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7.xml" ContentType="application/vnd.openxmlformats-officedocument.presentationml.tags+xml"/>
  <Override PartName="/ppt/notesSlides/notesSlide56.xml" ContentType="application/vnd.openxmlformats-officedocument.presentationml.notesSlide+xml"/>
  <Override PartName="/ppt/tags/tag8.xml" ContentType="application/vnd.openxmlformats-officedocument.presentationml.tags+xml"/>
  <Override PartName="/ppt/notesSlides/notesSlide57.xml" ContentType="application/vnd.openxmlformats-officedocument.presentationml.notesSlide+xml"/>
  <Override PartName="/ppt/tags/tag9.xml" ContentType="application/vnd.openxmlformats-officedocument.presentationml.tags+xml"/>
  <Override PartName="/ppt/notesSlides/notesSlide58.xml" ContentType="application/vnd.openxmlformats-officedocument.presentationml.notesSlide+xml"/>
  <Override PartName="/ppt/tags/tag10.xml" ContentType="application/vnd.openxmlformats-officedocument.presentationml.tags+xml"/>
  <Override PartName="/ppt/notesSlides/notesSlide59.xml" ContentType="application/vnd.openxmlformats-officedocument.presentationml.notesSlide+xml"/>
  <Override PartName="/ppt/tags/tag11.xml" ContentType="application/vnd.openxmlformats-officedocument.presentationml.tags+xml"/>
  <Override PartName="/ppt/notesSlides/notesSlide60.xml" ContentType="application/vnd.openxmlformats-officedocument.presentationml.notesSlide+xml"/>
  <Override PartName="/ppt/tags/tag1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3.xml" ContentType="application/vnd.openxmlformats-officedocument.presentationml.tags+xml"/>
  <Override PartName="/ppt/notesSlides/notesSlide63.xml" ContentType="application/vnd.openxmlformats-officedocument.presentationml.notesSlide+xml"/>
  <Override PartName="/ppt/tags/tag14.xml" ContentType="application/vnd.openxmlformats-officedocument.presentationml.tags+xml"/>
  <Override PartName="/ppt/notesSlides/notesSlide64.xml" ContentType="application/vnd.openxmlformats-officedocument.presentationml.notesSlide+xml"/>
  <Override PartName="/ppt/charts/chart4.xml" ContentType="application/vnd.openxmlformats-officedocument.drawingml.chart+xml"/>
  <Override PartName="/ppt/tags/tag15.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6.xml" ContentType="application/vnd.openxmlformats-officedocument.presentationml.tags+xml"/>
  <Override PartName="/ppt/notesSlides/notesSlide67.xml" ContentType="application/vnd.openxmlformats-officedocument.presentationml.notesSlide+xml"/>
  <Override PartName="/ppt/tags/tag17.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8.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9.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0.xml" ContentType="application/vnd.openxmlformats-officedocument.presentationml.tags+xml"/>
  <Override PartName="/ppt/notesSlides/notesSlide77.xml" ContentType="application/vnd.openxmlformats-officedocument.presentationml.notesSlide+xml"/>
  <Override PartName="/ppt/tags/tag2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22.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2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01"/>
  </p:notesMasterIdLst>
  <p:handoutMasterIdLst>
    <p:handoutMasterId r:id="rId102"/>
  </p:handoutMasterIdLst>
  <p:sldIdLst>
    <p:sldId id="267" r:id="rId2"/>
    <p:sldId id="507" r:id="rId3"/>
    <p:sldId id="866" r:id="rId4"/>
    <p:sldId id="830" r:id="rId5"/>
    <p:sldId id="837" r:id="rId6"/>
    <p:sldId id="849" r:id="rId7"/>
    <p:sldId id="833" r:id="rId8"/>
    <p:sldId id="851" r:id="rId9"/>
    <p:sldId id="852" r:id="rId10"/>
    <p:sldId id="853" r:id="rId11"/>
    <p:sldId id="856" r:id="rId12"/>
    <p:sldId id="860" r:id="rId13"/>
    <p:sldId id="861" r:id="rId14"/>
    <p:sldId id="858" r:id="rId15"/>
    <p:sldId id="859" r:id="rId16"/>
    <p:sldId id="831" r:id="rId17"/>
    <p:sldId id="836" r:id="rId18"/>
    <p:sldId id="894" r:id="rId19"/>
    <p:sldId id="895" r:id="rId20"/>
    <p:sldId id="896" r:id="rId21"/>
    <p:sldId id="897" r:id="rId22"/>
    <p:sldId id="898" r:id="rId23"/>
    <p:sldId id="899" r:id="rId24"/>
    <p:sldId id="900" r:id="rId25"/>
    <p:sldId id="901" r:id="rId26"/>
    <p:sldId id="902" r:id="rId27"/>
    <p:sldId id="903" r:id="rId28"/>
    <p:sldId id="904" r:id="rId29"/>
    <p:sldId id="905" r:id="rId30"/>
    <p:sldId id="906" r:id="rId31"/>
    <p:sldId id="796" r:id="rId32"/>
    <p:sldId id="810" r:id="rId33"/>
    <p:sldId id="811" r:id="rId34"/>
    <p:sldId id="812" r:id="rId35"/>
    <p:sldId id="813" r:id="rId36"/>
    <p:sldId id="815" r:id="rId37"/>
    <p:sldId id="818" r:id="rId38"/>
    <p:sldId id="841" r:id="rId39"/>
    <p:sldId id="867" r:id="rId40"/>
    <p:sldId id="868" r:id="rId41"/>
    <p:sldId id="892" r:id="rId42"/>
    <p:sldId id="870" r:id="rId43"/>
    <p:sldId id="871" r:id="rId44"/>
    <p:sldId id="820" r:id="rId45"/>
    <p:sldId id="873" r:id="rId46"/>
    <p:sldId id="874" r:id="rId47"/>
    <p:sldId id="875" r:id="rId48"/>
    <p:sldId id="876" r:id="rId49"/>
    <p:sldId id="877" r:id="rId50"/>
    <p:sldId id="878" r:id="rId51"/>
    <p:sldId id="879" r:id="rId52"/>
    <p:sldId id="880" r:id="rId53"/>
    <p:sldId id="881" r:id="rId54"/>
    <p:sldId id="882" r:id="rId55"/>
    <p:sldId id="883" r:id="rId56"/>
    <p:sldId id="884" r:id="rId57"/>
    <p:sldId id="885" r:id="rId58"/>
    <p:sldId id="886" r:id="rId59"/>
    <p:sldId id="887" r:id="rId60"/>
    <p:sldId id="889" r:id="rId61"/>
    <p:sldId id="888" r:id="rId62"/>
    <p:sldId id="893" r:id="rId63"/>
    <p:sldId id="891" r:id="rId64"/>
    <p:sldId id="907" r:id="rId65"/>
    <p:sldId id="908" r:id="rId66"/>
    <p:sldId id="909" r:id="rId67"/>
    <p:sldId id="910" r:id="rId68"/>
    <p:sldId id="911" r:id="rId69"/>
    <p:sldId id="912" r:id="rId70"/>
    <p:sldId id="913" r:id="rId71"/>
    <p:sldId id="914" r:id="rId72"/>
    <p:sldId id="915" r:id="rId73"/>
    <p:sldId id="916" r:id="rId74"/>
    <p:sldId id="917" r:id="rId75"/>
    <p:sldId id="918" r:id="rId76"/>
    <p:sldId id="919" r:id="rId77"/>
    <p:sldId id="920" r:id="rId78"/>
    <p:sldId id="921" r:id="rId79"/>
    <p:sldId id="922" r:id="rId80"/>
    <p:sldId id="923" r:id="rId81"/>
    <p:sldId id="924" r:id="rId82"/>
    <p:sldId id="925" r:id="rId83"/>
    <p:sldId id="926" r:id="rId84"/>
    <p:sldId id="927" r:id="rId85"/>
    <p:sldId id="928" r:id="rId86"/>
    <p:sldId id="929" r:id="rId87"/>
    <p:sldId id="930" r:id="rId88"/>
    <p:sldId id="931" r:id="rId89"/>
    <p:sldId id="932" r:id="rId90"/>
    <p:sldId id="933" r:id="rId91"/>
    <p:sldId id="934" r:id="rId92"/>
    <p:sldId id="935" r:id="rId93"/>
    <p:sldId id="936" r:id="rId94"/>
    <p:sldId id="937" r:id="rId95"/>
    <p:sldId id="938" r:id="rId96"/>
    <p:sldId id="939" r:id="rId97"/>
    <p:sldId id="803" r:id="rId98"/>
    <p:sldId id="262" r:id="rId99"/>
    <p:sldId id="343" r:id="rId100"/>
  </p:sldIdLst>
  <p:sldSz cx="9144000" cy="5143500" type="screen16x9"/>
  <p:notesSz cx="9601200" cy="73152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492">
          <p15:clr>
            <a:srgbClr val="A4A3A4"/>
          </p15:clr>
        </p15:guide>
        <p15:guide id="2" orient="horz" pos="842">
          <p15:clr>
            <a:srgbClr val="A4A3A4"/>
          </p15:clr>
        </p15:guide>
        <p15:guide id="3" orient="horz" pos="540">
          <p15:clr>
            <a:srgbClr val="A4A3A4"/>
          </p15:clr>
        </p15:guide>
        <p15:guide id="4" orient="horz" pos="2281">
          <p15:clr>
            <a:srgbClr val="A4A3A4"/>
          </p15:clr>
        </p15:guide>
        <p15:guide id="5" orient="horz" pos="2776">
          <p15:clr>
            <a:srgbClr val="A4A3A4"/>
          </p15:clr>
        </p15:guide>
        <p15:guide id="6" orient="horz" pos="648">
          <p15:clr>
            <a:srgbClr val="A4A3A4"/>
          </p15:clr>
        </p15:guide>
        <p15:guide id="7" orient="horz" pos="1739">
          <p15:clr>
            <a:srgbClr val="A4A3A4"/>
          </p15:clr>
        </p15:guide>
        <p15:guide id="8" pos="2880">
          <p15:clr>
            <a:srgbClr val="A4A3A4"/>
          </p15:clr>
        </p15:guide>
        <p15:guide id="9" pos="5619">
          <p15:clr>
            <a:srgbClr val="A4A3A4"/>
          </p15:clr>
        </p15:guide>
        <p15:guide id="10" pos="3091">
          <p15:clr>
            <a:srgbClr val="A4A3A4"/>
          </p15:clr>
        </p15:guide>
        <p15:guide id="11" pos="291">
          <p15:clr>
            <a:srgbClr val="A4A3A4"/>
          </p15:clr>
        </p15:guide>
        <p15:guide id="12" pos="2327">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30528E"/>
    <a:srgbClr val="D8EDFF"/>
    <a:srgbClr val="80BCEE"/>
    <a:srgbClr val="497AD3"/>
    <a:srgbClr val="A3A3A3"/>
    <a:srgbClr val="CE0000"/>
    <a:srgbClr val="FFB500"/>
    <a:srgbClr val="7A7A7A"/>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4" autoAdjust="0"/>
    <p:restoredTop sz="83898" autoAdjust="0"/>
  </p:normalViewPr>
  <p:slideViewPr>
    <p:cSldViewPr snapToGrid="0">
      <p:cViewPr varScale="1">
        <p:scale>
          <a:sx n="94" d="100"/>
          <a:sy n="94" d="100"/>
        </p:scale>
        <p:origin x="806" y="77"/>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outlineViewPr>
    <p:cViewPr>
      <p:scale>
        <a:sx n="33" d="100"/>
        <a:sy n="33" d="100"/>
      </p:scale>
      <p:origin x="0" y="-11628"/>
    </p:cViewPr>
  </p:outlineViewPr>
  <p:notesTextViewPr>
    <p:cViewPr>
      <p:scale>
        <a:sx n="3" d="2"/>
        <a:sy n="3" d="2"/>
      </p:scale>
      <p:origin x="0" y="0"/>
    </p:cViewPr>
  </p:notesTextViewPr>
  <p:sorterViewPr>
    <p:cViewPr>
      <p:scale>
        <a:sx n="90" d="100"/>
        <a:sy n="90" d="100"/>
      </p:scale>
      <p:origin x="0" y="-2100"/>
    </p:cViewPr>
  </p:sorterViewPr>
  <p:notesViewPr>
    <p:cSldViewPr snapToGrid="0">
      <p:cViewPr varScale="1">
        <p:scale>
          <a:sx n="95" d="100"/>
          <a:sy n="95" d="100"/>
        </p:scale>
        <p:origin x="-2724" y="-9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xPr>
        <a:bodyPr/>
        <a:lstStyle/>
        <a:p>
          <a:pPr>
            <a:defRPr sz="1600"/>
          </a:pPr>
          <a:endParaRPr lang="en-US"/>
        </a:p>
      </c:txPr>
    </c:title>
    <c:autoTitleDeleted val="0"/>
    <c:plotArea>
      <c:layout/>
      <c:areaChart>
        <c:grouping val="standard"/>
        <c:varyColors val="0"/>
        <c:ser>
          <c:idx val="0"/>
          <c:order val="0"/>
          <c:tx>
            <c:strRef>
              <c:f>Sheet1!$B$1</c:f>
              <c:strCache>
                <c:ptCount val="1"/>
                <c:pt idx="0">
                  <c:v>MEMORY</c:v>
                </c:pt>
              </c:strCache>
            </c:strRef>
          </c:tx>
          <c:cat>
            <c:strRef>
              <c:f>Sheet1!$A$2:$A$5</c:f>
              <c:strCache>
                <c:ptCount val="4"/>
                <c:pt idx="0">
                  <c:v>CRM</c:v>
                </c:pt>
                <c:pt idx="1">
                  <c:v>HCM</c:v>
                </c:pt>
                <c:pt idx="2">
                  <c:v>ERP</c:v>
                </c:pt>
                <c:pt idx="3">
                  <c:v>BI</c:v>
                </c:pt>
              </c:strCache>
            </c:strRef>
          </c:cat>
          <c:val>
            <c:numRef>
              <c:f>Sheet1!$B$2:$B$5</c:f>
              <c:numCache>
                <c:formatCode>General</c:formatCode>
                <c:ptCount val="4"/>
                <c:pt idx="0">
                  <c:v>2</c:v>
                </c:pt>
                <c:pt idx="1">
                  <c:v>2.2000000000000002</c:v>
                </c:pt>
                <c:pt idx="2">
                  <c:v>2.4</c:v>
                </c:pt>
                <c:pt idx="3">
                  <c:v>2.6</c:v>
                </c:pt>
              </c:numCache>
            </c:numRef>
          </c:val>
        </c:ser>
        <c:dLbls>
          <c:showLegendKey val="0"/>
          <c:showVal val="0"/>
          <c:showCatName val="0"/>
          <c:showSerName val="0"/>
          <c:showPercent val="0"/>
          <c:showBubbleSize val="0"/>
        </c:dLbls>
        <c:axId val="382000504"/>
        <c:axId val="381995408"/>
      </c:areaChart>
      <c:catAx>
        <c:axId val="382000504"/>
        <c:scaling>
          <c:orientation val="minMax"/>
        </c:scaling>
        <c:delete val="0"/>
        <c:axPos val="b"/>
        <c:title>
          <c:tx>
            <c:rich>
              <a:bodyPr/>
              <a:lstStyle/>
              <a:p>
                <a:pPr>
                  <a:defRPr sz="1200"/>
                </a:pPr>
                <a:r>
                  <a:rPr lang="en-US" sz="1200" dirty="0" smtClean="0"/>
                  <a:t>Pluggable</a:t>
                </a:r>
                <a:r>
                  <a:rPr lang="en-US" sz="1200" baseline="0" dirty="0" smtClean="0"/>
                  <a:t> Database</a:t>
                </a:r>
                <a:endParaRPr lang="en-US" sz="1200" dirty="0"/>
              </a:p>
            </c:rich>
          </c:tx>
          <c:layout/>
          <c:overlay val="0"/>
        </c:title>
        <c:numFmt formatCode="General" sourceLinked="1"/>
        <c:majorTickMark val="out"/>
        <c:minorTickMark val="none"/>
        <c:tickLblPos val="nextTo"/>
        <c:txPr>
          <a:bodyPr/>
          <a:lstStyle/>
          <a:p>
            <a:pPr>
              <a:defRPr sz="1200"/>
            </a:pPr>
            <a:endParaRPr lang="en-US"/>
          </a:p>
        </c:txPr>
        <c:crossAx val="381995408"/>
        <c:crosses val="autoZero"/>
        <c:auto val="1"/>
        <c:lblAlgn val="ctr"/>
        <c:lblOffset val="100"/>
        <c:noMultiLvlLbl val="0"/>
      </c:catAx>
      <c:valAx>
        <c:axId val="381995408"/>
        <c:scaling>
          <c:orientation val="minMax"/>
          <c:min val="0"/>
        </c:scaling>
        <c:delete val="0"/>
        <c:axPos val="l"/>
        <c:majorGridlines/>
        <c:title>
          <c:tx>
            <c:rich>
              <a:bodyPr rot="-5400000" vert="horz"/>
              <a:lstStyle/>
              <a:p>
                <a:pPr>
                  <a:defRPr sz="1200"/>
                </a:pPr>
                <a:r>
                  <a:rPr lang="en-US" sz="1200" dirty="0" smtClean="0"/>
                  <a:t>GB</a:t>
                </a:r>
                <a:endParaRPr lang="en-US" sz="1200" dirty="0"/>
              </a:p>
            </c:rich>
          </c:tx>
          <c:layout/>
          <c:overlay val="0"/>
        </c:title>
        <c:numFmt formatCode="General" sourceLinked="1"/>
        <c:majorTickMark val="out"/>
        <c:minorTickMark val="none"/>
        <c:tickLblPos val="nextTo"/>
        <c:txPr>
          <a:bodyPr/>
          <a:lstStyle/>
          <a:p>
            <a:pPr>
              <a:defRPr sz="1400"/>
            </a:pPr>
            <a:endParaRPr lang="en-US"/>
          </a:p>
        </c:txPr>
        <c:crossAx val="382000504"/>
        <c:crosses val="autoZero"/>
        <c:crossBetween val="midCat"/>
      </c:valAx>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xPr>
        <a:bodyPr/>
        <a:lstStyle/>
        <a:p>
          <a:pPr>
            <a:defRPr sz="1600"/>
          </a:pPr>
          <a:endParaRPr lang="en-US"/>
        </a:p>
      </c:txPr>
    </c:title>
    <c:autoTitleDeleted val="0"/>
    <c:plotArea>
      <c:layout/>
      <c:areaChart>
        <c:grouping val="standard"/>
        <c:varyColors val="0"/>
        <c:ser>
          <c:idx val="0"/>
          <c:order val="0"/>
          <c:tx>
            <c:strRef>
              <c:f>Sheet1!$B$1</c:f>
              <c:strCache>
                <c:ptCount val="1"/>
                <c:pt idx="0">
                  <c:v>MEMORY</c:v>
                </c:pt>
              </c:strCache>
            </c:strRef>
          </c:tx>
          <c:cat>
            <c:strRef>
              <c:f>Sheet1!$A$2:$A$6</c:f>
              <c:strCache>
                <c:ptCount val="5"/>
                <c:pt idx="0">
                  <c:v>CRM</c:v>
                </c:pt>
                <c:pt idx="1">
                  <c:v>HCM</c:v>
                </c:pt>
                <c:pt idx="2">
                  <c:v>ERP</c:v>
                </c:pt>
                <c:pt idx="3">
                  <c:v>BI</c:v>
                </c:pt>
                <c:pt idx="4">
                  <c:v>DW</c:v>
                </c:pt>
              </c:strCache>
            </c:strRef>
          </c:cat>
          <c:val>
            <c:numRef>
              <c:f>Sheet1!$B$2:$B$6</c:f>
              <c:numCache>
                <c:formatCode>General</c:formatCode>
                <c:ptCount val="5"/>
                <c:pt idx="0">
                  <c:v>2</c:v>
                </c:pt>
                <c:pt idx="1">
                  <c:v>2.2000000000000002</c:v>
                </c:pt>
                <c:pt idx="2">
                  <c:v>2.4</c:v>
                </c:pt>
                <c:pt idx="3">
                  <c:v>2.6</c:v>
                </c:pt>
                <c:pt idx="4">
                  <c:v>2.8</c:v>
                </c:pt>
              </c:numCache>
            </c:numRef>
          </c:val>
        </c:ser>
        <c:dLbls>
          <c:showLegendKey val="0"/>
          <c:showVal val="0"/>
          <c:showCatName val="0"/>
          <c:showSerName val="0"/>
          <c:showPercent val="0"/>
          <c:showBubbleSize val="0"/>
        </c:dLbls>
        <c:axId val="321489992"/>
        <c:axId val="321491168"/>
      </c:areaChart>
      <c:catAx>
        <c:axId val="321489992"/>
        <c:scaling>
          <c:orientation val="minMax"/>
        </c:scaling>
        <c:delete val="0"/>
        <c:axPos val="b"/>
        <c:title>
          <c:tx>
            <c:rich>
              <a:bodyPr/>
              <a:lstStyle/>
              <a:p>
                <a:pPr>
                  <a:defRPr sz="1200"/>
                </a:pPr>
                <a:r>
                  <a:rPr lang="en-US" sz="1200" dirty="0" smtClean="0"/>
                  <a:t>Pluggable</a:t>
                </a:r>
                <a:r>
                  <a:rPr lang="en-US" sz="1200" baseline="0" dirty="0" smtClean="0"/>
                  <a:t> Database</a:t>
                </a:r>
                <a:endParaRPr lang="en-US" sz="1200" dirty="0"/>
              </a:p>
            </c:rich>
          </c:tx>
          <c:layout/>
          <c:overlay val="0"/>
        </c:title>
        <c:numFmt formatCode="General" sourceLinked="1"/>
        <c:majorTickMark val="out"/>
        <c:minorTickMark val="none"/>
        <c:tickLblPos val="nextTo"/>
        <c:txPr>
          <a:bodyPr/>
          <a:lstStyle/>
          <a:p>
            <a:pPr>
              <a:defRPr sz="1200"/>
            </a:pPr>
            <a:endParaRPr lang="en-US"/>
          </a:p>
        </c:txPr>
        <c:crossAx val="321491168"/>
        <c:crosses val="autoZero"/>
        <c:auto val="1"/>
        <c:lblAlgn val="ctr"/>
        <c:lblOffset val="100"/>
        <c:noMultiLvlLbl val="0"/>
      </c:catAx>
      <c:valAx>
        <c:axId val="321491168"/>
        <c:scaling>
          <c:orientation val="minMax"/>
          <c:min val="0"/>
        </c:scaling>
        <c:delete val="0"/>
        <c:axPos val="l"/>
        <c:majorGridlines/>
        <c:title>
          <c:tx>
            <c:rich>
              <a:bodyPr rot="-5400000" vert="horz"/>
              <a:lstStyle/>
              <a:p>
                <a:pPr>
                  <a:defRPr sz="1200"/>
                </a:pPr>
                <a:r>
                  <a:rPr lang="en-US" sz="1200" dirty="0" smtClean="0"/>
                  <a:t>GB</a:t>
                </a:r>
                <a:endParaRPr lang="en-US" sz="1200" dirty="0"/>
              </a:p>
            </c:rich>
          </c:tx>
          <c:layout/>
          <c:overlay val="0"/>
        </c:title>
        <c:numFmt formatCode="General" sourceLinked="1"/>
        <c:majorTickMark val="out"/>
        <c:minorTickMark val="none"/>
        <c:tickLblPos val="nextTo"/>
        <c:txPr>
          <a:bodyPr/>
          <a:lstStyle/>
          <a:p>
            <a:pPr>
              <a:defRPr sz="1400"/>
            </a:pPr>
            <a:endParaRPr lang="en-US"/>
          </a:p>
        </c:txPr>
        <c:crossAx val="321489992"/>
        <c:crosses val="autoZero"/>
        <c:crossBetween val="midCat"/>
      </c:valAx>
    </c:plotArea>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xPr>
        <a:bodyPr/>
        <a:lstStyle/>
        <a:p>
          <a:pPr>
            <a:defRPr sz="1600"/>
          </a:pPr>
          <a:endParaRPr lang="en-US"/>
        </a:p>
      </c:txPr>
    </c:title>
    <c:autoTitleDeleted val="0"/>
    <c:plotArea>
      <c:layout/>
      <c:areaChart>
        <c:grouping val="standard"/>
        <c:varyColors val="0"/>
        <c:ser>
          <c:idx val="0"/>
          <c:order val="0"/>
          <c:tx>
            <c:strRef>
              <c:f>Sheet1!$B$1</c:f>
              <c:strCache>
                <c:ptCount val="1"/>
                <c:pt idx="0">
                  <c:v>MEMORY</c:v>
                </c:pt>
              </c:strCache>
            </c:strRef>
          </c:tx>
          <c:cat>
            <c:strRef>
              <c:f>Sheet1!$A$2:$A$4</c:f>
              <c:strCache>
                <c:ptCount val="3"/>
                <c:pt idx="0">
                  <c:v>CRM</c:v>
                </c:pt>
                <c:pt idx="1">
                  <c:v>HCM</c:v>
                </c:pt>
                <c:pt idx="2">
                  <c:v>ERP</c:v>
                </c:pt>
              </c:strCache>
            </c:strRef>
          </c:cat>
          <c:val>
            <c:numRef>
              <c:f>Sheet1!$B$2:$B$4</c:f>
              <c:numCache>
                <c:formatCode>General</c:formatCode>
                <c:ptCount val="3"/>
                <c:pt idx="0">
                  <c:v>2</c:v>
                </c:pt>
                <c:pt idx="1">
                  <c:v>2.2000000000000002</c:v>
                </c:pt>
                <c:pt idx="2">
                  <c:v>2.4</c:v>
                </c:pt>
              </c:numCache>
            </c:numRef>
          </c:val>
        </c:ser>
        <c:dLbls>
          <c:showLegendKey val="0"/>
          <c:showVal val="0"/>
          <c:showCatName val="0"/>
          <c:showSerName val="0"/>
          <c:showPercent val="0"/>
          <c:showBubbleSize val="0"/>
        </c:dLbls>
        <c:axId val="321492344"/>
        <c:axId val="321484896"/>
      </c:areaChart>
      <c:catAx>
        <c:axId val="321492344"/>
        <c:scaling>
          <c:orientation val="minMax"/>
        </c:scaling>
        <c:delete val="0"/>
        <c:axPos val="b"/>
        <c:title>
          <c:tx>
            <c:rich>
              <a:bodyPr/>
              <a:lstStyle/>
              <a:p>
                <a:pPr>
                  <a:defRPr sz="1200"/>
                </a:pPr>
                <a:r>
                  <a:rPr lang="en-US" sz="1200" dirty="0" smtClean="0"/>
                  <a:t>Pluggable</a:t>
                </a:r>
                <a:r>
                  <a:rPr lang="en-US" sz="1200" baseline="0" dirty="0" smtClean="0"/>
                  <a:t> Database</a:t>
                </a:r>
                <a:endParaRPr lang="en-US" sz="1200" dirty="0"/>
              </a:p>
            </c:rich>
          </c:tx>
          <c:layout/>
          <c:overlay val="0"/>
        </c:title>
        <c:numFmt formatCode="General" sourceLinked="1"/>
        <c:majorTickMark val="out"/>
        <c:minorTickMark val="none"/>
        <c:tickLblPos val="nextTo"/>
        <c:txPr>
          <a:bodyPr/>
          <a:lstStyle/>
          <a:p>
            <a:pPr>
              <a:defRPr sz="1200"/>
            </a:pPr>
            <a:endParaRPr lang="en-US"/>
          </a:p>
        </c:txPr>
        <c:crossAx val="321484896"/>
        <c:crosses val="autoZero"/>
        <c:auto val="1"/>
        <c:lblAlgn val="ctr"/>
        <c:lblOffset val="100"/>
        <c:noMultiLvlLbl val="0"/>
      </c:catAx>
      <c:valAx>
        <c:axId val="321484896"/>
        <c:scaling>
          <c:orientation val="minMax"/>
          <c:min val="0"/>
        </c:scaling>
        <c:delete val="0"/>
        <c:axPos val="l"/>
        <c:majorGridlines/>
        <c:title>
          <c:tx>
            <c:rich>
              <a:bodyPr rot="-5400000" vert="horz"/>
              <a:lstStyle/>
              <a:p>
                <a:pPr>
                  <a:defRPr sz="1200"/>
                </a:pPr>
                <a:r>
                  <a:rPr lang="en-US" sz="1200" dirty="0" smtClean="0"/>
                  <a:t>GB</a:t>
                </a:r>
                <a:endParaRPr lang="en-US" sz="1200" dirty="0"/>
              </a:p>
            </c:rich>
          </c:tx>
          <c:layout/>
          <c:overlay val="0"/>
        </c:title>
        <c:numFmt formatCode="General" sourceLinked="1"/>
        <c:majorTickMark val="out"/>
        <c:minorTickMark val="none"/>
        <c:tickLblPos val="nextTo"/>
        <c:txPr>
          <a:bodyPr/>
          <a:lstStyle/>
          <a:p>
            <a:pPr>
              <a:defRPr sz="1400"/>
            </a:pPr>
            <a:endParaRPr lang="en-US"/>
          </a:p>
        </c:txPr>
        <c:crossAx val="321492344"/>
        <c:crosses val="autoZero"/>
        <c:crossBetween val="midCat"/>
      </c:valAx>
    </c:plotArea>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400"/>
            </a:pPr>
            <a:r>
              <a:rPr lang="en-US" sz="1400" dirty="0" smtClean="0"/>
              <a:t>Time Taken</a:t>
            </a:r>
            <a:r>
              <a:rPr lang="en-US" sz="1400" baseline="0" dirty="0" smtClean="0"/>
              <a:t> to Provision New Database</a:t>
            </a:r>
            <a:endParaRPr lang="en-US" sz="1400" dirty="0"/>
          </a:p>
        </c:rich>
      </c:tx>
      <c:layout/>
      <c:overlay val="0"/>
    </c:title>
    <c:autoTitleDeleted val="0"/>
    <c:plotArea>
      <c:layout/>
      <c:barChart>
        <c:barDir val="col"/>
        <c:grouping val="clustered"/>
        <c:varyColors val="0"/>
        <c:ser>
          <c:idx val="0"/>
          <c:order val="0"/>
          <c:tx>
            <c:strRef>
              <c:f>Sheet1!$B$1</c:f>
              <c:strCache>
                <c:ptCount val="1"/>
                <c:pt idx="0">
                  <c:v>Time</c:v>
                </c:pt>
              </c:strCache>
            </c:strRef>
          </c:tx>
          <c:invertIfNegative val="0"/>
          <c:cat>
            <c:strRef>
              <c:f>Sheet1!$A$2:$A$4</c:f>
              <c:strCache>
                <c:ptCount val="3"/>
                <c:pt idx="0">
                  <c:v>Non CDB</c:v>
                </c:pt>
                <c:pt idx="1">
                  <c:v>PDB</c:v>
                </c:pt>
                <c:pt idx="2">
                  <c:v>Clone PDB using Copy-on-Write File System</c:v>
                </c:pt>
              </c:strCache>
            </c:strRef>
          </c:cat>
          <c:val>
            <c:numRef>
              <c:f>Sheet1!$B$2:$B$4</c:f>
              <c:numCache>
                <c:formatCode>General</c:formatCode>
                <c:ptCount val="3"/>
                <c:pt idx="0">
                  <c:v>20</c:v>
                </c:pt>
                <c:pt idx="1">
                  <c:v>2</c:v>
                </c:pt>
                <c:pt idx="2">
                  <c:v>0.1</c:v>
                </c:pt>
              </c:numCache>
            </c:numRef>
          </c:val>
        </c:ser>
        <c:dLbls>
          <c:showLegendKey val="0"/>
          <c:showVal val="0"/>
          <c:showCatName val="0"/>
          <c:showSerName val="0"/>
          <c:showPercent val="0"/>
          <c:showBubbleSize val="0"/>
        </c:dLbls>
        <c:gapWidth val="150"/>
        <c:axId val="473851344"/>
        <c:axId val="473853696"/>
      </c:barChart>
      <c:catAx>
        <c:axId val="473851344"/>
        <c:scaling>
          <c:orientation val="minMax"/>
        </c:scaling>
        <c:delete val="0"/>
        <c:axPos val="b"/>
        <c:numFmt formatCode="General" sourceLinked="0"/>
        <c:majorTickMark val="out"/>
        <c:minorTickMark val="none"/>
        <c:tickLblPos val="nextTo"/>
        <c:txPr>
          <a:bodyPr/>
          <a:lstStyle/>
          <a:p>
            <a:pPr>
              <a:defRPr sz="1100"/>
            </a:pPr>
            <a:endParaRPr lang="en-US"/>
          </a:p>
        </c:txPr>
        <c:crossAx val="473853696"/>
        <c:crosses val="autoZero"/>
        <c:auto val="1"/>
        <c:lblAlgn val="ctr"/>
        <c:lblOffset val="100"/>
        <c:noMultiLvlLbl val="0"/>
      </c:catAx>
      <c:valAx>
        <c:axId val="473853696"/>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47385134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5439014" y="0"/>
            <a:ext cx="4160520" cy="365760"/>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92DFC661-E8BA-4D5E-A8C0-F10943240E9E}" type="datetimeFigureOut">
              <a:rPr lang="en-US"/>
              <a:pPr>
                <a:defRPr/>
              </a:pPr>
              <a:t>12/15/2018</a:t>
            </a:fld>
            <a:endParaRPr lang="en-US"/>
          </a:p>
        </p:txBody>
      </p:sp>
      <p:sp>
        <p:nvSpPr>
          <p:cNvPr id="4" name="Footer Placeholder 3"/>
          <p:cNvSpPr>
            <a:spLocks noGrp="1"/>
          </p:cNvSpPr>
          <p:nvPr>
            <p:ph type="ftr" sz="quarter" idx="2"/>
          </p:nvPr>
        </p:nvSpPr>
        <p:spPr>
          <a:xfrm>
            <a:off x="0" y="6947747"/>
            <a:ext cx="4160520" cy="3657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5439014" y="6947747"/>
            <a:ext cx="4160520" cy="365760"/>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0C985597-BB43-43CB-BE33-9AB0BC4AC55F}" type="slidenum">
              <a:rPr lang="en-US"/>
              <a:pPr>
                <a:defRPr/>
              </a:pPr>
              <a:t>‹#›</a:t>
            </a:fld>
            <a:endParaRPr lang="en-US"/>
          </a:p>
        </p:txBody>
      </p:sp>
    </p:spTree>
    <p:extLst>
      <p:ext uri="{BB962C8B-B14F-4D97-AF65-F5344CB8AC3E}">
        <p14:creationId xmlns:p14="http://schemas.microsoft.com/office/powerpoint/2010/main" val="37038835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5439014" y="0"/>
            <a:ext cx="4160520" cy="365760"/>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371DE04E-7D7B-4D48-B3B8-3A3B1732C111}" type="datetimeFigureOut">
              <a:rPr lang="en-US"/>
              <a:pPr>
                <a:defRPr/>
              </a:pPr>
              <a:t>12/15/2018</a:t>
            </a:fld>
            <a:endParaRPr lang="en-US"/>
          </a:p>
        </p:txBody>
      </p:sp>
      <p:sp>
        <p:nvSpPr>
          <p:cNvPr id="4" name="Slide Image Placeholder 3"/>
          <p:cNvSpPr>
            <a:spLocks noGrp="1" noRot="1" noChangeAspect="1"/>
          </p:cNvSpPr>
          <p:nvPr>
            <p:ph type="sldImg" idx="2"/>
          </p:nvPr>
        </p:nvSpPr>
        <p:spPr>
          <a:xfrm>
            <a:off x="2362200" y="549275"/>
            <a:ext cx="4876800" cy="274320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6947747"/>
            <a:ext cx="4160520" cy="365760"/>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439014" y="6947747"/>
            <a:ext cx="4160520" cy="365760"/>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CB582ABE-5DE3-4CE6-AB2B-1A87602939A6}" type="slidenum">
              <a:rPr lang="en-US"/>
              <a:pPr>
                <a:defRPr/>
              </a:pPr>
              <a:t>‹#›</a:t>
            </a:fld>
            <a:endParaRPr lang="en-US"/>
          </a:p>
        </p:txBody>
      </p:sp>
    </p:spTree>
    <p:extLst>
      <p:ext uri="{BB962C8B-B14F-4D97-AF65-F5344CB8AC3E}">
        <p14:creationId xmlns:p14="http://schemas.microsoft.com/office/powerpoint/2010/main" val="420798621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D8CAE3-8416-44F2-9B9F-7B1932432F2D}" type="slidenum">
              <a:rPr lang="en-US"/>
              <a:pPr fontAlgn="base">
                <a:spcBef>
                  <a:spcPct val="0"/>
                </a:spcBef>
                <a:spcAft>
                  <a:spcPct val="0"/>
                </a:spcAft>
                <a:defRPr/>
              </a:pPr>
              <a:t>1</a:t>
            </a:fld>
            <a:endParaRPr lang="en-US"/>
          </a:p>
        </p:txBody>
      </p:sp>
    </p:spTree>
    <p:extLst>
      <p:ext uri="{BB962C8B-B14F-4D97-AF65-F5344CB8AC3E}">
        <p14:creationId xmlns:p14="http://schemas.microsoft.com/office/powerpoint/2010/main" val="1966723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11</a:t>
            </a:fld>
            <a:endParaRPr lang="en-US" dirty="0"/>
          </a:p>
        </p:txBody>
      </p:sp>
    </p:spTree>
    <p:extLst>
      <p:ext uri="{BB962C8B-B14F-4D97-AF65-F5344CB8AC3E}">
        <p14:creationId xmlns:p14="http://schemas.microsoft.com/office/powerpoint/2010/main" val="411365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12</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13</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14</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6E82501-53DA-4152-84B0-51135B15EEA8}" type="slidenum">
              <a:rPr lang="en-US" smtClean="0"/>
              <a:pPr/>
              <a:t>15</a:t>
            </a:fld>
            <a:endParaRPr lang="en-US" dirty="0"/>
          </a:p>
        </p:txBody>
      </p:sp>
      <p:sp>
        <p:nvSpPr>
          <p:cNvPr id="5" name="Notes Placeholder 4"/>
          <p:cNvSpPr>
            <a:spLocks noGrp="1"/>
          </p:cNvSpPr>
          <p:nvPr>
            <p:ph type="body" sz="quarter" idx="11"/>
          </p:nvPr>
        </p:nvSpPr>
        <p:spPr/>
        <p:txBody>
          <a:bodyPr>
            <a:normAutofit/>
          </a:bodyPr>
          <a:lstStyle/>
          <a:p>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BA092993-52C8-4ACE-9A5E-2D2C78D36AF8}" type="slidenum">
              <a:rPr lang="en-US" smtClean="0"/>
              <a:pPr/>
              <a:t>16</a:t>
            </a:fld>
            <a:endParaRPr lang="en-US" smtClean="0"/>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851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2362200" y="549275"/>
            <a:ext cx="4876800" cy="2743200"/>
          </a:xfrm>
          <a:ln/>
        </p:spPr>
      </p:sp>
      <p:sp>
        <p:nvSpPr>
          <p:cNvPr id="13315" name="Slide Number Placeholder 3"/>
          <p:cNvSpPr txBox="1">
            <a:spLocks noGrp="1"/>
          </p:cNvSpPr>
          <p:nvPr/>
        </p:nvSpPr>
        <p:spPr bwMode="auto">
          <a:xfrm>
            <a:off x="5441543" y="6949440"/>
            <a:ext cx="4159659" cy="365760"/>
          </a:xfrm>
          <a:prstGeom prst="rect">
            <a:avLst/>
          </a:prstGeom>
          <a:noFill/>
          <a:ln w="9525">
            <a:noFill/>
            <a:miter lim="800000"/>
            <a:headEnd/>
            <a:tailEnd/>
          </a:ln>
        </p:spPr>
        <p:txBody>
          <a:bodyPr lIns="96631" tIns="48315" rIns="96631" bIns="48315" anchor="b"/>
          <a:lstStyle/>
          <a:p>
            <a:pPr algn="r" defTabSz="963345" eaLnBrk="0" hangingPunct="0"/>
            <a:fld id="{88B1DA09-4008-41A9-A33E-3A049B890627}" type="slidenum">
              <a:rPr lang="en-US" sz="1300">
                <a:latin typeface="Times" pitchFamily="18" charset="0"/>
              </a:rPr>
              <a:pPr algn="r" defTabSz="963345" eaLnBrk="0" hangingPunct="0"/>
              <a:t>17</a:t>
            </a:fld>
            <a:endParaRPr lang="en-US" sz="1300" dirty="0">
              <a:latin typeface="Times" pitchFamily="18" charset="0"/>
            </a:endParaRPr>
          </a:p>
        </p:txBody>
      </p:sp>
      <p:sp>
        <p:nvSpPr>
          <p:cNvPr id="13316" name="Notes Placeholder 5"/>
          <p:cNvSpPr>
            <a:spLocks noGrp="1"/>
          </p:cNvSpPr>
          <p:nvPr>
            <p:ph type="body" sz="quarter" idx="10"/>
          </p:nvPr>
        </p:nvSpPr>
        <p:spPr>
          <a:noFill/>
          <a:ln/>
        </p:spPr>
        <p:txBody>
          <a:bodyPr/>
          <a:lstStyle/>
          <a:p>
            <a:r>
              <a:rPr lang="en-US" smtClean="0">
                <a:latin typeface="Arial" pitchFamily="34" charset="0"/>
              </a:rPr>
              <a:t>All provide fast provisioning</a:t>
            </a:r>
          </a:p>
        </p:txBody>
      </p:sp>
    </p:spTree>
    <p:extLst>
      <p:ext uri="{BB962C8B-B14F-4D97-AF65-F5344CB8AC3E}">
        <p14:creationId xmlns:p14="http://schemas.microsoft.com/office/powerpoint/2010/main" val="3744653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Let’s look</a:t>
            </a:r>
            <a:r>
              <a:rPr lang="en-US" baseline="0" dirty="0" smtClean="0"/>
              <a:t> at the components of a multitenant container database</a:t>
            </a:r>
          </a:p>
          <a:p>
            <a:endParaRPr lang="en-US" baseline="0" dirty="0" smtClean="0"/>
          </a:p>
          <a:p>
            <a:r>
              <a:rPr lang="en-US" baseline="0" dirty="0" smtClean="0"/>
              <a:t>We have the pluggable databases or PDBs</a:t>
            </a:r>
          </a:p>
          <a:p>
            <a:endParaRPr lang="en-US" baseline="0" dirty="0" smtClean="0"/>
          </a:p>
          <a:p>
            <a:r>
              <a:rPr lang="en-US" baseline="0" dirty="0" smtClean="0"/>
              <a:t>There are two parts to the term pluggable databases;</a:t>
            </a:r>
          </a:p>
          <a:p>
            <a:r>
              <a:rPr lang="en-US" baseline="0" dirty="0" smtClean="0"/>
              <a:t>There’s “pluggable”, which is new and “databases” which is familiar.</a:t>
            </a:r>
          </a:p>
          <a:p>
            <a:r>
              <a:rPr lang="en-US" baseline="0" dirty="0" smtClean="0"/>
              <a:t>Before we get to the revolutionary new stuff let’s discuss what hasn’t changed.</a:t>
            </a:r>
          </a:p>
          <a:p>
            <a:r>
              <a:rPr lang="en-US" baseline="0" dirty="0" smtClean="0"/>
              <a:t>A pluggable database is a fully functional self-contained Oracle database. It’s not watered down in any way.</a:t>
            </a:r>
          </a:p>
          <a:p>
            <a:r>
              <a:rPr lang="en-US" baseline="0" dirty="0" smtClean="0"/>
              <a:t>From the perspective of an application or an end user it hasn’t changed at all.</a:t>
            </a:r>
          </a:p>
          <a:p>
            <a:r>
              <a:rPr lang="en-US" baseline="0" dirty="0" smtClean="0"/>
              <a:t>This is very important because it means that no application changes are required to adopt this new architecture.</a:t>
            </a:r>
          </a:p>
          <a:p>
            <a:r>
              <a:rPr lang="en-US" baseline="0" dirty="0" smtClean="0"/>
              <a:t>[click]</a:t>
            </a:r>
          </a:p>
          <a:p>
            <a:r>
              <a:rPr lang="en-US" baseline="0" dirty="0" smtClean="0"/>
              <a:t>We introduce a new concept: a root database</a:t>
            </a:r>
          </a:p>
          <a:p>
            <a:r>
              <a:rPr lang="en-US" baseline="0" dirty="0" smtClean="0"/>
              <a:t>[click]</a:t>
            </a:r>
          </a:p>
          <a:p>
            <a:r>
              <a:rPr lang="en-US" baseline="0" dirty="0" smtClean="0"/>
              <a:t>Into which are plugged various PDBs</a:t>
            </a:r>
          </a:p>
          <a:p>
            <a:r>
              <a:rPr lang="en-US" baseline="0" dirty="0" smtClean="0"/>
              <a:t>[click]</a:t>
            </a:r>
          </a:p>
          <a:p>
            <a:r>
              <a:rPr lang="en-US" baseline="0" dirty="0" smtClean="0"/>
              <a:t>And the combination is referred to as a multitenant container database or CDB</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18</a:t>
            </a:fld>
            <a:endParaRPr lang="en-US" dirty="0"/>
          </a:p>
        </p:txBody>
      </p:sp>
    </p:spTree>
    <p:extLst>
      <p:ext uri="{BB962C8B-B14F-4D97-AF65-F5344CB8AC3E}">
        <p14:creationId xmlns:p14="http://schemas.microsoft.com/office/powerpoint/2010/main" val="308175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 slide. </a:t>
            </a:r>
          </a:p>
          <a:p>
            <a:endParaRPr lang="en-US" dirty="0" smtClean="0"/>
          </a:p>
          <a:p>
            <a:r>
              <a:rPr lang="en-US" dirty="0" smtClean="0"/>
              <a:t>…for example, for</a:t>
            </a:r>
            <a:r>
              <a:rPr lang="en-US" baseline="0" dirty="0" smtClean="0"/>
              <a:t> a user connected to the CRM PDB to access data in the HCM PDB, he would have to do so using a database link, just as was the case with prior versions of the database. </a:t>
            </a:r>
            <a:r>
              <a:rPr lang="en-US" dirty="0" smtClean="0"/>
              <a:t>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19</a:t>
            </a:fld>
            <a:endParaRPr lang="en-US" dirty="0"/>
          </a:p>
        </p:txBody>
      </p:sp>
    </p:spTree>
    <p:extLst>
      <p:ext uri="{BB962C8B-B14F-4D97-AF65-F5344CB8AC3E}">
        <p14:creationId xmlns:p14="http://schemas.microsoft.com/office/powerpoint/2010/main" val="2585042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what if we wanted</a:t>
            </a:r>
            <a:r>
              <a:rPr lang="en-US" baseline="0" dirty="0" smtClean="0"/>
              <a:t> to move a PDB from one container</a:t>
            </a:r>
          </a:p>
          <a:p>
            <a:r>
              <a:rPr lang="en-US" baseline="0" dirty="0" smtClean="0"/>
              <a:t>[click]</a:t>
            </a:r>
          </a:p>
          <a:p>
            <a:r>
              <a:rPr lang="en-US" baseline="0" dirty="0" smtClean="0"/>
              <a:t>to another?</a:t>
            </a:r>
          </a:p>
          <a:p>
            <a:endParaRPr lang="en-US" baseline="0" dirty="0" smtClean="0"/>
          </a:p>
          <a:p>
            <a:r>
              <a:rPr lang="en-US" dirty="0" smtClean="0"/>
              <a:t>With Oracle Multitenant,</a:t>
            </a:r>
            <a:r>
              <a:rPr lang="en-US" baseline="0" dirty="0" smtClean="0"/>
              <a:t> we can simply </a:t>
            </a:r>
          </a:p>
          <a:p>
            <a:r>
              <a:rPr lang="en-US" baseline="0" dirty="0" smtClean="0"/>
              <a:t>[click]</a:t>
            </a:r>
          </a:p>
          <a:p>
            <a:r>
              <a:rPr lang="en-US" baseline="0" dirty="0" smtClean="0"/>
              <a:t>Unplug it from the first </a:t>
            </a:r>
          </a:p>
          <a:p>
            <a:r>
              <a:rPr lang="en-US" baseline="0" dirty="0" smtClean="0"/>
              <a:t>[click]</a:t>
            </a:r>
            <a:br>
              <a:rPr lang="en-US"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680607B-12AC-074D-9D19-0EFE4859351D}" type="slidenum">
              <a:rPr lang="en-US" smtClean="0"/>
              <a:pPr/>
              <a:t>20</a:t>
            </a:fld>
            <a:endParaRPr lang="en-US" dirty="0"/>
          </a:p>
        </p:txBody>
      </p:sp>
    </p:spTree>
    <p:extLst>
      <p:ext uri="{BB962C8B-B14F-4D97-AF65-F5344CB8AC3E}">
        <p14:creationId xmlns:p14="http://schemas.microsoft.com/office/powerpoint/2010/main" val="380619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FF1845-35E9-4DEC-BE8A-F7E553E34BFB}" type="slidenum">
              <a:rPr lang="en-US"/>
              <a:pPr fontAlgn="base">
                <a:spcBef>
                  <a:spcPct val="0"/>
                </a:spcBef>
                <a:spcAft>
                  <a:spcPct val="0"/>
                </a:spcAft>
                <a:defRPr/>
              </a:pPr>
              <a:t>2</a:t>
            </a:fld>
            <a:endParaRPr lang="en-US"/>
          </a:p>
        </p:txBody>
      </p:sp>
    </p:spTree>
    <p:extLst>
      <p:ext uri="{BB962C8B-B14F-4D97-AF65-F5344CB8AC3E}">
        <p14:creationId xmlns:p14="http://schemas.microsoft.com/office/powerpoint/2010/main" val="3705025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p</a:t>
            </a:r>
            <a:r>
              <a:rPr lang="en-US" baseline="0" dirty="0" smtClean="0"/>
              <a:t>lug it into the second container.</a:t>
            </a:r>
          </a:p>
          <a:p>
            <a:endParaRPr lang="en-US" baseline="0" dirty="0" smtClean="0"/>
          </a:p>
          <a:p>
            <a:r>
              <a:rPr lang="en-US" baseline="0" dirty="0" smtClean="0"/>
              <a:t>Read slide. </a:t>
            </a:r>
          </a:p>
        </p:txBody>
      </p:sp>
      <p:sp>
        <p:nvSpPr>
          <p:cNvPr id="4" name="Slide Number Placeholder 3"/>
          <p:cNvSpPr>
            <a:spLocks noGrp="1"/>
          </p:cNvSpPr>
          <p:nvPr>
            <p:ph type="sldNum" sz="quarter" idx="10"/>
          </p:nvPr>
        </p:nvSpPr>
        <p:spPr/>
        <p:txBody>
          <a:bodyPr/>
          <a:lstStyle/>
          <a:p>
            <a:fld id="{7680607B-12AC-074D-9D19-0EFE4859351D}" type="slidenum">
              <a:rPr lang="en-US" smtClean="0"/>
              <a:pPr/>
              <a:t>21</a:t>
            </a:fld>
            <a:endParaRPr lang="en-US" dirty="0"/>
          </a:p>
        </p:txBody>
      </p:sp>
    </p:spTree>
    <p:extLst>
      <p:ext uri="{BB962C8B-B14F-4D97-AF65-F5344CB8AC3E}">
        <p14:creationId xmlns:p14="http://schemas.microsoft.com/office/powerpoint/2010/main" val="376717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all of this is achieved via SQL.</a:t>
            </a:r>
          </a:p>
          <a:p>
            <a:endParaRPr lang="en-US" dirty="0" smtClean="0"/>
          </a:p>
          <a:p>
            <a:r>
              <a:rPr lang="en-US" dirty="0" smtClean="0"/>
              <a:t>Here, for example we see two</a:t>
            </a:r>
            <a:r>
              <a:rPr lang="en-US" baseline="0" dirty="0" smtClean="0"/>
              <a:t> SQL statements that would be used first to unplug a PDB</a:t>
            </a:r>
          </a:p>
          <a:p>
            <a:r>
              <a:rPr lang="en-US" baseline="0" dirty="0" smtClean="0"/>
              <a:t>And then to plug in a PDB</a:t>
            </a:r>
          </a:p>
          <a:p>
            <a:endParaRPr lang="en-US" baseline="0" dirty="0" smtClean="0"/>
          </a:p>
          <a:p>
            <a:r>
              <a:rPr lang="en-US" baseline="0" dirty="0" smtClean="0"/>
              <a:t>Notice that the manifest of the unplugged PDB is specified as an xml file.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22</a:t>
            </a:fld>
            <a:endParaRPr lang="en-US" dirty="0"/>
          </a:p>
        </p:txBody>
      </p:sp>
    </p:spTree>
    <p:extLst>
      <p:ext uri="{BB962C8B-B14F-4D97-AF65-F5344CB8AC3E}">
        <p14:creationId xmlns:p14="http://schemas.microsoft.com/office/powerpoint/2010/main" val="255724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Now,</a:t>
            </a:r>
            <a:r>
              <a:rPr lang="en-US" baseline="0" dirty="0" smtClean="0"/>
              <a:t> what did we have to change to be able to achieve this vision?</a:t>
            </a:r>
          </a:p>
          <a:p>
            <a:endParaRPr lang="en-US" baseline="0" dirty="0" smtClean="0"/>
          </a:p>
          <a:p>
            <a:r>
              <a:rPr lang="en-US" dirty="0" smtClean="0"/>
              <a:t>Let’s discuss what happens to a</a:t>
            </a:r>
            <a:r>
              <a:rPr lang="en-US" baseline="0" dirty="0" smtClean="0"/>
              <a:t> traditional Oracle database over time. </a:t>
            </a:r>
          </a:p>
          <a:p>
            <a:endParaRPr lang="en-US" baseline="0" dirty="0" smtClean="0"/>
          </a:p>
          <a:p>
            <a:r>
              <a:rPr lang="en-US" baseline="0" dirty="0" smtClean="0"/>
              <a:t>Here we need to distinguish between two parts of the database – the data dictionary and the user data. </a:t>
            </a:r>
          </a:p>
          <a:p>
            <a:endParaRPr lang="en-US" baseline="0" dirty="0" smtClean="0"/>
          </a:p>
          <a:p>
            <a:r>
              <a:rPr lang="en-US" baseline="0" dirty="0" smtClean="0"/>
              <a:t>When the database is first created, the only tables present are the Oracle data dictionary tables.</a:t>
            </a:r>
          </a:p>
          <a:p>
            <a:r>
              <a:rPr lang="en-US" baseline="0" dirty="0" smtClean="0"/>
              <a:t>The only data they contain is the Oracle-supplied meta data for the database, such as the definitions of the Oracle data dictionary tables themselves, their columns, etc. </a:t>
            </a:r>
          </a:p>
          <a:p>
            <a:r>
              <a:rPr lang="en-US" baseline="0" dirty="0" smtClean="0"/>
              <a:t>[click]</a:t>
            </a:r>
          </a:p>
          <a:p>
            <a:r>
              <a:rPr lang="en-US" baseline="0" dirty="0" smtClean="0"/>
              <a:t>Now, as the user schema is added to the database, the definitions of these user tables, columns, indexes, </a:t>
            </a:r>
            <a:r>
              <a:rPr lang="en-US" baseline="0" dirty="0" err="1" smtClean="0"/>
              <a:t>etc</a:t>
            </a:r>
            <a:r>
              <a:rPr lang="en-US" baseline="0" dirty="0" smtClean="0"/>
              <a:t> are also stored in the data dictionary. </a:t>
            </a:r>
          </a:p>
          <a:p>
            <a:r>
              <a:rPr lang="en-US" baseline="0" dirty="0" smtClean="0"/>
              <a:t>[click]</a:t>
            </a:r>
          </a:p>
          <a:p>
            <a:r>
              <a:rPr lang="en-US" baseline="0" dirty="0" smtClean="0"/>
              <a:t>So, over time in a mature database, the data dictionary contains Oracle-supplied meta data of the Oracle data dictionary intermingled with the definitions of the user’s application schema. </a:t>
            </a:r>
          </a:p>
          <a:p>
            <a:endParaRPr lang="en-US" baseline="0" dirty="0" smtClean="0"/>
          </a:p>
          <a:p>
            <a:r>
              <a:rPr lang="en-US" baseline="0" dirty="0" smtClean="0"/>
              <a:t>That’s been fine until now, but it’s an obstacle to our new goal of being able to unplug an application-database and move it from one container to another. </a:t>
            </a:r>
          </a:p>
        </p:txBody>
      </p:sp>
      <p:sp>
        <p:nvSpPr>
          <p:cNvPr id="4" name="Slide Number Placeholder 3"/>
          <p:cNvSpPr>
            <a:spLocks noGrp="1"/>
          </p:cNvSpPr>
          <p:nvPr>
            <p:ph type="sldNum" sz="quarter" idx="10"/>
          </p:nvPr>
        </p:nvSpPr>
        <p:spPr/>
        <p:txBody>
          <a:bodyPr/>
          <a:lstStyle/>
          <a:p>
            <a:fld id="{7680607B-12AC-074D-9D19-0EFE4859351D}" type="slidenum">
              <a:rPr lang="en-US" smtClean="0"/>
              <a:pPr/>
              <a:t>23</a:t>
            </a:fld>
            <a:endParaRPr lang="en-US" dirty="0"/>
          </a:p>
        </p:txBody>
      </p:sp>
    </p:spTree>
    <p:extLst>
      <p:ext uri="{BB962C8B-B14F-4D97-AF65-F5344CB8AC3E}">
        <p14:creationId xmlns:p14="http://schemas.microsoft.com/office/powerpoint/2010/main" val="265020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Here’s another</a:t>
            </a:r>
            <a:r>
              <a:rPr lang="en-US" baseline="0" dirty="0" smtClean="0"/>
              <a:t> view of the same situation. </a:t>
            </a:r>
          </a:p>
          <a:p>
            <a:endParaRPr lang="en-US" dirty="0" smtClean="0"/>
          </a:p>
          <a:p>
            <a:r>
              <a:rPr lang="en-US" dirty="0" smtClean="0"/>
              <a:t>In the pink box </a:t>
            </a:r>
            <a:r>
              <a:rPr lang="en-US" baseline="0" dirty="0" smtClean="0"/>
              <a:t>on the right we see the user data</a:t>
            </a:r>
          </a:p>
          <a:p>
            <a:r>
              <a:rPr lang="en-US" baseline="0" dirty="0" smtClean="0"/>
              <a:t>In the grey box on the left we see the data dictionary.</a:t>
            </a:r>
          </a:p>
          <a:p>
            <a:r>
              <a:rPr lang="en-US" baseline="0" dirty="0" smtClean="0"/>
              <a:t>The Oracle-supplied meta data is represented by the grey rows</a:t>
            </a:r>
          </a:p>
          <a:p>
            <a:r>
              <a:rPr lang="en-US" baseline="0" dirty="0" smtClean="0"/>
              <a:t>And the meta data for the user application schema is represented by the red rows. </a:t>
            </a:r>
          </a:p>
          <a:p>
            <a:r>
              <a:rPr lang="en-US" baseline="0" dirty="0" smtClean="0"/>
              <a:t>In the old architecture, there they were, all mixed up together.</a:t>
            </a:r>
          </a:p>
          <a:p>
            <a:r>
              <a:rPr lang="en-US" baseline="0" dirty="0" smtClean="0"/>
              <a:t>If you do a query on the data dictionary, it will typically return rows from both the Oracle-supplied meta data and the meta data for the user’s schema.</a:t>
            </a:r>
          </a:p>
          <a:p>
            <a:r>
              <a:rPr lang="en-US" baseline="0" dirty="0" smtClean="0"/>
              <a:t>[click]</a:t>
            </a:r>
          </a:p>
          <a:p>
            <a:r>
              <a:rPr lang="en-US" baseline="0" dirty="0" smtClean="0"/>
              <a:t>In the new multitenant architecture, we separate all the user data into a self-contained “pluggable” database</a:t>
            </a:r>
          </a:p>
          <a:p>
            <a:r>
              <a:rPr lang="en-US" baseline="0" dirty="0" smtClean="0"/>
              <a:t>Containing both the user tables and data</a:t>
            </a:r>
          </a:p>
          <a:p>
            <a:r>
              <a:rPr lang="en-US" baseline="0" dirty="0" smtClean="0"/>
              <a:t>And a data dictionary containing the definition of the user schema or application back-end if you like.</a:t>
            </a:r>
          </a:p>
          <a:p>
            <a:endParaRPr lang="en-US" baseline="0" dirty="0" smtClean="0"/>
          </a:p>
          <a:p>
            <a:r>
              <a:rPr lang="en-US" baseline="0" dirty="0" smtClean="0"/>
              <a:t>The root database contains</a:t>
            </a:r>
          </a:p>
          <a:p>
            <a:r>
              <a:rPr lang="en-US" baseline="0" dirty="0" smtClean="0"/>
              <a:t>*only* the Oracle data dictionary tables, containing</a:t>
            </a:r>
          </a:p>
          <a:p>
            <a:r>
              <a:rPr lang="en-US" baseline="0" dirty="0" smtClean="0"/>
              <a:t>*only* the Oracle-supplied meta data.</a:t>
            </a:r>
          </a:p>
          <a:p>
            <a:endParaRPr lang="en-US" baseline="0" dirty="0" smtClean="0"/>
          </a:p>
          <a:p>
            <a:r>
              <a:rPr lang="en-US" baseline="0" dirty="0" smtClean="0"/>
              <a:t>We refer to this as a horizontally partitioned data dictionary.</a:t>
            </a:r>
          </a:p>
        </p:txBody>
      </p:sp>
      <p:sp>
        <p:nvSpPr>
          <p:cNvPr id="4" name="Slide Number Placeholder 3"/>
          <p:cNvSpPr>
            <a:spLocks noGrp="1"/>
          </p:cNvSpPr>
          <p:nvPr>
            <p:ph type="sldNum" sz="quarter" idx="10"/>
          </p:nvPr>
        </p:nvSpPr>
        <p:spPr/>
        <p:txBody>
          <a:bodyPr/>
          <a:lstStyle/>
          <a:p>
            <a:fld id="{7680607B-12AC-074D-9D19-0EFE4859351D}" type="slidenum">
              <a:rPr lang="en-US" smtClean="0"/>
              <a:pPr/>
              <a:t>24</a:t>
            </a:fld>
            <a:endParaRPr lang="en-US" dirty="0"/>
          </a:p>
        </p:txBody>
      </p:sp>
    </p:spTree>
    <p:extLst>
      <p:ext uri="{BB962C8B-B14F-4D97-AF65-F5344CB8AC3E}">
        <p14:creationId xmlns:p14="http://schemas.microsoft.com/office/powerpoint/2010/main" val="111335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Read slide.</a:t>
            </a:r>
          </a:p>
          <a:p>
            <a:endParaRPr lang="en-US" dirty="0" smtClean="0"/>
          </a:p>
          <a:p>
            <a:r>
              <a:rPr lang="en-US" dirty="0" smtClean="0"/>
              <a:t>So just as before,</a:t>
            </a:r>
            <a:r>
              <a:rPr lang="en-US" baseline="0" dirty="0" smtClean="0"/>
              <a:t> if you do a query on the data dictionary of the PDB,</a:t>
            </a:r>
          </a:p>
          <a:p>
            <a:r>
              <a:rPr lang="en-US" baseline="0" dirty="0" smtClean="0"/>
              <a:t>it will still return rows from both the Oracle-supplied meta data and the meta data for the user’s schema.</a:t>
            </a:r>
          </a:p>
          <a:p>
            <a:endParaRPr lang="en-US" dirty="0" smtClean="0"/>
          </a:p>
          <a:p>
            <a:r>
              <a:rPr lang="en-US" dirty="0" smtClean="0"/>
              <a:t>It is this</a:t>
            </a:r>
            <a:r>
              <a:rPr lang="en-US" baseline="0" dirty="0" smtClean="0"/>
              <a:t> horizontally-partitioned data dictionary that allows us the portability via </a:t>
            </a:r>
            <a:r>
              <a:rPr lang="en-US" baseline="0" dirty="0" err="1" smtClean="0"/>
              <a:t>pluggability</a:t>
            </a:r>
            <a:r>
              <a:rPr lang="en-US" baseline="0" dirty="0" smtClean="0"/>
              <a:t> of the PDBs.</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25</a:t>
            </a:fld>
            <a:endParaRPr lang="en-US" dirty="0"/>
          </a:p>
        </p:txBody>
      </p:sp>
    </p:spTree>
    <p:extLst>
      <p:ext uri="{BB962C8B-B14F-4D97-AF65-F5344CB8AC3E}">
        <p14:creationId xmlns:p14="http://schemas.microsoft.com/office/powerpoint/2010/main" val="672687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eaLnBrk="1" fontAlgn="auto" hangingPunct="1">
              <a:spcBef>
                <a:spcPts val="0"/>
              </a:spcBef>
              <a:spcAft>
                <a:spcPts val="0"/>
              </a:spcAft>
              <a:defRPr/>
            </a:pPr>
            <a:r>
              <a:rPr lang="en-US" sz="1300" dirty="0"/>
              <a:t>The multitenant container database behaves as a single database from the operations point of view.</a:t>
            </a:r>
          </a:p>
          <a:p>
            <a:pPr defTabSz="966612" eaLnBrk="1" fontAlgn="auto" hangingPunct="1">
              <a:spcBef>
                <a:spcPts val="0"/>
              </a:spcBef>
              <a:spcAft>
                <a:spcPts val="0"/>
              </a:spcAft>
              <a:defRPr/>
            </a:pPr>
            <a:r>
              <a:rPr lang="en-US" sz="1300" dirty="0"/>
              <a:t>We only have a single set of Oracle background processes and a single, shared database memory requirement for the entire CDB,</a:t>
            </a:r>
          </a:p>
          <a:p>
            <a:pPr defTabSz="966612" eaLnBrk="1" fontAlgn="auto" hangingPunct="1">
              <a:spcBef>
                <a:spcPts val="0"/>
              </a:spcBef>
              <a:spcAft>
                <a:spcPts val="0"/>
              </a:spcAft>
              <a:defRPr/>
            </a:pPr>
            <a:r>
              <a:rPr lang="en-US" sz="1300" dirty="0"/>
              <a:t>Shared across all PDBs plugged into it. </a:t>
            </a:r>
          </a:p>
          <a:p>
            <a:pPr defTabSz="966612" eaLnBrk="1" fontAlgn="auto" hangingPunct="1">
              <a:spcBef>
                <a:spcPts val="0"/>
              </a:spcBef>
              <a:spcAft>
                <a:spcPts val="0"/>
              </a:spcAft>
              <a:defRPr/>
            </a:pPr>
            <a:r>
              <a:rPr lang="en-US" sz="1300" dirty="0"/>
              <a:t>This gives us very high consolidation density; in other words more applications per server.</a:t>
            </a:r>
          </a:p>
          <a:p>
            <a:pPr defTabSz="966612" eaLnBrk="1" fontAlgn="auto" hangingPunct="1">
              <a:spcBef>
                <a:spcPts val="0"/>
              </a:spcBef>
              <a:spcAft>
                <a:spcPts val="0"/>
              </a:spcAft>
              <a:defRPr/>
            </a:pPr>
            <a:r>
              <a:rPr lang="en-US" sz="1300" dirty="0"/>
              <a:t>This affords maximum reduction in capital expenses. </a:t>
            </a:r>
          </a:p>
          <a:p>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26</a:t>
            </a:fld>
            <a:endParaRPr lang="en-US" dirty="0"/>
          </a:p>
        </p:txBody>
      </p:sp>
    </p:spTree>
    <p:extLst>
      <p:ext uri="{BB962C8B-B14F-4D97-AF65-F5344CB8AC3E}">
        <p14:creationId xmlns:p14="http://schemas.microsoft.com/office/powerpoint/2010/main" val="3109456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a CDB with three PDBs plugged into it.</a:t>
            </a:r>
          </a:p>
          <a:p>
            <a:r>
              <a:rPr lang="en-US" dirty="0" smtClean="0"/>
              <a:t>In the graph we see</a:t>
            </a:r>
            <a:r>
              <a:rPr lang="en-US" baseline="0" dirty="0" smtClean="0"/>
              <a:t> that when the first PDB was plugged in, the CDB required about 2BG to run.</a:t>
            </a:r>
          </a:p>
          <a:p>
            <a:r>
              <a:rPr lang="en-US" baseline="0" dirty="0" smtClean="0"/>
              <a:t>The next couple of PDBs plugged in required only a little bit more</a:t>
            </a:r>
          </a:p>
          <a:p>
            <a:r>
              <a:rPr lang="en-US" baseline="0" dirty="0" smtClean="0"/>
              <a:t>[click]</a:t>
            </a:r>
          </a:p>
          <a:p>
            <a:r>
              <a:rPr lang="en-US" baseline="0" dirty="0" smtClean="0"/>
              <a:t>And each additional PDB requires just a small increment in memory </a:t>
            </a:r>
          </a:p>
          <a:p>
            <a:r>
              <a:rPr lang="en-US" baseline="0" dirty="0" smtClean="0"/>
              <a:t>[click] as it’s plugged in.</a:t>
            </a:r>
          </a:p>
          <a:p>
            <a:r>
              <a:rPr lang="en-US" baseline="0" dirty="0" smtClean="0"/>
              <a:t>Again, this is because all PDBs share the same overheads of memory and background processes, managed commonly across the entire CDB.</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27</a:t>
            </a:fld>
            <a:endParaRPr lang="en-US" dirty="0"/>
          </a:p>
        </p:txBody>
      </p:sp>
    </p:spTree>
    <p:extLst>
      <p:ext uri="{BB962C8B-B14F-4D97-AF65-F5344CB8AC3E}">
        <p14:creationId xmlns:p14="http://schemas.microsoft.com/office/powerpoint/2010/main" val="3542739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28</a:t>
            </a:fld>
            <a:endParaRPr lang="en-US" dirty="0"/>
          </a:p>
        </p:txBody>
      </p:sp>
    </p:spTree>
    <p:extLst>
      <p:ext uri="{BB962C8B-B14F-4D97-AF65-F5344CB8AC3E}">
        <p14:creationId xmlns:p14="http://schemas.microsoft.com/office/powerpoint/2010/main" val="4156055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29</a:t>
            </a:fld>
            <a:endParaRPr lang="en-US" dirty="0"/>
          </a:p>
        </p:txBody>
      </p:sp>
    </p:spTree>
    <p:extLst>
      <p:ext uri="{BB962C8B-B14F-4D97-AF65-F5344CB8AC3E}">
        <p14:creationId xmlns:p14="http://schemas.microsoft.com/office/powerpoint/2010/main" val="1162255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30</a:t>
            </a:fld>
            <a:endParaRPr lang="en-US" dirty="0"/>
          </a:p>
        </p:txBody>
      </p:sp>
    </p:spTree>
    <p:extLst>
      <p:ext uri="{BB962C8B-B14F-4D97-AF65-F5344CB8AC3E}">
        <p14:creationId xmlns:p14="http://schemas.microsoft.com/office/powerpoint/2010/main" val="285768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33</a:t>
            </a:fld>
            <a:endParaRPr lang="en-US"/>
          </a:p>
        </p:txBody>
      </p:sp>
    </p:spTree>
    <p:extLst>
      <p:ext uri="{BB962C8B-B14F-4D97-AF65-F5344CB8AC3E}">
        <p14:creationId xmlns:p14="http://schemas.microsoft.com/office/powerpoint/2010/main" val="1339108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Waiting on confirmation from Bryn</a:t>
            </a:r>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34</a:t>
            </a:fld>
            <a:endParaRPr lang="en-US"/>
          </a:p>
        </p:txBody>
      </p:sp>
    </p:spTree>
    <p:extLst>
      <p:ext uri="{BB962C8B-B14F-4D97-AF65-F5344CB8AC3E}">
        <p14:creationId xmlns:p14="http://schemas.microsoft.com/office/powerpoint/2010/main" val="297688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980880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39</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40</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u="sng" baseline="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pPr/>
              <a:t>41</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u="sng" baseline="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pPr/>
              <a:t>42</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43</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Script noncdb_to_pdb.sql is available in $ORACLE_HOME/bin</a:t>
            </a:r>
            <a:endParaRPr lang="en-US" dirty="0"/>
          </a:p>
        </p:txBody>
      </p:sp>
      <p:sp>
        <p:nvSpPr>
          <p:cNvPr id="4" name="Slide Number Placeholder 3"/>
          <p:cNvSpPr>
            <a:spLocks noGrp="1"/>
          </p:cNvSpPr>
          <p:nvPr>
            <p:ph type="sldNum" sz="quarter" idx="10"/>
          </p:nvPr>
        </p:nvSpPr>
        <p:spPr/>
        <p:txBody>
          <a:bodyPr/>
          <a:lstStyle/>
          <a:p>
            <a:pPr>
              <a:defRPr/>
            </a:pPr>
            <a:fld id="{CB582ABE-5DE3-4CE6-AB2B-1A87602939A6}" type="slidenum">
              <a:rPr lang="en-US" smtClean="0"/>
              <a:pPr>
                <a:defRPr/>
              </a:pPr>
              <a:t>44</a:t>
            </a:fld>
            <a:endParaRPr lang="en-US"/>
          </a:p>
        </p:txBody>
      </p:sp>
    </p:spTree>
    <p:extLst>
      <p:ext uri="{BB962C8B-B14F-4D97-AF65-F5344CB8AC3E}">
        <p14:creationId xmlns:p14="http://schemas.microsoft.com/office/powerpoint/2010/main" val="2896892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45</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BA092993-52C8-4ACE-9A5E-2D2C78D36AF8}" type="slidenum">
              <a:rPr lang="en-US" smtClean="0"/>
              <a:pPr/>
              <a:t>5</a:t>
            </a:fld>
            <a:endParaRPr lang="en-US" smtClean="0"/>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148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46</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47</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48</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49</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50</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51</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52</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53</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54</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55</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a:t>
            </a:fld>
            <a:endParaRPr lang="en-US" dirty="0"/>
          </a:p>
        </p:txBody>
      </p:sp>
    </p:spTree>
    <p:extLst>
      <p:ext uri="{BB962C8B-B14F-4D97-AF65-F5344CB8AC3E}">
        <p14:creationId xmlns:p14="http://schemas.microsoft.com/office/powerpoint/2010/main" val="2687588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Notes Placeholder 1"/>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3721576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57</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58</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59</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60</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61</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always start by talking to our customers about the pressures and challenges they’re facing and what trends they’re seeing in the industry.</a:t>
            </a:r>
          </a:p>
          <a:p>
            <a:r>
              <a:rPr lang="en-US" baseline="0" dirty="0" smtClean="0"/>
              <a:t>Some things don’t change. They face the same pressures and the same requirements as ever:</a:t>
            </a:r>
          </a:p>
          <a:p>
            <a:r>
              <a:rPr lang="en-US" baseline="0" dirty="0" smtClean="0"/>
              <a:t>Pressure to do more with less; be faster, leaner, cheaper, and deliver services 24/7. Big companies have achieved scale. Now they want to realize economies of scale. </a:t>
            </a:r>
          </a:p>
          <a:p>
            <a:r>
              <a:rPr lang="en-US" baseline="0" dirty="0" smtClean="0"/>
              <a:t>As ever, DBAs are faced with the challenges of patching and upgrading large numbers of databases, and provisioning new ones. </a:t>
            </a:r>
          </a:p>
          <a:p>
            <a:r>
              <a:rPr lang="en-US" baseline="0" dirty="0" smtClean="0"/>
              <a:t>[click]</a:t>
            </a:r>
          </a:p>
          <a:p>
            <a:r>
              <a:rPr lang="en-US" baseline="0" dirty="0" smtClean="0"/>
              <a:t>Requirements are familiar: PSR &amp; HA are non-negotiable. Security in threatening climate. No time to stop and retool with new applications.</a:t>
            </a:r>
          </a:p>
          <a:p>
            <a:r>
              <a:rPr lang="en-US" baseline="0" dirty="0" smtClean="0"/>
              <a:t>[click]</a:t>
            </a:r>
          </a:p>
          <a:p>
            <a:r>
              <a:rPr lang="en-US" baseline="0" dirty="0" smtClean="0"/>
              <a:t>The trends are what is new. These are the techniques to use to respond to these pressures within the constraints of the requirements. </a:t>
            </a:r>
          </a:p>
          <a:p>
            <a:r>
              <a:rPr lang="en-US" sz="1300" dirty="0"/>
              <a:t>With the advent of cloud computing and availability of massively powerful servers – even engineered systems such as </a:t>
            </a:r>
            <a:r>
              <a:rPr lang="en-US" sz="1300" dirty="0" err="1"/>
              <a:t>Exadata</a:t>
            </a:r>
            <a:r>
              <a:rPr lang="en-US" sz="1300" dirty="0"/>
              <a:t> -  our customers want to consolidate many applications into fewer larger servers. </a:t>
            </a:r>
          </a:p>
          <a:p>
            <a:r>
              <a:rPr lang="en-US" sz="1300" dirty="0"/>
              <a:t>There’s a move to standardized services – even self-service. </a:t>
            </a:r>
          </a:p>
        </p:txBody>
      </p:sp>
      <p:sp>
        <p:nvSpPr>
          <p:cNvPr id="4" name="Slide Number Placeholder 3"/>
          <p:cNvSpPr>
            <a:spLocks noGrp="1"/>
          </p:cNvSpPr>
          <p:nvPr>
            <p:ph type="sldNum" sz="quarter" idx="10"/>
          </p:nvPr>
        </p:nvSpPr>
        <p:spPr/>
        <p:txBody>
          <a:bodyPr/>
          <a:lstStyle/>
          <a:p>
            <a:fld id="{36E82501-53DA-4152-84B0-51135B15EEA8}" type="slidenum">
              <a:rPr lang="en-US" smtClean="0"/>
              <a:pPr/>
              <a:t>64</a:t>
            </a:fld>
            <a:endParaRPr lang="en-US" dirty="0"/>
          </a:p>
        </p:txBody>
      </p:sp>
    </p:spTree>
    <p:extLst>
      <p:ext uri="{BB962C8B-B14F-4D97-AF65-F5344CB8AC3E}">
        <p14:creationId xmlns:p14="http://schemas.microsoft.com/office/powerpoint/2010/main" val="511437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managing many as one, </a:t>
            </a:r>
            <a:r>
              <a:rPr lang="en-US" baseline="0" dirty="0" smtClean="0"/>
              <a:t>we maximize </a:t>
            </a:r>
            <a:r>
              <a:rPr lang="en-US" baseline="0" dirty="0" err="1" smtClean="0"/>
              <a:t>OpEx</a:t>
            </a:r>
            <a:r>
              <a:rPr lang="en-US" baseline="0" dirty="0" smtClean="0"/>
              <a:t> reduction. </a:t>
            </a:r>
          </a:p>
          <a:p>
            <a:endParaRPr lang="en-US" baseline="0" dirty="0" smtClean="0"/>
          </a:p>
          <a:p>
            <a:r>
              <a:rPr lang="en-US" baseline="0" dirty="0" smtClean="0"/>
              <a:t>Here we see a single backup strategy for the entire container database</a:t>
            </a:r>
          </a:p>
          <a:p>
            <a:r>
              <a:rPr lang="en-US" baseline="0" dirty="0" smtClean="0"/>
              <a:t>… with the granularity of a PITR capability at the individual PDB level. </a:t>
            </a:r>
          </a:p>
        </p:txBody>
      </p:sp>
      <p:sp>
        <p:nvSpPr>
          <p:cNvPr id="4" name="Slide Number Placeholder 3"/>
          <p:cNvSpPr>
            <a:spLocks noGrp="1"/>
          </p:cNvSpPr>
          <p:nvPr>
            <p:ph type="sldNum" sz="quarter" idx="10"/>
          </p:nvPr>
        </p:nvSpPr>
        <p:spPr/>
        <p:txBody>
          <a:bodyPr/>
          <a:lstStyle/>
          <a:p>
            <a:fld id="{36E82501-53DA-4152-84B0-51135B15EEA8}" type="slidenum">
              <a:rPr lang="en-US" smtClean="0"/>
              <a:pPr/>
              <a:t>65</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Availability</a:t>
            </a:r>
            <a:r>
              <a:rPr lang="en-US" baseline="0" dirty="0" smtClean="0"/>
              <a:t> – standby database maintained by Active Data Guard.</a:t>
            </a:r>
          </a:p>
          <a:p>
            <a:endParaRPr lang="en-US" baseline="0" dirty="0" smtClean="0"/>
          </a:p>
          <a:p>
            <a:r>
              <a:rPr lang="en-US" baseline="0" dirty="0" smtClean="0"/>
              <a:t>Plug in a new PDB into the production CDB</a:t>
            </a:r>
          </a:p>
          <a:p>
            <a:pPr defTabSz="966612" eaLnBrk="1" fontAlgn="auto" hangingPunct="1">
              <a:spcBef>
                <a:spcPts val="0"/>
              </a:spcBef>
              <a:spcAft>
                <a:spcPts val="0"/>
              </a:spcAft>
              <a:defRPr/>
            </a:pPr>
            <a:r>
              <a:rPr lang="en-US" baseline="0" dirty="0" smtClean="0"/>
              <a:t>[click]</a:t>
            </a:r>
          </a:p>
          <a:p>
            <a:r>
              <a:rPr lang="en-US" baseline="0" dirty="0" smtClean="0"/>
              <a:t>And you have a corresponding PDB in the standby</a:t>
            </a:r>
          </a:p>
          <a:p>
            <a:r>
              <a:rPr lang="en-US" baseline="0" dirty="0" smtClean="0"/>
              <a:t>Transactions in the new PDB are replicated to the standby automatically, </a:t>
            </a:r>
          </a:p>
          <a:p>
            <a:r>
              <a:rPr lang="en-US" baseline="0" dirty="0" smtClean="0"/>
              <a:t>just by virtue of plugging that PDB into the CDB in this Active Data Guard environment.</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66</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a:t>
            </a:r>
            <a:r>
              <a:rPr lang="en-US" baseline="0" dirty="0" smtClean="0"/>
              <a:t> of managing many as one with Oracle Multitenant is upgrading or patching. </a:t>
            </a:r>
          </a:p>
          <a:p>
            <a:r>
              <a:rPr lang="en-US" baseline="0" dirty="0" smtClean="0"/>
              <a:t>Patches and upgrades are applied at the multitenant container database level. </a:t>
            </a:r>
          </a:p>
          <a:p>
            <a:r>
              <a:rPr lang="en-US" baseline="0" dirty="0" smtClean="0"/>
              <a:t>[click]</a:t>
            </a:r>
          </a:p>
          <a:p>
            <a:r>
              <a:rPr lang="en-US" baseline="0" dirty="0" smtClean="0"/>
              <a:t>All PDBs in that CDB are automatically upgraded in one fell swoop.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67</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B9F83AC5-1CCC-4119-8468-D898E9FC2550}" type="slidenum">
              <a:rPr lang="en-US" smtClean="0"/>
              <a:pPr/>
              <a:t>7</a:t>
            </a:fld>
            <a:endParaRPr lang="en-US"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936792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if you want the</a:t>
            </a:r>
            <a:r>
              <a:rPr lang="en-US" baseline="0" dirty="0" smtClean="0"/>
              <a:t> granularity of a per-PDB upgrade, it can be done by unplug/plug into a second CDB, upgraded to the required level. </a:t>
            </a:r>
            <a:endParaRPr lang="en-US" dirty="0" smtClean="0"/>
          </a:p>
          <a:p>
            <a:r>
              <a:rPr lang="en-US" dirty="0" smtClean="0"/>
              <a:t>So applications can be upgraded</a:t>
            </a:r>
            <a:r>
              <a:rPr lang="en-US" baseline="0" dirty="0" smtClean="0"/>
              <a:t> as and when they’re ready. </a:t>
            </a:r>
          </a:p>
          <a:p>
            <a:r>
              <a:rPr lang="en-US" baseline="0" dirty="0" smtClean="0"/>
              <a:t>[click]</a:t>
            </a:r>
          </a:p>
          <a:p>
            <a:r>
              <a:rPr lang="en-US" baseline="0" dirty="0" smtClean="0"/>
              <a:t>In this example, </a:t>
            </a:r>
            <a:r>
              <a:rPr lang="en-US" dirty="0" smtClean="0"/>
              <a:t>ERP never moves to 12.x.</a:t>
            </a:r>
          </a:p>
          <a:p>
            <a:endParaRPr lang="en-US" dirty="0" smtClean="0"/>
          </a:p>
          <a:p>
            <a:r>
              <a:rPr lang="en-US" dirty="0" smtClean="0"/>
              <a:t>So, along with the advantages of managing many as one, </a:t>
            </a:r>
          </a:p>
          <a:p>
            <a:r>
              <a:rPr lang="en-US" dirty="0" smtClean="0"/>
              <a:t>we’re beginning to see examples of the agility afforded</a:t>
            </a:r>
            <a:r>
              <a:rPr lang="en-US" baseline="0" dirty="0" smtClean="0"/>
              <a:t> by the new multitenant architecture.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68</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example. </a:t>
            </a:r>
          </a:p>
          <a:p>
            <a:r>
              <a:rPr lang="en-US" dirty="0" smtClean="0"/>
              <a:t>Here we see an</a:t>
            </a:r>
            <a:r>
              <a:rPr lang="en-US" baseline="0" dirty="0" smtClean="0"/>
              <a:t> Oracle RAC environment, with two nodes in the cluster.</a:t>
            </a:r>
          </a:p>
          <a:p>
            <a:endParaRPr lang="en-US" baseline="0" dirty="0" smtClean="0"/>
          </a:p>
          <a:p>
            <a:r>
              <a:rPr lang="en-US" baseline="0" dirty="0" smtClean="0"/>
              <a:t>Notice that only certain PDBs are open on certain nodes of the cluster. </a:t>
            </a:r>
          </a:p>
          <a:p>
            <a:r>
              <a:rPr lang="en-US" baseline="0" dirty="0" smtClean="0"/>
              <a:t>This is achieved by opening the corresponding services on these nodes as appropriate. </a:t>
            </a:r>
          </a:p>
          <a:p>
            <a:r>
              <a:rPr lang="en-US" baseline="0" dirty="0" smtClean="0"/>
              <a:t>In this way we are partitioning the SGA across the various nodes of the RAC cluster. </a:t>
            </a:r>
          </a:p>
          <a:p>
            <a:r>
              <a:rPr lang="en-US" dirty="0" smtClean="0"/>
              <a:t>This</a:t>
            </a:r>
            <a:r>
              <a:rPr lang="en-US" baseline="0" dirty="0" smtClean="0"/>
              <a:t> allows us to achieve great scalability on RAC.</a:t>
            </a:r>
          </a:p>
          <a:p>
            <a:endParaRPr lang="en-US" baseline="0" dirty="0" smtClean="0"/>
          </a:p>
          <a:p>
            <a:r>
              <a:rPr lang="en-US" baseline="0" dirty="0" smtClean="0"/>
              <a:t>At this peak stage of the business cycle, the system is running close to capacity as represented by the little resource meters.</a:t>
            </a:r>
          </a:p>
          <a:p>
            <a:r>
              <a:rPr lang="en-US" dirty="0" smtClean="0"/>
              <a:t>It</a:t>
            </a:r>
            <a:r>
              <a:rPr lang="en-US" baseline="0" dirty="0" smtClean="0"/>
              <a:t> would be nice to add some processing power to this environment to handle this increased load.</a:t>
            </a:r>
          </a:p>
          <a:p>
            <a:r>
              <a:rPr lang="en-US" baseline="0" dirty="0" smtClean="0"/>
              <a:t>[click]</a:t>
            </a:r>
          </a:p>
          <a:p>
            <a:r>
              <a:rPr lang="en-US" baseline="0" dirty="0" smtClean="0"/>
              <a:t>We can do this by simply dropping another node into the cluster. </a:t>
            </a:r>
            <a:br>
              <a:rPr lang="en-US" baseline="0" dirty="0" smtClean="0"/>
            </a:br>
            <a:r>
              <a:rPr lang="en-US" baseline="0" dirty="0" smtClean="0"/>
              <a:t>[click]</a:t>
            </a:r>
          </a:p>
        </p:txBody>
      </p:sp>
      <p:sp>
        <p:nvSpPr>
          <p:cNvPr id="4" name="Slide Number Placeholder 3"/>
          <p:cNvSpPr>
            <a:spLocks noGrp="1"/>
          </p:cNvSpPr>
          <p:nvPr>
            <p:ph type="sldNum" sz="quarter" idx="10"/>
          </p:nvPr>
        </p:nvSpPr>
        <p:spPr/>
        <p:txBody>
          <a:bodyPr/>
          <a:lstStyle/>
          <a:p>
            <a:fld id="{36E82501-53DA-4152-84B0-51135B15EEA8}" type="slidenum">
              <a:rPr lang="en-US" smtClean="0"/>
              <a:pPr/>
              <a:t>69</a:t>
            </a:fld>
            <a:endParaRPr lang="en-US" dirty="0"/>
          </a:p>
        </p:txBody>
      </p:sp>
    </p:spTree>
    <p:extLst>
      <p:ext uri="{BB962C8B-B14F-4D97-AF65-F5344CB8AC3E}">
        <p14:creationId xmlns:p14="http://schemas.microsoft.com/office/powerpoint/2010/main" val="2688772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then spreading the processing of the various database loads out across the expanded cluster. </a:t>
            </a:r>
          </a:p>
          <a:p>
            <a:r>
              <a:rPr lang="en-US" baseline="0" dirty="0" smtClean="0"/>
              <a:t>Look at those little resource meters now – that’s a more comfortable load on the system.</a:t>
            </a:r>
          </a:p>
          <a:p>
            <a:endParaRPr lang="en-US" baseline="0" dirty="0" smtClean="0"/>
          </a:p>
          <a:p>
            <a:r>
              <a:rPr lang="en-US" dirty="0" smtClean="0"/>
              <a:t>Multitenant plays well</a:t>
            </a:r>
            <a:r>
              <a:rPr lang="en-US" baseline="0" dirty="0" smtClean="0"/>
              <a:t> with RAC. It’s a symbiotic relationship. </a:t>
            </a:r>
          </a:p>
          <a:p>
            <a:r>
              <a:rPr lang="en-US" baseline="0" dirty="0" smtClean="0"/>
              <a:t>Multitenant makes RAC better and RAC makes Multitenant better. </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70</a:t>
            </a:fld>
            <a:endParaRPr lang="en-US" dirty="0"/>
          </a:p>
        </p:txBody>
      </p:sp>
    </p:spTree>
    <p:extLst>
      <p:ext uri="{BB962C8B-B14F-4D97-AF65-F5344CB8AC3E}">
        <p14:creationId xmlns:p14="http://schemas.microsoft.com/office/powerpoint/2010/main" val="2688772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great example of the agility we can</a:t>
            </a:r>
            <a:r>
              <a:rPr lang="en-US" baseline="0" dirty="0" smtClean="0"/>
              <a:t> achieve with Multitenant is changing service level agreements – SLAs – for individual PDBs. </a:t>
            </a:r>
          </a:p>
          <a:p>
            <a:endParaRPr lang="en-US" baseline="0" dirty="0" smtClean="0"/>
          </a:p>
          <a:p>
            <a:r>
              <a:rPr lang="en-US" baseline="0" dirty="0" smtClean="0"/>
              <a:t>In this environment we see three SLAs; bronze, silver and gold. </a:t>
            </a:r>
          </a:p>
          <a:p>
            <a:endParaRPr lang="en-US" baseline="0" dirty="0" smtClean="0"/>
          </a:p>
          <a:p>
            <a:r>
              <a:rPr lang="en-US" baseline="0" dirty="0" smtClean="0"/>
              <a:t>Our little PDB begins life in the bronze SLA environment, protected by weekly full backups. </a:t>
            </a:r>
          </a:p>
          <a:p>
            <a:endParaRPr lang="en-US" baseline="0" dirty="0" smtClean="0"/>
          </a:p>
          <a:p>
            <a:r>
              <a:rPr lang="en-US" baseline="0" dirty="0" smtClean="0"/>
              <a:t>It becomes more important and we want to move it to Silver, with Data Guard and daily incremental backups. </a:t>
            </a:r>
          </a:p>
          <a:p>
            <a:pPr defTabSz="966612" eaLnBrk="1" fontAlgn="auto" hangingPunct="1">
              <a:spcBef>
                <a:spcPts val="0"/>
              </a:spcBef>
              <a:spcAft>
                <a:spcPts val="0"/>
              </a:spcAft>
              <a:defRPr/>
            </a:pPr>
            <a:r>
              <a:rPr lang="en-US" baseline="0" dirty="0" smtClean="0"/>
              <a:t>[click]</a:t>
            </a:r>
          </a:p>
          <a:p>
            <a:r>
              <a:rPr lang="en-US" dirty="0" smtClean="0"/>
              <a:t>We simply unplug it from the CDB being managed at the Bronze</a:t>
            </a:r>
            <a:r>
              <a:rPr lang="en-US" baseline="0" dirty="0" smtClean="0"/>
              <a:t> SLA and plug it into the Silver SLA CDB.</a:t>
            </a:r>
          </a:p>
          <a:p>
            <a:r>
              <a:rPr lang="en-US" baseline="0" dirty="0" smtClean="0"/>
              <a:t>As before we see the corresponding PDB in the standby database being automatically replicated. </a:t>
            </a:r>
          </a:p>
          <a:p>
            <a:r>
              <a:rPr lang="en-US" baseline="0" dirty="0" smtClean="0"/>
              <a:t>[click]</a:t>
            </a:r>
          </a:p>
          <a:p>
            <a:r>
              <a:rPr lang="en-US" baseline="0" dirty="0" smtClean="0"/>
              <a:t>As our PDB becomes even more mission critical we can just as easily move it to the Gold SLA PDB, with RAC in the mix. </a:t>
            </a:r>
          </a:p>
          <a:p>
            <a:endParaRPr lang="en-US" baseline="0" dirty="0" smtClean="0"/>
          </a:p>
          <a:p>
            <a:r>
              <a:rPr lang="en-US" baseline="0" dirty="0" smtClean="0"/>
              <a:t>Compare this with some of the earlier-generation consolidation models:</a:t>
            </a:r>
          </a:p>
          <a:p>
            <a:r>
              <a:rPr lang="en-US" baseline="0" dirty="0" smtClean="0"/>
              <a:t>With dedicated databases we’d need to setup new backup procedures for this database.</a:t>
            </a:r>
          </a:p>
          <a:p>
            <a:r>
              <a:rPr lang="en-US" baseline="0" dirty="0" smtClean="0"/>
              <a:t>With schema consolidation we can manage many as one but there’s no agility.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71</a:t>
            </a:fld>
            <a:endParaRPr lang="en-US" dirty="0"/>
          </a:p>
        </p:txBody>
      </p:sp>
    </p:spTree>
    <p:extLst>
      <p:ext uri="{BB962C8B-B14F-4D97-AF65-F5344CB8AC3E}">
        <p14:creationId xmlns:p14="http://schemas.microsoft.com/office/powerpoint/2010/main" val="30239282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aseline="0" dirty="0" smtClean="0"/>
              <a:t>need to p</a:t>
            </a:r>
            <a:r>
              <a:rPr lang="en-US" dirty="0" smtClean="0"/>
              <a:t>rovision databases</a:t>
            </a:r>
            <a:r>
              <a:rPr lang="en-US" baseline="0" dirty="0" smtClean="0"/>
              <a:t> is a constant challenge for DBAs.</a:t>
            </a:r>
          </a:p>
          <a:p>
            <a:endParaRPr lang="en-US" dirty="0" smtClean="0"/>
          </a:p>
          <a:p>
            <a:r>
              <a:rPr lang="en-US" dirty="0" smtClean="0"/>
              <a:t>Creating a new</a:t>
            </a:r>
            <a:r>
              <a:rPr lang="en-US" baseline="0" dirty="0" smtClean="0"/>
              <a:t> database in the old non-CDB architecture was quite a slow process. </a:t>
            </a:r>
          </a:p>
          <a:p>
            <a:r>
              <a:rPr lang="en-US" baseline="0" dirty="0" smtClean="0"/>
              <a:t>With Multitenant, creating a new PDB doesn’t take long at all. </a:t>
            </a:r>
          </a:p>
          <a:p>
            <a:r>
              <a:rPr lang="en-US" baseline="0" dirty="0" smtClean="0"/>
              <a:t>[click]</a:t>
            </a:r>
          </a:p>
          <a:p>
            <a:r>
              <a:rPr lang="en-US" baseline="0" dirty="0" smtClean="0"/>
              <a:t>Technically what’s happening is that we’re creating a copy – a clone – of a special empty PDB called the Seed. </a:t>
            </a:r>
          </a:p>
          <a:p>
            <a:endParaRPr lang="en-US" baseline="0" dirty="0" smtClean="0"/>
          </a:p>
          <a:p>
            <a:r>
              <a:rPr lang="en-US" baseline="0" dirty="0" smtClean="0"/>
              <a:t>In fact, on copy-on-write file systems such as ASM Clustered File System or ZFS, creating a new PDB is extremely fast – just a couple of seconds.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72</a:t>
            </a:fld>
            <a:endParaRPr lang="en-US" dirty="0"/>
          </a:p>
        </p:txBody>
      </p:sp>
    </p:spTree>
    <p:extLst>
      <p:ext uri="{BB962C8B-B14F-4D97-AF65-F5344CB8AC3E}">
        <p14:creationId xmlns:p14="http://schemas.microsoft.com/office/powerpoint/2010/main" val="33438592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same cloning approach can be used to copy existing</a:t>
            </a:r>
            <a:r>
              <a:rPr lang="en-US" baseline="0" dirty="0" smtClean="0"/>
              <a:t> application databases. </a:t>
            </a:r>
          </a:p>
          <a:p>
            <a:r>
              <a:rPr lang="en-US" baseline="0" dirty="0" smtClean="0"/>
              <a:t>Again, where the underlying file system supports copy-on-write we can create snapshot clones – extremely fast. </a:t>
            </a:r>
          </a:p>
          <a:p>
            <a:endParaRPr lang="en-US" baseline="0" dirty="0" smtClean="0"/>
          </a:p>
          <a:p>
            <a:r>
              <a:rPr lang="en-US" baseline="0" dirty="0" smtClean="0"/>
              <a:t>[click]</a:t>
            </a:r>
          </a:p>
          <a:p>
            <a:r>
              <a:rPr lang="en-US" baseline="0" dirty="0" smtClean="0"/>
              <a:t>PDBs can be cloned from within the same CDB</a:t>
            </a:r>
            <a:endParaRPr lang="en-US" dirty="0" smtClean="0"/>
          </a:p>
          <a:p>
            <a:r>
              <a:rPr lang="en-US" dirty="0" smtClean="0"/>
              <a:t>[click]</a:t>
            </a:r>
          </a:p>
          <a:p>
            <a:r>
              <a:rPr lang="en-US" dirty="0" smtClean="0"/>
              <a:t>And PDBs</a:t>
            </a:r>
            <a:r>
              <a:rPr lang="en-US" baseline="0" dirty="0" smtClean="0"/>
              <a:t> can be cloned from remote CDBs. </a:t>
            </a:r>
            <a:endParaRPr lang="en-US" dirty="0" smtClean="0"/>
          </a:p>
          <a:p>
            <a:endParaRPr lang="en-US" dirty="0" smtClean="0"/>
          </a:p>
          <a:p>
            <a:r>
              <a:rPr lang="en-US" dirty="0" smtClean="0"/>
              <a:t>NOTE: A bug prevents remote clone from being</a:t>
            </a:r>
            <a:r>
              <a:rPr lang="en-US" baseline="0" dirty="0" smtClean="0"/>
              <a:t> used in 12.1.0.1. We hope that the fix will be included in 12.1.0.2.</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73</a:t>
            </a:fld>
            <a:endParaRPr lang="en-US" dirty="0"/>
          </a:p>
        </p:txBody>
      </p:sp>
    </p:spTree>
    <p:extLst>
      <p:ext uri="{BB962C8B-B14F-4D97-AF65-F5344CB8AC3E}">
        <p14:creationId xmlns:p14="http://schemas.microsoft.com/office/powerpoint/2010/main" val="30067584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before, cloning</a:t>
            </a:r>
            <a:r>
              <a:rPr lang="en-US" baseline="0" dirty="0" smtClean="0"/>
              <a:t> is performed by using SQL.</a:t>
            </a:r>
          </a:p>
          <a:p>
            <a:endParaRPr lang="en-US" baseline="0" dirty="0" smtClean="0"/>
          </a:p>
          <a:p>
            <a:r>
              <a:rPr lang="en-US" baseline="0" dirty="0" smtClean="0"/>
              <a:t>Here are the SQL statements to create a local clone…</a:t>
            </a:r>
          </a:p>
          <a:p>
            <a:endParaRPr lang="en-US" baseline="0" dirty="0" smtClean="0"/>
          </a:p>
          <a:p>
            <a:r>
              <a:rPr lang="en-US" baseline="0" dirty="0" smtClean="0"/>
              <a:t>And to clone a PDB in a remote container, we need to specify the database link.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74</a:t>
            </a:fld>
            <a:endParaRPr lang="en-US" dirty="0"/>
          </a:p>
        </p:txBody>
      </p:sp>
    </p:spTree>
    <p:extLst>
      <p:ext uri="{BB962C8B-B14F-4D97-AF65-F5344CB8AC3E}">
        <p14:creationId xmlns:p14="http://schemas.microsoft.com/office/powerpoint/2010/main" val="3939345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seen that we</a:t>
            </a:r>
            <a:r>
              <a:rPr lang="en-US" baseline="0" dirty="0" smtClean="0"/>
              <a:t> can achieve great reductions in operating expenses by managing many as one.</a:t>
            </a:r>
          </a:p>
          <a:p>
            <a:r>
              <a:rPr lang="en-US" baseline="0" dirty="0" smtClean="0"/>
              <a:t>We have carefully selected the operations that can be performed at the level of the overall multitenant container database. </a:t>
            </a:r>
          </a:p>
          <a:p>
            <a:r>
              <a:rPr lang="en-US" baseline="0" dirty="0" smtClean="0"/>
              <a:t>Here are some prominent examples. </a:t>
            </a:r>
          </a:p>
          <a:p>
            <a:r>
              <a:rPr lang="en-US" baseline="0" dirty="0" smtClean="0"/>
              <a:t>Read slide</a:t>
            </a:r>
          </a:p>
          <a:p>
            <a:endParaRPr lang="en-US" baseline="0" dirty="0" smtClean="0"/>
          </a:p>
          <a:p>
            <a:r>
              <a:rPr lang="en-US" baseline="0" dirty="0" smtClean="0"/>
              <a:t>But we retain granular control where appropriate.</a:t>
            </a:r>
          </a:p>
          <a:p>
            <a:pPr defTabSz="966612" eaLnBrk="1" fontAlgn="auto" hangingPunct="1">
              <a:spcBef>
                <a:spcPts val="0"/>
              </a:spcBef>
              <a:spcAft>
                <a:spcPts val="0"/>
              </a:spcAft>
              <a:defRPr/>
            </a:pPr>
            <a:r>
              <a:rPr lang="en-US" baseline="0" dirty="0" smtClean="0"/>
              <a:t>[click]</a:t>
            </a:r>
          </a:p>
          <a:p>
            <a:r>
              <a:rPr lang="en-US" baseline="0" dirty="0" smtClean="0"/>
              <a:t>The sort of operations we still want to perform at the level of the individual PDBs are</a:t>
            </a:r>
          </a:p>
          <a:p>
            <a:r>
              <a:rPr lang="en-US" baseline="0" dirty="0" smtClean="0"/>
              <a:t>Read slide</a:t>
            </a:r>
            <a:endParaRPr lang="en-US" dirty="0" smtClean="0"/>
          </a:p>
        </p:txBody>
      </p:sp>
      <p:sp>
        <p:nvSpPr>
          <p:cNvPr id="4" name="Slide Number Placeholder 3"/>
          <p:cNvSpPr>
            <a:spLocks noGrp="1"/>
          </p:cNvSpPr>
          <p:nvPr>
            <p:ph type="sldNum" sz="quarter" idx="10"/>
          </p:nvPr>
        </p:nvSpPr>
        <p:spPr/>
        <p:txBody>
          <a:bodyPr/>
          <a:lstStyle/>
          <a:p>
            <a:fld id="{7680607B-12AC-074D-9D19-0EFE4859351D}" type="slidenum">
              <a:rPr lang="en-US" smtClean="0"/>
              <a:pPr/>
              <a:t>75</a:t>
            </a:fld>
            <a:endParaRPr lang="en-US" dirty="0"/>
          </a:p>
        </p:txBody>
      </p:sp>
    </p:spTree>
    <p:extLst>
      <p:ext uri="{BB962C8B-B14F-4D97-AF65-F5344CB8AC3E}">
        <p14:creationId xmlns:p14="http://schemas.microsoft.com/office/powerpoint/2010/main" val="18403392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p>
          <a:p>
            <a:r>
              <a:rPr lang="en-US" dirty="0" smtClean="0"/>
              <a:t>[click]</a:t>
            </a:r>
          </a:p>
          <a:p>
            <a:r>
              <a:rPr lang="en-US" dirty="0" smtClean="0"/>
              <a:t>[click]</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76</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that we’re able to consolidate multiple applications into a single database we need to think about how to share resources appropriately.</a:t>
            </a:r>
          </a:p>
          <a:p>
            <a:r>
              <a:rPr lang="en-US" baseline="0" dirty="0" smtClean="0"/>
              <a:t>We don’t want any single application to run away with all the resources of the system at the expenses of everyone else.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77</a:t>
            </a:fld>
            <a:endParaRPr lang="en-US" dirty="0"/>
          </a:p>
        </p:txBody>
      </p:sp>
    </p:spTree>
    <p:extLst>
      <p:ext uri="{BB962C8B-B14F-4D97-AF65-F5344CB8AC3E}">
        <p14:creationId xmlns:p14="http://schemas.microsoft.com/office/powerpoint/2010/main" val="2576211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simplistic visualization of our high-level concept. </a:t>
            </a:r>
          </a:p>
          <a:p>
            <a:r>
              <a:rPr lang="en-US" baseline="0" dirty="0" smtClean="0"/>
              <a:t>We have three PDBs with different processing priorities:</a:t>
            </a:r>
          </a:p>
          <a:p>
            <a:r>
              <a:rPr lang="en-US" baseline="0" dirty="0" smtClean="0"/>
              <a:t>DW is low priority,</a:t>
            </a:r>
          </a:p>
          <a:p>
            <a:r>
              <a:rPr lang="en-US" baseline="0" dirty="0" smtClean="0"/>
              <a:t>CRM is medium</a:t>
            </a:r>
          </a:p>
          <a:p>
            <a:r>
              <a:rPr lang="en-US" baseline="0" dirty="0" smtClean="0"/>
              <a:t>&amp; ERP is high priority. </a:t>
            </a:r>
          </a:p>
          <a:p>
            <a:endParaRPr lang="en-US" baseline="0" dirty="0" smtClean="0"/>
          </a:p>
          <a:p>
            <a:pPr defTabSz="966612" eaLnBrk="1" fontAlgn="auto" hangingPunct="1">
              <a:spcBef>
                <a:spcPts val="0"/>
              </a:spcBef>
              <a:spcAft>
                <a:spcPts val="0"/>
              </a:spcAft>
              <a:defRPr/>
            </a:pPr>
            <a:r>
              <a:rPr lang="en-US" baseline="0" dirty="0" smtClean="0"/>
              <a:t>[click]</a:t>
            </a:r>
          </a:p>
          <a:p>
            <a:r>
              <a:rPr lang="en-US" baseline="0" dirty="0" smtClean="0"/>
              <a:t>When only DW is busy, why not let it use all the resources in the system.</a:t>
            </a:r>
          </a:p>
          <a:p>
            <a:r>
              <a:rPr lang="en-US" baseline="0" dirty="0" smtClean="0"/>
              <a:t>As the demand of the higher priority CRM system picks up, </a:t>
            </a:r>
          </a:p>
          <a:p>
            <a:r>
              <a:rPr lang="en-US" baseline="0" dirty="0" smtClean="0"/>
              <a:t>DW has to yield some of its processing resources.</a:t>
            </a:r>
          </a:p>
          <a:p>
            <a:r>
              <a:rPr lang="en-US" baseline="0" dirty="0" smtClean="0"/>
              <a:t>And as the High priority ERP system kicks in, the other two have to back off significantly. </a:t>
            </a:r>
            <a:endParaRPr lang="en-US" dirty="0" smtClean="0"/>
          </a:p>
          <a:p>
            <a:endParaRPr lang="en-US" dirty="0" smtClean="0"/>
          </a:p>
          <a:p>
            <a:r>
              <a:rPr lang="en-US" dirty="0" smtClean="0"/>
              <a:t>Let’s see how it works in more detail.</a:t>
            </a:r>
          </a:p>
          <a:p>
            <a:endParaRPr lang="en-US" dirty="0" smtClean="0"/>
          </a:p>
          <a:p>
            <a:r>
              <a:rPr lang="en-US" dirty="0" smtClean="0"/>
              <a:t>[This is an opportunity to describe how we can now support inter database Resource Management. The dials are simply showing that as higher priority workloads come on the lower priority ones release resources. We aren't being specific about the resource. It could be CPU or Parallel Query Servers. ]</a:t>
            </a:r>
          </a:p>
        </p:txBody>
      </p:sp>
      <p:sp>
        <p:nvSpPr>
          <p:cNvPr id="4" name="Slide Number Placeholder 3"/>
          <p:cNvSpPr>
            <a:spLocks noGrp="1"/>
          </p:cNvSpPr>
          <p:nvPr>
            <p:ph type="sldNum" sz="quarter" idx="10"/>
          </p:nvPr>
        </p:nvSpPr>
        <p:spPr/>
        <p:txBody>
          <a:bodyPr/>
          <a:lstStyle/>
          <a:p>
            <a:fld id="{36E82501-53DA-4152-84B0-51135B15EEA8}" type="slidenum">
              <a:rPr lang="en-US" smtClean="0"/>
              <a:pPr/>
              <a:t>78</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eaLnBrk="1" fontAlgn="auto" hangingPunct="1">
              <a:spcBef>
                <a:spcPts val="0"/>
              </a:spcBef>
              <a:spcAft>
                <a:spcPts val="0"/>
              </a:spcAft>
              <a:defRPr/>
            </a:pPr>
            <a:r>
              <a:rPr lang="en-US" sz="1300" dirty="0"/>
              <a:t>PDBs vie for shared resources</a:t>
            </a:r>
          </a:p>
          <a:p>
            <a:r>
              <a:rPr lang="en-US" dirty="0" smtClean="0"/>
              <a:t>Using Resource</a:t>
            </a:r>
            <a:r>
              <a:rPr lang="en-US" baseline="0" dirty="0" smtClean="0"/>
              <a:t> Manager we can configure policies to control how these resources are shared. </a:t>
            </a:r>
          </a:p>
          <a:p>
            <a:endParaRPr lang="en-US" baseline="0" dirty="0" smtClean="0"/>
          </a:p>
          <a:p>
            <a:r>
              <a:rPr lang="en-US" baseline="0" dirty="0" smtClean="0"/>
              <a:t>We can control CPU, Parallel execution servers, Sessions and, in </a:t>
            </a:r>
            <a:r>
              <a:rPr lang="en-US" baseline="0" dirty="0" err="1" smtClean="0"/>
              <a:t>Exadata</a:t>
            </a:r>
            <a:r>
              <a:rPr lang="en-US" baseline="0" dirty="0" smtClean="0"/>
              <a:t>, I/O. </a:t>
            </a:r>
            <a:endParaRPr lang="en-US" dirty="0" smtClean="0"/>
          </a:p>
          <a:p>
            <a:endParaRPr lang="en-US" baseline="0" dirty="0" smtClean="0"/>
          </a:p>
          <a:p>
            <a:r>
              <a:rPr lang="en-US" baseline="0" dirty="0" smtClean="0"/>
              <a:t>For example this would allow us to configure a policy so that the first tenant in a large, powerful server experiences a realistic share of the resources that will eventually be shared as other tenants are plugged in. </a:t>
            </a:r>
          </a:p>
        </p:txBody>
      </p:sp>
      <p:sp>
        <p:nvSpPr>
          <p:cNvPr id="4" name="Slide Number Placeholder 3"/>
          <p:cNvSpPr>
            <a:spLocks noGrp="1"/>
          </p:cNvSpPr>
          <p:nvPr>
            <p:ph type="sldNum" sz="quarter" idx="10"/>
          </p:nvPr>
        </p:nvSpPr>
        <p:spPr/>
        <p:txBody>
          <a:bodyPr/>
          <a:lstStyle/>
          <a:p>
            <a:fld id="{7680607B-12AC-074D-9D19-0EFE4859351D}" type="slidenum">
              <a:rPr lang="en-US" smtClean="0"/>
              <a:pPr/>
              <a:t>79</a:t>
            </a:fld>
            <a:endParaRPr lang="en-US" dirty="0"/>
          </a:p>
        </p:txBody>
      </p:sp>
    </p:spTree>
    <p:extLst>
      <p:ext uri="{BB962C8B-B14F-4D97-AF65-F5344CB8AC3E}">
        <p14:creationId xmlns:p14="http://schemas.microsoft.com/office/powerpoint/2010/main" val="2911454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Read slide</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80</a:t>
            </a:fld>
            <a:endParaRPr lang="en-US" dirty="0"/>
          </a:p>
        </p:txBody>
      </p:sp>
    </p:spTree>
    <p:extLst>
      <p:ext uri="{BB962C8B-B14F-4D97-AF65-F5344CB8AC3E}">
        <p14:creationId xmlns:p14="http://schemas.microsoft.com/office/powerpoint/2010/main" val="982602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how we’d specify resource plans for the allocation</a:t>
            </a:r>
            <a:r>
              <a:rPr lang="en-US" baseline="0" dirty="0" smtClean="0"/>
              <a:t> of CPU between three PDBs</a:t>
            </a:r>
          </a:p>
          <a:p>
            <a:r>
              <a:rPr lang="en-US" baseline="0" dirty="0" smtClean="0"/>
              <a:t>There are four total shares, 2 for HCM and one each for CRM and ERP. </a:t>
            </a:r>
          </a:p>
          <a:p>
            <a:r>
              <a:rPr lang="en-US" baseline="0" dirty="0" smtClean="0"/>
              <a:t>That means that HCM is guaranteed 50% of the CPU whatever else is going on in other PDBs.</a:t>
            </a:r>
          </a:p>
          <a:p>
            <a:r>
              <a:rPr lang="en-US" baseline="0" dirty="0" smtClean="0"/>
              <a:t>Similarly CRM and ERP are each guaranteed at least 25%. </a:t>
            </a:r>
          </a:p>
          <a:p>
            <a:endParaRPr lang="en-US" baseline="0" dirty="0" smtClean="0"/>
          </a:p>
          <a:p>
            <a:r>
              <a:rPr lang="en-US" baseline="0" dirty="0" smtClean="0"/>
              <a:t>However, there are no caps in this case, so that, for example, ERP could have 100% of the CPU if HCM and CRM were idle.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81</a:t>
            </a:fld>
            <a:endParaRPr lang="en-US" dirty="0"/>
          </a:p>
        </p:txBody>
      </p:sp>
    </p:spTree>
    <p:extLst>
      <p:ext uri="{BB962C8B-B14F-4D97-AF65-F5344CB8AC3E}">
        <p14:creationId xmlns:p14="http://schemas.microsoft.com/office/powerpoint/2010/main" val="24974222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you’ve seen how wonderful Oracle Multitenant is, you’ll be eager to upgrade all your applications. </a:t>
            </a:r>
          </a:p>
          <a:p>
            <a:r>
              <a:rPr lang="en-US" baseline="0" dirty="0" smtClean="0"/>
              <a:t>How do you do it?</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82</a:t>
            </a:fld>
            <a:endParaRPr lang="en-US" dirty="0"/>
          </a:p>
        </p:txBody>
      </p:sp>
    </p:spTree>
    <p:extLst>
      <p:ext uri="{BB962C8B-B14F-4D97-AF65-F5344CB8AC3E}">
        <p14:creationId xmlns:p14="http://schemas.microsoft.com/office/powerpoint/2010/main" val="2357368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told you this architecture was easy to adopt. Easy as 1-2-3.</a:t>
            </a:r>
          </a:p>
          <a:p>
            <a:endParaRPr lang="en-US" dirty="0" smtClean="0"/>
          </a:p>
          <a:p>
            <a:r>
              <a:rPr lang="en-US" dirty="0" smtClean="0"/>
              <a:t>Step 1. Upgrade</a:t>
            </a:r>
            <a:r>
              <a:rPr lang="en-US" baseline="0" dirty="0" smtClean="0"/>
              <a:t> your existing databases in-place to version 12.1,</a:t>
            </a:r>
          </a:p>
          <a:p>
            <a:r>
              <a:rPr lang="en-US" baseline="0" dirty="0" smtClean="0"/>
              <a:t>[click]</a:t>
            </a:r>
          </a:p>
          <a:p>
            <a:r>
              <a:rPr lang="en-US" baseline="0" dirty="0" smtClean="0"/>
              <a:t>just as you’ve done upgrades to prior versions.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83</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 Plug in the upgraded databases</a:t>
            </a:r>
            <a:r>
              <a:rPr lang="en-US" baseline="0" dirty="0" smtClean="0"/>
              <a:t> into a pre-prepared multitenant container database.</a:t>
            </a:r>
          </a:p>
          <a:p>
            <a:endParaRPr lang="en-US" baseline="0" dirty="0" smtClean="0"/>
          </a:p>
          <a:p>
            <a:r>
              <a:rPr lang="en-US" baseline="0" dirty="0" smtClean="0"/>
              <a:t>We call this process “adopting the database as a PDB”.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84</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…and of course, step 3 is to change your applications to work with Multitenant.</a:t>
            </a:r>
            <a:r>
              <a:rPr lang="en-US" baseline="0" dirty="0" smtClean="0"/>
              <a:t> </a:t>
            </a:r>
          </a:p>
          <a:p>
            <a:r>
              <a:rPr lang="en-US" baseline="0" dirty="0" smtClean="0"/>
              <a:t>[click]</a:t>
            </a:r>
          </a:p>
          <a:p>
            <a:r>
              <a:rPr lang="en-US" baseline="0" dirty="0" smtClean="0"/>
              <a:t>Oh yes, that’s right! There is no step 3! No application changes are required to work with Oracle Multitenant!</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85</a:t>
            </a:fld>
            <a:endParaRPr lang="en-US" dirty="0"/>
          </a:p>
        </p:txBody>
      </p:sp>
    </p:spTree>
    <p:extLst>
      <p:ext uri="{BB962C8B-B14F-4D97-AF65-F5344CB8AC3E}">
        <p14:creationId xmlns:p14="http://schemas.microsoft.com/office/powerpoint/2010/main" val="39019995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option is to upgrade using replication. </a:t>
            </a:r>
          </a:p>
          <a:p>
            <a:r>
              <a:rPr lang="en-US" dirty="0" smtClean="0"/>
              <a:t>[click]</a:t>
            </a:r>
          </a:p>
          <a:p>
            <a:r>
              <a:rPr lang="en-US" dirty="0" smtClean="0"/>
              <a:t>Simply provision</a:t>
            </a:r>
            <a:r>
              <a:rPr lang="en-US" baseline="0" dirty="0" smtClean="0"/>
              <a:t> a new, empty PDB.</a:t>
            </a:r>
          </a:p>
          <a:p>
            <a:r>
              <a:rPr lang="en-US" baseline="0" dirty="0" smtClean="0"/>
              <a:t>[click]</a:t>
            </a:r>
          </a:p>
          <a:p>
            <a:r>
              <a:rPr lang="en-US" baseline="0" dirty="0" smtClean="0"/>
              <a:t>Then, using Oracle Golden Gate or Data Pump, replicate the data from the source database to the new PDB.</a:t>
            </a:r>
          </a:p>
          <a:p>
            <a:r>
              <a:rPr lang="en-US" baseline="0" dirty="0" smtClean="0"/>
              <a:t>[click]</a:t>
            </a:r>
          </a:p>
          <a:p>
            <a:r>
              <a:rPr lang="en-US" baseline="0" dirty="0" smtClean="0"/>
              <a:t>This approach might be more appropriate for a database in a much older version of Oracle, where version-by-version upgrades would be too cumbersome. </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86</a:t>
            </a:fld>
            <a:endParaRPr lang="en-US" dirty="0"/>
          </a:p>
        </p:txBody>
      </p:sp>
    </p:spTree>
    <p:extLst>
      <p:ext uri="{BB962C8B-B14F-4D97-AF65-F5344CB8AC3E}">
        <p14:creationId xmlns:p14="http://schemas.microsoft.com/office/powerpoint/2010/main" val="25947542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let’s take a look at some of the major use cases for Oracle Multitenant.</a:t>
            </a:r>
          </a:p>
        </p:txBody>
      </p:sp>
      <p:sp>
        <p:nvSpPr>
          <p:cNvPr id="4" name="Slide Number Placeholder 3"/>
          <p:cNvSpPr>
            <a:spLocks noGrp="1"/>
          </p:cNvSpPr>
          <p:nvPr>
            <p:ph type="sldNum" sz="quarter" idx="10"/>
          </p:nvPr>
        </p:nvSpPr>
        <p:spPr/>
        <p:txBody>
          <a:bodyPr/>
          <a:lstStyle/>
          <a:p>
            <a:fld id="{7680607B-12AC-074D-9D19-0EFE4859351D}" type="slidenum">
              <a:rPr lang="en-US" smtClean="0"/>
              <a:pPr/>
              <a:t>87</a:t>
            </a:fld>
            <a:endParaRPr lang="en-US" dirty="0"/>
          </a:p>
        </p:txBody>
      </p:sp>
    </p:spTree>
    <p:extLst>
      <p:ext uri="{BB962C8B-B14F-4D97-AF65-F5344CB8AC3E}">
        <p14:creationId xmlns:p14="http://schemas.microsoft.com/office/powerpoint/2010/main" val="19385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Development and testing</a:t>
            </a:r>
            <a:r>
              <a:rPr lang="en-US" sz="1300" dirty="0"/>
              <a:t> is a great place to start, for two reasons:</a:t>
            </a:r>
          </a:p>
          <a:p>
            <a:pPr marL="241653" indent="-241653">
              <a:buFontTx/>
              <a:buAutoNum type="arabicPeriod"/>
            </a:pPr>
            <a:r>
              <a:rPr lang="en-US" sz="1300" dirty="0"/>
              <a:t>By definition it’s not a production environment.</a:t>
            </a:r>
          </a:p>
          <a:p>
            <a:pPr marL="241653" indent="-241653">
              <a:buFontTx/>
              <a:buAutoNum type="arabicPeriod"/>
            </a:pPr>
            <a:r>
              <a:rPr lang="en-US" sz="1300" dirty="0"/>
              <a:t>The very people you’d want to become expert in this new technology before production deployment will be using it in their day-to-day operations.</a:t>
            </a:r>
          </a:p>
          <a:p>
            <a:pPr marL="241653" indent="-241653">
              <a:buFontTx/>
              <a:buAutoNum type="arabicPeriod"/>
            </a:pPr>
            <a:endParaRPr lang="en-US" sz="1300" dirty="0"/>
          </a:p>
          <a:p>
            <a:pPr defTabSz="966612" eaLnBrk="1" fontAlgn="auto" hangingPunct="1">
              <a:spcBef>
                <a:spcPts val="0"/>
              </a:spcBef>
              <a:spcAft>
                <a:spcPts val="0"/>
              </a:spcAft>
              <a:defRPr/>
            </a:pPr>
            <a:r>
              <a:rPr lang="en-US" dirty="0" smtClean="0"/>
              <a:t>The typical requirement is that individual </a:t>
            </a:r>
            <a:r>
              <a:rPr lang="en-US" sz="1300" dirty="0"/>
              <a:t>need rapid provisioning and recycling of private copies of a few "master test databases”.</a:t>
            </a:r>
          </a:p>
          <a:p>
            <a:r>
              <a:rPr lang="en-US" dirty="0" smtClean="0"/>
              <a:t>[click]</a:t>
            </a:r>
          </a:p>
          <a:p>
            <a:r>
              <a:rPr lang="en-US" dirty="0" smtClean="0"/>
              <a:t>Here, the rapid provisioning via</a:t>
            </a:r>
            <a:r>
              <a:rPr lang="en-US" baseline="0" dirty="0" smtClean="0"/>
              <a:t> cloning – particularly snapshot cloning – capabilities of Oracle Multitenant make previously cumbersome operations extremely efficient.</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88</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classic use case for </a:t>
            </a:r>
            <a:r>
              <a:rPr lang="en-US" dirty="0" err="1" smtClean="0"/>
              <a:t>Mutltenant</a:t>
            </a:r>
            <a:r>
              <a:rPr lang="en-US" dirty="0" smtClean="0"/>
              <a:t> is the consolidation of disparate applications. </a:t>
            </a:r>
          </a:p>
          <a:p>
            <a:endParaRPr lang="en-US" dirty="0" smtClean="0"/>
          </a:p>
          <a:p>
            <a:r>
              <a:rPr lang="en-US" dirty="0" smtClean="0"/>
              <a:t>These</a:t>
            </a:r>
            <a:r>
              <a:rPr lang="en-US" baseline="0" dirty="0" smtClean="0"/>
              <a:t> might be smaller, departmental applications typically cluttering up the data center with dedicated environments.</a:t>
            </a:r>
          </a:p>
          <a:p>
            <a:r>
              <a:rPr lang="en-US" baseline="0" dirty="0" smtClean="0"/>
              <a:t>They’re disproportionately expensive to manage, or neglected, or both. </a:t>
            </a:r>
          </a:p>
          <a:p>
            <a:r>
              <a:rPr lang="en-US" baseline="0" dirty="0" smtClean="0"/>
              <a:t>Great cost savings can be achieved by consolidating them on to fewer servers and managing many as one.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89</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Database-as-a-Service the typical requirement is self-service provisioning on</a:t>
            </a:r>
            <a:r>
              <a:rPr lang="en-US" baseline="0" dirty="0" smtClean="0"/>
              <a:t> the private database cloud. </a:t>
            </a:r>
            <a:endParaRPr lang="en-US" dirty="0" smtClean="0"/>
          </a:p>
          <a:p>
            <a:r>
              <a:rPr lang="en-US" dirty="0" smtClean="0"/>
              <a:t>Here’s a simplistic</a:t>
            </a:r>
            <a:r>
              <a:rPr lang="en-US" baseline="0" dirty="0" smtClean="0"/>
              <a:t> view of how this might work.</a:t>
            </a:r>
          </a:p>
          <a:p>
            <a:r>
              <a:rPr lang="en-US" dirty="0" smtClean="0"/>
              <a:t>[click]</a:t>
            </a:r>
          </a:p>
          <a:p>
            <a:r>
              <a:rPr lang="en-US" dirty="0" smtClean="0"/>
              <a:t>Select from</a:t>
            </a:r>
            <a:r>
              <a:rPr lang="en-US" baseline="0" dirty="0" smtClean="0"/>
              <a:t> a standard set of database sizes… in this case a medium one</a:t>
            </a:r>
          </a:p>
          <a:p>
            <a:r>
              <a:rPr lang="en-US" baseline="0" dirty="0" smtClean="0"/>
              <a:t>[click]</a:t>
            </a:r>
          </a:p>
          <a:p>
            <a:r>
              <a:rPr lang="en-US" baseline="0" dirty="0" smtClean="0"/>
              <a:t>Choose the appropriate SLA… let’s say Silver, with Data Guard and daily incremental backups</a:t>
            </a:r>
          </a:p>
          <a:p>
            <a:r>
              <a:rPr lang="en-US" baseline="0" dirty="0" smtClean="0"/>
              <a:t>[click]</a:t>
            </a:r>
          </a:p>
          <a:p>
            <a:r>
              <a:rPr lang="en-US" baseline="0" dirty="0" smtClean="0"/>
              <a:t>And an appropriately sized database is provisioned</a:t>
            </a:r>
          </a:p>
          <a:p>
            <a:r>
              <a:rPr lang="en-US" baseline="0" dirty="0" smtClean="0"/>
              <a:t>And plugged in to the appropriate CDB</a:t>
            </a:r>
            <a:endParaRPr lang="en-US"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pPr/>
              <a:t>90</a:t>
            </a:fld>
            <a:endParaRPr lang="en-US" dirty="0"/>
          </a:p>
        </p:txBody>
      </p:sp>
    </p:spTree>
    <p:extLst>
      <p:ext uri="{BB962C8B-B14F-4D97-AF65-F5344CB8AC3E}">
        <p14:creationId xmlns:p14="http://schemas.microsoft.com/office/powerpoint/2010/main" val="3023928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plays</a:t>
            </a:r>
            <a:r>
              <a:rPr lang="en-US" baseline="0" dirty="0" smtClean="0"/>
              <a:t> automatically. Be patient. No clicking required.</a:t>
            </a:r>
          </a:p>
          <a:p>
            <a:endParaRPr lang="en-US" baseline="0" dirty="0" smtClean="0"/>
          </a:p>
          <a:p>
            <a:r>
              <a:rPr lang="en-US" baseline="0" dirty="0" smtClean="0"/>
              <a:t>Here we see another example</a:t>
            </a:r>
          </a:p>
          <a:p>
            <a:r>
              <a:rPr lang="en-US" baseline="0" dirty="0" smtClean="0"/>
              <a:t>In this case we’re choosing a large database</a:t>
            </a:r>
          </a:p>
          <a:p>
            <a:r>
              <a:rPr lang="en-US" baseline="0" dirty="0" smtClean="0"/>
              <a:t>To be managed at the Gold SLA – this time with RAC, along with Data Guard</a:t>
            </a:r>
          </a:p>
          <a:p>
            <a:r>
              <a:rPr lang="en-US" baseline="0" dirty="0" smtClean="0"/>
              <a:t>And we see it being provisioned and plugged into the Gold SLA CDB.</a:t>
            </a:r>
            <a:endParaRPr lang="en-US"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pPr/>
              <a:t>91</a:t>
            </a:fld>
            <a:endParaRPr lang="en-US" dirty="0"/>
          </a:p>
        </p:txBody>
      </p:sp>
    </p:spTree>
    <p:extLst>
      <p:ext uri="{BB962C8B-B14F-4D97-AF65-F5344CB8AC3E}">
        <p14:creationId xmlns:p14="http://schemas.microsoft.com/office/powerpoint/2010/main" val="3023928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Clr>
                <a:schemeClr val="accent1"/>
              </a:buClr>
            </a:pPr>
            <a:r>
              <a:rPr lang="en-US" dirty="0" smtClean="0">
                <a:solidFill>
                  <a:schemeClr val="tx2"/>
                </a:solidFill>
              </a:rPr>
              <a:t>Multitenant is</a:t>
            </a:r>
            <a:r>
              <a:rPr lang="en-US" baseline="0" dirty="0" smtClean="0">
                <a:solidFill>
                  <a:schemeClr val="tx2"/>
                </a:solidFill>
              </a:rPr>
              <a:t> perfect for Software as a Service, or </a:t>
            </a:r>
            <a:r>
              <a:rPr lang="en-US" baseline="0" dirty="0" err="1" smtClean="0">
                <a:solidFill>
                  <a:schemeClr val="tx2"/>
                </a:solidFill>
              </a:rPr>
              <a:t>SaaS</a:t>
            </a:r>
            <a:r>
              <a:rPr lang="en-US" baseline="0" dirty="0" smtClean="0">
                <a:solidFill>
                  <a:schemeClr val="tx2"/>
                </a:solidFill>
              </a:rPr>
              <a:t>. </a:t>
            </a:r>
          </a:p>
          <a:p>
            <a:pPr>
              <a:buClr>
                <a:schemeClr val="accent1"/>
              </a:buClr>
            </a:pPr>
            <a:r>
              <a:rPr lang="en-US" baseline="0" dirty="0" smtClean="0">
                <a:solidFill>
                  <a:schemeClr val="tx2"/>
                </a:solidFill>
              </a:rPr>
              <a:t>Here we implement </a:t>
            </a:r>
            <a:r>
              <a:rPr lang="en-US" baseline="0" dirty="0" err="1" smtClean="0">
                <a:solidFill>
                  <a:schemeClr val="tx2"/>
                </a:solidFill>
              </a:rPr>
              <a:t>multitenancy</a:t>
            </a:r>
            <a:r>
              <a:rPr lang="en-US" baseline="0" dirty="0" smtClean="0">
                <a:solidFill>
                  <a:schemeClr val="tx2"/>
                </a:solidFill>
              </a:rPr>
              <a:t> in the database, not the application. </a:t>
            </a:r>
          </a:p>
          <a:p>
            <a:pPr>
              <a:buClr>
                <a:schemeClr val="accent1"/>
              </a:buClr>
            </a:pPr>
            <a:r>
              <a:rPr lang="en-US" baseline="0" dirty="0" smtClean="0">
                <a:solidFill>
                  <a:schemeClr val="tx2"/>
                </a:solidFill>
              </a:rPr>
              <a:t>Consider the requirements:</a:t>
            </a:r>
            <a:endParaRPr lang="en-US" dirty="0" smtClean="0">
              <a:solidFill>
                <a:schemeClr val="tx2"/>
              </a:solidFill>
            </a:endParaRPr>
          </a:p>
          <a:p>
            <a:pPr marL="245009" indent="-245009">
              <a:buClr>
                <a:schemeClr val="accent1"/>
              </a:buClr>
              <a:buFont typeface="Wingdings" charset="2"/>
              <a:buChar char="§"/>
            </a:pPr>
            <a:r>
              <a:rPr lang="en-US" dirty="0" smtClean="0">
                <a:solidFill>
                  <a:schemeClr val="tx2"/>
                </a:solidFill>
              </a:rPr>
              <a:t>Data Isolation: Each Customer’s Data in Private Pluggable Database</a:t>
            </a:r>
          </a:p>
          <a:p>
            <a:pPr marL="245009" indent="-245009">
              <a:buClr>
                <a:schemeClr val="accent1"/>
              </a:buClr>
              <a:buFont typeface="Wingdings" charset="2"/>
              <a:buChar char="§"/>
            </a:pPr>
            <a:r>
              <a:rPr lang="en-US" dirty="0" smtClean="0">
                <a:solidFill>
                  <a:schemeClr val="tx2"/>
                </a:solidFill>
              </a:rPr>
              <a:t>Database Security: All Native Database Security features work: Encryption, Redaction …</a:t>
            </a:r>
          </a:p>
          <a:p>
            <a:pPr marL="245009" indent="-245009">
              <a:buClr>
                <a:schemeClr val="accent1"/>
              </a:buClr>
              <a:buFont typeface="Wingdings" charset="2"/>
              <a:buChar char="§"/>
            </a:pPr>
            <a:r>
              <a:rPr lang="en-US" dirty="0" smtClean="0">
                <a:solidFill>
                  <a:schemeClr val="tx2"/>
                </a:solidFill>
              </a:rPr>
              <a:t>Database Tools: All Native Query, Reporting, Business Intelligence Tools Work</a:t>
            </a:r>
          </a:p>
          <a:p>
            <a:pPr marL="245009" indent="-245009">
              <a:buClr>
                <a:schemeClr val="accent1"/>
              </a:buClr>
              <a:buFont typeface="Wingdings" charset="2"/>
              <a:buChar char="§"/>
            </a:pPr>
            <a:endParaRPr lang="en-US" i="1" dirty="0" smtClean="0">
              <a:solidFill>
                <a:srgbClr val="FF0000"/>
              </a:solidFill>
            </a:endParaRPr>
          </a:p>
          <a:p>
            <a:pPr marL="245009" indent="-245009">
              <a:buClr>
                <a:schemeClr val="accent1"/>
              </a:buClr>
              <a:buFont typeface="Wingdings" charset="2"/>
              <a:buChar char="§"/>
            </a:pPr>
            <a:r>
              <a:rPr lang="en-US" i="1" dirty="0" smtClean="0">
                <a:solidFill>
                  <a:srgbClr val="FF0000"/>
                </a:solidFill>
              </a:rPr>
              <a:t>None of this Works when </a:t>
            </a:r>
            <a:r>
              <a:rPr lang="en-US" i="1" dirty="0" err="1" smtClean="0">
                <a:solidFill>
                  <a:srgbClr val="FF0000"/>
                </a:solidFill>
              </a:rPr>
              <a:t>Multitenanacy</a:t>
            </a:r>
            <a:r>
              <a:rPr lang="en-US" i="1" dirty="0" smtClean="0">
                <a:solidFill>
                  <a:srgbClr val="FF0000"/>
                </a:solidFill>
              </a:rPr>
              <a:t> is Implemented at the Application Level</a:t>
            </a:r>
          </a:p>
          <a:p>
            <a:pPr marL="245009" indent="-245009">
              <a:buClr>
                <a:schemeClr val="accent1"/>
              </a:buClr>
              <a:buFont typeface="Wingdings" charset="2"/>
              <a:buChar char="§"/>
            </a:pPr>
            <a:endParaRPr lang="en-US" i="0" dirty="0" smtClean="0">
              <a:solidFill>
                <a:srgbClr val="FF0000"/>
              </a:solidFill>
            </a:endParaRPr>
          </a:p>
          <a:p>
            <a:pPr marL="245009" indent="-245009">
              <a:buClr>
                <a:schemeClr val="accent1"/>
              </a:buClr>
              <a:buFont typeface="Wingdings" charset="2"/>
              <a:buChar char="§"/>
            </a:pPr>
            <a:r>
              <a:rPr lang="en-US" i="0" dirty="0" smtClean="0">
                <a:solidFill>
                  <a:srgbClr val="FF0000"/>
                </a:solidFill>
              </a:rPr>
              <a:t>This provides</a:t>
            </a:r>
            <a:r>
              <a:rPr lang="en-US" i="0" baseline="0" dirty="0" smtClean="0">
                <a:solidFill>
                  <a:srgbClr val="FF0000"/>
                </a:solidFill>
              </a:rPr>
              <a:t> an instant </a:t>
            </a:r>
            <a:r>
              <a:rPr lang="en-US" i="0" baseline="0" dirty="0" err="1" smtClean="0">
                <a:solidFill>
                  <a:srgbClr val="FF0000"/>
                </a:solidFill>
              </a:rPr>
              <a:t>SaaS</a:t>
            </a:r>
            <a:r>
              <a:rPr lang="en-US" i="0" baseline="0" dirty="0" smtClean="0">
                <a:solidFill>
                  <a:srgbClr val="FF0000"/>
                </a:solidFill>
              </a:rPr>
              <a:t> architecture for legacy applications</a:t>
            </a:r>
            <a:endParaRPr lang="en-US" i="0" dirty="0" smtClean="0">
              <a:solidFill>
                <a:srgbClr val="FF0000"/>
              </a:solidFill>
            </a:endParaRPr>
          </a:p>
          <a:p>
            <a:pPr marL="245009" indent="-245009">
              <a:buClr>
                <a:schemeClr val="accent1"/>
              </a:buClr>
              <a:buFont typeface="Wingdings" charset="2"/>
              <a:buChar char="§"/>
            </a:pPr>
            <a:endParaRPr lang="en-US"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92</a:t>
            </a:fld>
            <a:endParaRPr lang="en-US" dirty="0"/>
          </a:p>
        </p:txBody>
      </p:sp>
    </p:spTree>
    <p:extLst>
      <p:ext uri="{BB962C8B-B14F-4D97-AF65-F5344CB8AC3E}">
        <p14:creationId xmlns:p14="http://schemas.microsoft.com/office/powerpoint/2010/main" val="3971286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66612" eaLnBrk="1" fontAlgn="auto" hangingPunct="1">
              <a:spcBef>
                <a:spcPts val="0"/>
              </a:spcBef>
              <a:spcAft>
                <a:spcPts val="0"/>
              </a:spcAft>
              <a:defRPr/>
            </a:pPr>
            <a:r>
              <a:rPr lang="en-US" sz="1300" dirty="0"/>
              <a:t>Multitenant provides a great way for ISVs to create that all-important good first impression. </a:t>
            </a:r>
          </a:p>
          <a:p>
            <a:pPr marL="0" lvl="1" defTabSz="966612" eaLnBrk="1" fontAlgn="auto" hangingPunct="1">
              <a:spcBef>
                <a:spcPts val="0"/>
              </a:spcBef>
              <a:spcAft>
                <a:spcPts val="0"/>
              </a:spcAft>
              <a:defRPr/>
            </a:pPr>
            <a:endParaRPr lang="en-US" sz="1300" dirty="0"/>
          </a:p>
          <a:p>
            <a:pPr marL="0" lvl="1" defTabSz="966612" eaLnBrk="1" fontAlgn="auto" hangingPunct="1">
              <a:spcBef>
                <a:spcPts val="0"/>
              </a:spcBef>
              <a:spcAft>
                <a:spcPts val="0"/>
              </a:spcAft>
              <a:defRPr/>
            </a:pPr>
            <a:r>
              <a:rPr lang="en-US" sz="1300" dirty="0"/>
              <a:t>This is so easily spoiled by a cumbersome installation process with multiple steps…</a:t>
            </a:r>
          </a:p>
          <a:p>
            <a:pPr marL="0" lvl="1" defTabSz="966612" eaLnBrk="1" fontAlgn="auto" hangingPunct="1">
              <a:spcBef>
                <a:spcPts val="0"/>
              </a:spcBef>
              <a:spcAft>
                <a:spcPts val="0"/>
              </a:spcAft>
              <a:defRPr/>
            </a:pPr>
            <a:r>
              <a:rPr lang="en-US" sz="1300" dirty="0"/>
              <a:t> (create schema, import seed data, import application code PL/SQL…)</a:t>
            </a:r>
          </a:p>
          <a:p>
            <a:pPr marL="0" lvl="1" defTabSz="966612" eaLnBrk="1" fontAlgn="auto" hangingPunct="1">
              <a:spcBef>
                <a:spcPts val="0"/>
              </a:spcBef>
              <a:spcAft>
                <a:spcPts val="0"/>
              </a:spcAft>
              <a:defRPr/>
            </a:pPr>
            <a:endParaRPr lang="en-US" sz="1300" dirty="0"/>
          </a:p>
          <a:p>
            <a:pPr marL="0" lvl="1" defTabSz="966612" eaLnBrk="1" fontAlgn="auto" hangingPunct="1">
              <a:spcBef>
                <a:spcPts val="0"/>
              </a:spcBef>
              <a:spcAft>
                <a:spcPts val="0"/>
              </a:spcAft>
              <a:defRPr/>
            </a:pPr>
            <a:r>
              <a:rPr lang="en-US" sz="1300" dirty="0"/>
              <a:t>How can we do it with Multitenant?</a:t>
            </a:r>
          </a:p>
          <a:p>
            <a:pPr marL="0" lvl="1" defTabSz="966612" eaLnBrk="1" fontAlgn="auto" hangingPunct="1">
              <a:spcBef>
                <a:spcPts val="0"/>
              </a:spcBef>
              <a:spcAft>
                <a:spcPts val="0"/>
              </a:spcAft>
              <a:defRPr/>
            </a:pPr>
            <a:r>
              <a:rPr lang="en-US" sz="1300" dirty="0"/>
              <a:t>Simply clone the production version of the fresh application as a PDB</a:t>
            </a:r>
          </a:p>
          <a:p>
            <a:pPr marL="0" lvl="1" defTabSz="966612" eaLnBrk="1" fontAlgn="auto" hangingPunct="1">
              <a:spcBef>
                <a:spcPts val="0"/>
              </a:spcBef>
              <a:spcAft>
                <a:spcPts val="0"/>
              </a:spcAft>
              <a:defRPr/>
            </a:pPr>
            <a:r>
              <a:rPr lang="en-US" sz="1300" dirty="0"/>
              <a:t>[click]</a:t>
            </a:r>
          </a:p>
          <a:p>
            <a:pPr marL="0" lvl="1" defTabSz="966612" eaLnBrk="1" fontAlgn="auto" hangingPunct="1">
              <a:spcBef>
                <a:spcPts val="0"/>
              </a:spcBef>
              <a:spcAft>
                <a:spcPts val="0"/>
              </a:spcAft>
              <a:defRPr/>
            </a:pPr>
            <a:r>
              <a:rPr lang="en-US" sz="1300" dirty="0"/>
              <a:t>put it on a USB drive or something</a:t>
            </a:r>
          </a:p>
          <a:p>
            <a:pPr marL="0" lvl="1" defTabSz="966612" eaLnBrk="1" fontAlgn="auto" hangingPunct="1">
              <a:spcBef>
                <a:spcPts val="0"/>
              </a:spcBef>
              <a:spcAft>
                <a:spcPts val="0"/>
              </a:spcAft>
              <a:defRPr/>
            </a:pPr>
            <a:r>
              <a:rPr lang="en-US" sz="1300" dirty="0"/>
              <a:t>Literally stick it in an envelope and ship it to the customer. </a:t>
            </a:r>
          </a:p>
          <a:p>
            <a:pPr marL="0" lvl="1" defTabSz="966612" eaLnBrk="1" fontAlgn="auto" hangingPunct="1">
              <a:spcBef>
                <a:spcPts val="0"/>
              </a:spcBef>
              <a:spcAft>
                <a:spcPts val="0"/>
              </a:spcAft>
              <a:defRPr/>
            </a:pPr>
            <a:r>
              <a:rPr lang="en-US" sz="1300" dirty="0"/>
              <a:t>Maximum bandwidth!</a:t>
            </a:r>
          </a:p>
          <a:p>
            <a:pPr marL="0" lvl="1" defTabSz="966612" eaLnBrk="1" fontAlgn="auto" hangingPunct="1">
              <a:spcBef>
                <a:spcPts val="0"/>
              </a:spcBef>
              <a:spcAft>
                <a:spcPts val="0"/>
              </a:spcAft>
              <a:defRPr/>
            </a:pPr>
            <a:r>
              <a:rPr lang="en-US" sz="1300" dirty="0"/>
              <a:t>The customer then simply plugs in this new PDB into their Multitenant Container Database</a:t>
            </a:r>
          </a:p>
          <a:p>
            <a:pPr marL="0" lvl="1" defTabSz="966612" eaLnBrk="1" fontAlgn="auto" hangingPunct="1">
              <a:spcBef>
                <a:spcPts val="0"/>
              </a:spcBef>
              <a:spcAft>
                <a:spcPts val="0"/>
              </a:spcAft>
              <a:defRPr/>
            </a:pPr>
            <a:r>
              <a:rPr lang="en-US" sz="1300" dirty="0"/>
              <a:t>And voila! There’s the application up and running, ready to be used!</a:t>
            </a:r>
          </a:p>
        </p:txBody>
      </p:sp>
      <p:sp>
        <p:nvSpPr>
          <p:cNvPr id="4" name="Slide Number Placeholder 3"/>
          <p:cNvSpPr>
            <a:spLocks noGrp="1"/>
          </p:cNvSpPr>
          <p:nvPr>
            <p:ph type="sldNum" sz="quarter" idx="10"/>
          </p:nvPr>
        </p:nvSpPr>
        <p:spPr/>
        <p:txBody>
          <a:bodyPr/>
          <a:lstStyle/>
          <a:p>
            <a:fld id="{36E82501-53DA-4152-84B0-51135B15EEA8}" type="slidenum">
              <a:rPr lang="en-US" smtClean="0"/>
              <a:pPr/>
              <a:t>93</a:t>
            </a:fld>
            <a:endParaRPr lang="en-US" dirty="0"/>
          </a:p>
        </p:txBody>
      </p:sp>
    </p:spTree>
    <p:extLst>
      <p:ext uri="{BB962C8B-B14F-4D97-AF65-F5344CB8AC3E}">
        <p14:creationId xmlns:p14="http://schemas.microsoft.com/office/powerpoint/2010/main" val="747499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Review use cases.</a:t>
            </a:r>
          </a:p>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7680607B-12AC-074D-9D19-0EFE4859351D}" type="slidenum">
              <a:rPr lang="en-US" smtClean="0"/>
              <a:pPr/>
              <a:t>94</a:t>
            </a:fld>
            <a:endParaRPr lang="en-US" dirty="0"/>
          </a:p>
        </p:txBody>
      </p:sp>
    </p:spTree>
    <p:extLst>
      <p:ext uri="{BB962C8B-B14F-4D97-AF65-F5344CB8AC3E}">
        <p14:creationId xmlns:p14="http://schemas.microsoft.com/office/powerpoint/2010/main" val="15337520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very proud of Oracle Multitenant</a:t>
            </a:r>
            <a:r>
              <a:rPr lang="en-US" baseline="0" dirty="0" smtClean="0"/>
              <a:t> and we’re excited about the ways it’s going to help our customers. So are they! </a:t>
            </a:r>
          </a:p>
          <a:p>
            <a:endParaRPr lang="en-US" baseline="0" dirty="0" smtClean="0"/>
          </a:p>
          <a:p>
            <a:r>
              <a:rPr lang="en-US" baseline="0" dirty="0" smtClean="0"/>
              <a:t>Here are some quotes from a few customers who are already using Oracle Multitenant. </a:t>
            </a:r>
          </a:p>
          <a:p>
            <a:endParaRPr lang="en-US" baseline="0" dirty="0" smtClean="0"/>
          </a:p>
          <a:p>
            <a:r>
              <a:rPr lang="en-US" baseline="0" dirty="0" smtClean="0"/>
              <a:t>Read…</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95</a:t>
            </a:fld>
            <a:endParaRPr lang="en-US" dirty="0"/>
          </a:p>
        </p:txBody>
      </p:sp>
    </p:spTree>
    <p:extLst>
      <p:ext uri="{BB962C8B-B14F-4D97-AF65-F5344CB8AC3E}">
        <p14:creationId xmlns:p14="http://schemas.microsoft.com/office/powerpoint/2010/main" val="33404225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With traditional approaches to consolidation, there's typically been a tradeoff between reductions in capital expense or operating expenses, and it's always come at the cost of agility. With Oracle multitenant, we you can have your cake and eat it.</a:t>
            </a:r>
          </a:p>
          <a:p>
            <a:endParaRPr lang="en-US" sz="1300" dirty="0"/>
          </a:p>
          <a:p>
            <a:pPr lvl="0"/>
            <a:r>
              <a:rPr lang="en-US" sz="1300" dirty="0"/>
              <a:t>Minimize </a:t>
            </a:r>
            <a:r>
              <a:rPr lang="en-US" sz="1300" dirty="0" err="1"/>
              <a:t>CapEx</a:t>
            </a:r>
            <a:endParaRPr lang="en-US" sz="1300" dirty="0"/>
          </a:p>
          <a:p>
            <a:pPr lvl="1"/>
            <a:r>
              <a:rPr lang="en-US" sz="1300" dirty="0"/>
              <a:t>More Applications per server</a:t>
            </a:r>
          </a:p>
          <a:p>
            <a:pPr lvl="0"/>
            <a:r>
              <a:rPr lang="en-US" sz="1300" dirty="0"/>
              <a:t>Minimize </a:t>
            </a:r>
            <a:r>
              <a:rPr lang="en-US" sz="1300" dirty="0" err="1"/>
              <a:t>OpEx</a:t>
            </a:r>
            <a:endParaRPr lang="en-US" sz="1300" dirty="0"/>
          </a:p>
          <a:p>
            <a:pPr lvl="1"/>
            <a:r>
              <a:rPr lang="en-US" sz="1300" dirty="0"/>
              <a:t>Manage many as one</a:t>
            </a:r>
          </a:p>
          <a:p>
            <a:pPr lvl="1"/>
            <a:r>
              <a:rPr lang="en-US" sz="1300" dirty="0"/>
              <a:t>Standardized procedures and services</a:t>
            </a:r>
          </a:p>
          <a:p>
            <a:pPr lvl="1"/>
            <a:r>
              <a:rPr lang="en-US" sz="1300" dirty="0"/>
              <a:t>Rapid provisioning</a:t>
            </a:r>
          </a:p>
          <a:p>
            <a:pPr lvl="0"/>
            <a:r>
              <a:rPr lang="en-US" sz="1300" dirty="0"/>
              <a:t>Maximize Agility</a:t>
            </a:r>
          </a:p>
          <a:p>
            <a:pPr lvl="1"/>
            <a:r>
              <a:rPr lang="en-US" sz="1300" dirty="0"/>
              <a:t>Cloning for development and testing</a:t>
            </a:r>
          </a:p>
          <a:p>
            <a:pPr lvl="1"/>
            <a:r>
              <a:rPr lang="en-US" sz="1300" dirty="0"/>
              <a:t>Portability through </a:t>
            </a:r>
            <a:r>
              <a:rPr lang="en-US" sz="1300" dirty="0" err="1"/>
              <a:t>pluggability</a:t>
            </a:r>
            <a:endParaRPr lang="en-US" sz="1300" dirty="0"/>
          </a:p>
          <a:p>
            <a:pPr lvl="1"/>
            <a:r>
              <a:rPr lang="en-US" sz="1300" dirty="0"/>
              <a:t>Scalability with RAC</a:t>
            </a:r>
          </a:p>
          <a:p>
            <a:pPr lvl="0"/>
            <a:r>
              <a:rPr lang="en-US" sz="1300" dirty="0"/>
              <a:t>Ease of Adoption</a:t>
            </a:r>
          </a:p>
          <a:p>
            <a:pPr lvl="1"/>
            <a:r>
              <a:rPr lang="en-US" sz="1300" dirty="0"/>
              <a:t>Applications run unchanged</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96</a:t>
            </a:fld>
            <a:endParaRPr lang="en-US" dirty="0"/>
          </a:p>
        </p:txBody>
      </p:sp>
    </p:spTree>
    <p:extLst>
      <p:ext uri="{BB962C8B-B14F-4D97-AF65-F5344CB8AC3E}">
        <p14:creationId xmlns:p14="http://schemas.microsoft.com/office/powerpoint/2010/main" val="1341051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97</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2365375" y="550863"/>
            <a:ext cx="4870450" cy="2740025"/>
          </a:xfrm>
          <a:ln w="12700" cap="flat">
            <a:solidFill>
              <a:schemeClr val="tx1"/>
            </a:solidFill>
          </a:ln>
        </p:spPr>
      </p:sp>
      <p:sp>
        <p:nvSpPr>
          <p:cNvPr id="57348" name="Rectangle 3"/>
          <p:cNvSpPr>
            <a:spLocks noGrp="1" noChangeArrowheads="1"/>
          </p:cNvSpPr>
          <p:nvPr>
            <p:ph type="body" idx="1"/>
          </p:nvPr>
        </p:nvSpPr>
        <p:spPr>
          <a:noFill/>
          <a:ln/>
        </p:spPr>
        <p:txBody>
          <a:bodyPr lIns="97332" tIns="48667" rIns="97332" bIns="48667"/>
          <a:lstStyle/>
          <a:p>
            <a:pPr eaLnBrk="1" hangingPunct="1"/>
            <a:endParaRPr lang="nl-NL"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70464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10</a:t>
            </a:fld>
            <a:endParaRPr lang="en-US" dirty="0"/>
          </a:p>
        </p:txBody>
      </p:sp>
    </p:spTree>
    <p:extLst>
      <p:ext uri="{BB962C8B-B14F-4D97-AF65-F5344CB8AC3E}">
        <p14:creationId xmlns:p14="http://schemas.microsoft.com/office/powerpoint/2010/main" val="34235009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86CF62-C6C2-4017-AB52-C3AD59B3C718}" type="slidenum">
              <a:rPr lang="en-US"/>
              <a:pPr fontAlgn="base">
                <a:spcBef>
                  <a:spcPct val="0"/>
                </a:spcBef>
                <a:spcAft>
                  <a:spcPct val="0"/>
                </a:spcAft>
                <a:defRPr/>
              </a:pPr>
              <a:t>98</a:t>
            </a:fld>
            <a:endParaRPr lang="en-US"/>
          </a:p>
        </p:txBody>
      </p:sp>
    </p:spTree>
    <p:extLst>
      <p:ext uri="{BB962C8B-B14F-4D97-AF65-F5344CB8AC3E}">
        <p14:creationId xmlns:p14="http://schemas.microsoft.com/office/powerpoint/2010/main" val="33454989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0CC2CD-3B5D-4234-9A5A-3CEE9C20C284}" type="slidenum">
              <a:rPr lang="en-US"/>
              <a:pPr fontAlgn="base">
                <a:spcBef>
                  <a:spcPct val="0"/>
                </a:spcBef>
                <a:spcAft>
                  <a:spcPct val="0"/>
                </a:spcAft>
                <a:defRPr/>
              </a:pPr>
              <a:t>99</a:t>
            </a:fld>
            <a:endParaRPr lang="en-US"/>
          </a:p>
        </p:txBody>
      </p:sp>
    </p:spTree>
    <p:extLst>
      <p:ext uri="{BB962C8B-B14F-4D97-AF65-F5344CB8AC3E}">
        <p14:creationId xmlns:p14="http://schemas.microsoft.com/office/powerpoint/2010/main" val="313361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Template_Content 2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04347" y="245538"/>
            <a:ext cx="8229586" cy="768803"/>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Template_Case Study">
    <p:spTree>
      <p:nvGrpSpPr>
        <p:cNvPr id="1" name=""/>
        <p:cNvGrpSpPr/>
        <p:nvPr/>
      </p:nvGrpSpPr>
      <p:grpSpPr>
        <a:xfrm>
          <a:off x="0" y="0"/>
          <a:ext cx="0" cy="0"/>
          <a:chOff x="0" y="0"/>
          <a:chExt cx="0" cy="0"/>
        </a:xfrm>
      </p:grpSpPr>
      <p:sp>
        <p:nvSpPr>
          <p:cNvPr id="6" name="Rectangle 5"/>
          <p:cNvSpPr/>
          <p:nvPr userDrawn="1"/>
        </p:nvSpPr>
        <p:spPr>
          <a:xfrm>
            <a:off x="0" y="1716088"/>
            <a:ext cx="4284663" cy="24209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bwMode="auto">
          <a:xfrm>
            <a:off x="1588" y="1157288"/>
            <a:ext cx="4291012" cy="550862"/>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fontAlgn="auto">
              <a:spcBef>
                <a:spcPts val="0"/>
              </a:spcBef>
              <a:spcAft>
                <a:spcPts val="0"/>
              </a:spcAft>
              <a:defRPr/>
            </a:pPr>
            <a:endParaRPr lang="en-US" sz="4000" b="1" dirty="0">
              <a:solidFill>
                <a:srgbClr val="FFFFFF"/>
              </a:solidFill>
              <a:latin typeface="Arial" pitchFamily="-106" charset="0"/>
              <a:ea typeface="ＭＳ Ｐゴシック" pitchFamily="34" charset="-128"/>
              <a:cs typeface="+mn-cs"/>
            </a:endParaRPr>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Picture Placeholder 25"/>
          <p:cNvSpPr>
            <a:spLocks noGrp="1"/>
          </p:cNvSpPr>
          <p:nvPr>
            <p:ph type="pic" sz="quarter" idx="15"/>
          </p:nvPr>
        </p:nvSpPr>
        <p:spPr>
          <a:xfrm>
            <a:off x="4318000" y="1156648"/>
            <a:ext cx="4825998" cy="29718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p:nvPr>
        </p:nvSpPr>
        <p:spPr>
          <a:xfrm>
            <a:off x="804346" y="1163620"/>
            <a:ext cx="3412068" cy="544351"/>
          </a:xfrm>
          <a:noFill/>
        </p:spPr>
        <p:txBody>
          <a:bodyPr anchor="ctr">
            <a:noAutofit/>
          </a:bodyPr>
          <a:lstStyle>
            <a:lvl1pPr marL="0" indent="0">
              <a:buNone/>
              <a:defRPr sz="20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804346" y="245538"/>
            <a:ext cx="8221121"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Template_Quote">
    <p:spTree>
      <p:nvGrpSpPr>
        <p:cNvPr id="1" name=""/>
        <p:cNvGrpSpPr/>
        <p:nvPr/>
      </p:nvGrpSpPr>
      <p:grpSpPr>
        <a:xfrm>
          <a:off x="0" y="0"/>
          <a:ext cx="0" cy="0"/>
          <a:chOff x="0" y="0"/>
          <a:chExt cx="0" cy="0"/>
        </a:xfrm>
      </p:grpSpPr>
      <p:sp>
        <p:nvSpPr>
          <p:cNvPr id="5" name="Rectangle 4"/>
          <p:cNvSpPr/>
          <p:nvPr userDrawn="1"/>
        </p:nvSpPr>
        <p:spPr>
          <a:xfrm>
            <a:off x="0" y="1160463"/>
            <a:ext cx="9144000" cy="2971800"/>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ext Placeholder 9"/>
          <p:cNvSpPr>
            <a:spLocks noGrp="1"/>
          </p:cNvSpPr>
          <p:nvPr>
            <p:ph type="body" sz="quarter" idx="11"/>
          </p:nvPr>
        </p:nvSpPr>
        <p:spPr>
          <a:xfrm>
            <a:off x="797999" y="1422404"/>
            <a:ext cx="7617881" cy="1354667"/>
          </a:xfrm>
        </p:spPr>
        <p:txBody>
          <a:bodyPr>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p:nvPr>
        </p:nvSpPr>
        <p:spPr>
          <a:xfrm>
            <a:off x="899602" y="2844803"/>
            <a:ext cx="3994149" cy="443953"/>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8" name="Text Placeholder 22"/>
          <p:cNvSpPr>
            <a:spLocks noGrp="1"/>
          </p:cNvSpPr>
          <p:nvPr>
            <p:ph type="body" sz="quarter" idx="17"/>
          </p:nvPr>
        </p:nvSpPr>
        <p:spPr>
          <a:xfrm>
            <a:off x="899602" y="3343623"/>
            <a:ext cx="3994149" cy="703448"/>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ew Template_Chart">
    <p:spTree>
      <p:nvGrpSpPr>
        <p:cNvPr id="1" name=""/>
        <p:cNvGrpSpPr/>
        <p:nvPr/>
      </p:nvGrpSpPr>
      <p:grpSpPr>
        <a:xfrm>
          <a:off x="0" y="0"/>
          <a:ext cx="0" cy="0"/>
          <a:chOff x="0" y="0"/>
          <a:chExt cx="0" cy="0"/>
        </a:xfrm>
      </p:grpSpPr>
      <p:sp>
        <p:nvSpPr>
          <p:cNvPr id="6" name="Rectangle 5"/>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Text Placeholder 22"/>
          <p:cNvSpPr>
            <a:spLocks noGrp="1"/>
          </p:cNvSpPr>
          <p:nvPr>
            <p:ph type="body" sz="quarter" idx="16"/>
          </p:nvPr>
        </p:nvSpPr>
        <p:spPr>
          <a:xfrm>
            <a:off x="457201" y="1517907"/>
            <a:ext cx="2607406" cy="2488686"/>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smtClean="0"/>
              <a:t>Click to edit Master text styles</a:t>
            </a:r>
          </a:p>
        </p:txBody>
      </p:sp>
      <p:sp>
        <p:nvSpPr>
          <p:cNvPr id="3" name="Chart Placeholder 2"/>
          <p:cNvSpPr>
            <a:spLocks noGrp="1"/>
          </p:cNvSpPr>
          <p:nvPr>
            <p:ph type="chart" sz="quarter" idx="17"/>
          </p:nvPr>
        </p:nvSpPr>
        <p:spPr>
          <a:xfrm>
            <a:off x="3482976" y="1123950"/>
            <a:ext cx="5236560" cy="3284538"/>
          </a:xfrm>
        </p:spPr>
        <p:txBody>
          <a:bodyPr rtlCol="0" anchor="ctr" anchorCtr="1">
            <a:noAutofit/>
          </a:bodyPr>
          <a:lstStyle>
            <a:lvl1pPr marL="60325" indent="0" algn="ctr">
              <a:buNone/>
              <a:defRPr/>
            </a:lvl1pPr>
          </a:lstStyle>
          <a:p>
            <a:pPr lvl="0"/>
            <a:r>
              <a:rPr lang="en-US" noProof="0" smtClean="0"/>
              <a:t>Click icon to add chart</a:t>
            </a:r>
            <a:endParaRPr lang="en-US" noProof="0" dirty="0"/>
          </a:p>
        </p:txBody>
      </p:sp>
      <p:sp>
        <p:nvSpPr>
          <p:cNvPr id="9"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ew Template_Corp Tagline">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grpSp>
        <p:nvGrpSpPr>
          <p:cNvPr id="3" name="Group 4"/>
          <p:cNvGrpSpPr>
            <a:grpSpLocks/>
          </p:cNvGrpSpPr>
          <p:nvPr userDrawn="1"/>
        </p:nvGrpSpPr>
        <p:grpSpPr bwMode="auto">
          <a:xfrm>
            <a:off x="2103438" y="1774825"/>
            <a:ext cx="4937125" cy="1593850"/>
            <a:chOff x="2113332" y="1464413"/>
            <a:chExt cx="4936386" cy="1595045"/>
          </a:xfrm>
        </p:grpSpPr>
        <p:pic>
          <p:nvPicPr>
            <p:cNvPr id="4" name="Picture 10"/>
            <p:cNvPicPr>
              <a:picLocks noChangeAspect="1"/>
            </p:cNvPicPr>
            <p:nvPr/>
          </p:nvPicPr>
          <p:blipFill>
            <a:blip r:embed="rId2" cstate="print"/>
            <a:srcRect/>
            <a:stretch>
              <a:fillRect/>
            </a:stretch>
          </p:blipFill>
          <p:spPr bwMode="auto">
            <a:xfrm>
              <a:off x="2113332" y="1464413"/>
              <a:ext cx="4936386" cy="1595045"/>
            </a:xfrm>
            <a:prstGeom prst="rect">
              <a:avLst/>
            </a:prstGeom>
            <a:noFill/>
            <a:ln w="9525">
              <a:noFill/>
              <a:miter lim="800000"/>
              <a:headEnd/>
              <a:tailEnd/>
            </a:ln>
          </p:spPr>
        </p:pic>
        <p:pic>
          <p:nvPicPr>
            <p:cNvPr id="5" name="Picture 1034" descr="HSET_clr_rgb"/>
            <p:cNvPicPr>
              <a:picLocks noChangeAspect="1" noChangeArrowheads="1"/>
            </p:cNvPicPr>
            <p:nvPr/>
          </p:nvPicPr>
          <p:blipFill>
            <a:blip r:embed="rId3" cstate="print"/>
            <a:srcRect/>
            <a:stretch>
              <a:fillRect/>
            </a:stretch>
          </p:blipFill>
          <p:spPr bwMode="auto">
            <a:xfrm>
              <a:off x="2481263" y="1700213"/>
              <a:ext cx="4179887" cy="1198562"/>
            </a:xfrm>
            <a:prstGeom prst="rect">
              <a:avLst/>
            </a:prstGeom>
            <a:noFill/>
            <a:ln w="9525">
              <a:noFill/>
              <a:miter lim="800000"/>
              <a:headEnd/>
              <a:tailEnd/>
            </a:ln>
          </p:spPr>
        </p:pic>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w Template_Closing Slide">
    <p:spTree>
      <p:nvGrpSpPr>
        <p:cNvPr id="1" name=""/>
        <p:cNvGrpSpPr/>
        <p:nvPr/>
      </p:nvGrpSpPr>
      <p:grpSpPr>
        <a:xfrm>
          <a:off x="0" y="0"/>
          <a:ext cx="0" cy="0"/>
          <a:chOff x="0" y="0"/>
          <a:chExt cx="0" cy="0"/>
        </a:xfrm>
      </p:grpSpPr>
      <p:pic>
        <p:nvPicPr>
          <p:cNvPr id="2" name="Picture 11"/>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pic>
        <p:nvPicPr>
          <p:cNvPr id="3" name="Picture 20" descr="O_signature_clr_rgb.jpg"/>
          <p:cNvPicPr>
            <a:picLocks noChangeAspect="1"/>
          </p:cNvPicPr>
          <p:nvPr/>
        </p:nvPicPr>
        <p:blipFill>
          <a:blip r:embed="rId3" cstate="print"/>
          <a:srcRect/>
          <a:stretch>
            <a:fillRect/>
          </a:stretch>
        </p:blipFill>
        <p:spPr bwMode="auto">
          <a:xfrm>
            <a:off x="855663" y="1328738"/>
            <a:ext cx="7315200" cy="2249487"/>
          </a:xfrm>
          <a:prstGeom prst="rect">
            <a:avLst/>
          </a:prstGeom>
          <a:noFill/>
          <a:ln w="9525">
            <a:noFill/>
            <a:miter lim="800000"/>
            <a:headEnd/>
            <a:tailEnd/>
          </a:ln>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 NOT USE_Instructions 1">
    <p:spTree>
      <p:nvGrpSpPr>
        <p:cNvPr id="1" name=""/>
        <p:cNvGrpSpPr/>
        <p:nvPr/>
      </p:nvGrpSpPr>
      <p:grpSpPr>
        <a:xfrm>
          <a:off x="0" y="0"/>
          <a:ext cx="0" cy="0"/>
          <a:chOff x="0" y="0"/>
          <a:chExt cx="0" cy="0"/>
        </a:xfrm>
      </p:grpSpPr>
      <p:sp>
        <p:nvSpPr>
          <p:cNvPr id="3" name="Rectangle 2"/>
          <p:cNvSpPr/>
          <p:nvPr userDrawn="1"/>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0" y="1571843"/>
            <a:ext cx="5030787" cy="1100723"/>
          </a:xfrm>
        </p:spPr>
        <p:txBody>
          <a:bodyPr/>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_Instructions 2">
    <p:spTree>
      <p:nvGrpSpPr>
        <p:cNvPr id="1" name=""/>
        <p:cNvGrpSpPr/>
        <p:nvPr/>
      </p:nvGrpSpPr>
      <p:grpSpPr>
        <a:xfrm>
          <a:off x="0" y="0"/>
          <a:ext cx="0" cy="0"/>
          <a:chOff x="0" y="0"/>
          <a:chExt cx="0" cy="0"/>
        </a:xfrm>
      </p:grpSpPr>
      <p:sp>
        <p:nvSpPr>
          <p:cNvPr id="4" name="Rectangle 3"/>
          <p:cNvSpPr/>
          <p:nvPr/>
        </p:nvSpPr>
        <p:spPr>
          <a:xfrm>
            <a:off x="0" y="4530725"/>
            <a:ext cx="91440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lstStyle>
            <a:lvl1pPr>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 NOT USE_Instructions 3">
    <p:spTree>
      <p:nvGrpSpPr>
        <p:cNvPr id="1" name=""/>
        <p:cNvGrpSpPr/>
        <p:nvPr/>
      </p:nvGrpSpPr>
      <p:grpSpPr>
        <a:xfrm>
          <a:off x="0" y="0"/>
          <a:ext cx="0" cy="0"/>
          <a:chOff x="0" y="0"/>
          <a:chExt cx="0" cy="0"/>
        </a:xfrm>
      </p:grpSpPr>
      <p:sp>
        <p:nvSpPr>
          <p:cNvPr id="5" name="Rectangle 4"/>
          <p:cNvSpPr/>
          <p:nvPr/>
        </p:nvSpPr>
        <p:spPr>
          <a:xfrm>
            <a:off x="0" y="4487863"/>
            <a:ext cx="9144000"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6037593" y="4791845"/>
            <a:ext cx="2895600" cy="274637"/>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1526970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25" descr="Red Bar"/>
          <p:cNvPicPr>
            <a:picLocks noChangeAspect="1" noChangeArrowheads="1"/>
          </p:cNvPicPr>
          <p:nvPr userDrawn="1"/>
        </p:nvPicPr>
        <p:blipFill>
          <a:blip r:embed="rId2" cstate="print"/>
          <a:srcRect/>
          <a:stretch>
            <a:fillRect/>
          </a:stretch>
        </p:blipFill>
        <p:spPr bwMode="auto">
          <a:xfrm>
            <a:off x="0" y="4629150"/>
            <a:ext cx="9144000" cy="169069"/>
          </a:xfrm>
          <a:prstGeom prst="rect">
            <a:avLst/>
          </a:prstGeom>
          <a:noFill/>
          <a:ln w="9525">
            <a:noFill/>
            <a:miter lim="800000"/>
            <a:headEnd/>
            <a:tailEnd/>
          </a:ln>
        </p:spPr>
      </p:pic>
      <p:sp>
        <p:nvSpPr>
          <p:cNvPr id="5" name="Rectangle 9"/>
          <p:cNvSpPr>
            <a:spLocks noChangeArrowheads="1"/>
          </p:cNvSpPr>
          <p:nvPr userDrawn="1"/>
        </p:nvSpPr>
        <p:spPr bwMode="auto">
          <a:xfrm>
            <a:off x="0" y="4629150"/>
            <a:ext cx="9144000" cy="228600"/>
          </a:xfrm>
          <a:prstGeom prst="rect">
            <a:avLst/>
          </a:prstGeom>
          <a:noFill/>
          <a:ln w="9525">
            <a:noFill/>
            <a:miter lim="800000"/>
            <a:headEnd type="none" w="sm" len="sm"/>
            <a:tailEnd type="none" w="sm" len="sm"/>
          </a:ln>
          <a:effectLst/>
        </p:spPr>
        <p:txBody>
          <a:bodyPr wrap="none" anchor="ctr"/>
          <a:lstStyle/>
          <a:p>
            <a:endParaRPr lang="en-US" sz="2000"/>
          </a:p>
        </p:txBody>
      </p:sp>
      <p:pic>
        <p:nvPicPr>
          <p:cNvPr id="6" name="Picture 20" descr="Oracle WHITE"/>
          <p:cNvPicPr>
            <a:picLocks noChangeAspect="1" noChangeArrowheads="1"/>
          </p:cNvPicPr>
          <p:nvPr userDrawn="1"/>
        </p:nvPicPr>
        <p:blipFill>
          <a:blip r:embed="rId3" cstate="print"/>
          <a:srcRect/>
          <a:stretch>
            <a:fillRect/>
          </a:stretch>
        </p:blipFill>
        <p:spPr bwMode="auto">
          <a:xfrm>
            <a:off x="7620000" y="4669632"/>
            <a:ext cx="947738" cy="89297"/>
          </a:xfrm>
          <a:prstGeom prst="rect">
            <a:avLst/>
          </a:prstGeom>
          <a:noFill/>
          <a:ln w="9525">
            <a:noFill/>
            <a:miter lim="800000"/>
            <a:headEnd/>
            <a:tailEnd/>
          </a:ln>
        </p:spPr>
      </p:pic>
      <p:pic>
        <p:nvPicPr>
          <p:cNvPr id="7" name="Picture 9"/>
          <p:cNvPicPr>
            <a:picLocks noChangeAspect="1" noChangeArrowheads="1"/>
          </p:cNvPicPr>
          <p:nvPr userDrawn="1"/>
        </p:nvPicPr>
        <p:blipFill>
          <a:blip r:embed="rId4" cstate="print"/>
          <a:srcRect/>
          <a:stretch>
            <a:fillRect/>
          </a:stretch>
        </p:blipFill>
        <p:spPr bwMode="auto">
          <a:xfrm>
            <a:off x="1" y="0"/>
            <a:ext cx="688975" cy="514350"/>
          </a:xfrm>
          <a:prstGeom prst="rect">
            <a:avLst/>
          </a:prstGeom>
          <a:noFill/>
          <a:ln w="9525">
            <a:noFill/>
            <a:round/>
            <a:headEnd/>
            <a:tailEnd/>
          </a:ln>
          <a:effec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5" name="Rectangle 4"/>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04347" y="245538"/>
            <a:ext cx="8229586" cy="406395"/>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a:xfrm>
            <a:off x="6037593" y="4791845"/>
            <a:ext cx="2895600" cy="274637"/>
          </a:xfrm>
          <a:prstGeom prst="rect">
            <a:avLst/>
          </a:prstGeom>
        </p:spPr>
        <p:txBody>
          <a:bodyPr/>
          <a:lstStyle>
            <a:lvl1pPr>
              <a:defRPr/>
            </a:lvl1pPr>
          </a:lstStyle>
          <a:p>
            <a:pPr>
              <a:defRPr/>
            </a:pPr>
            <a:endParaRPr lang="en-US" dirty="0"/>
          </a:p>
        </p:txBody>
      </p:sp>
    </p:spTree>
    <p:extLst>
      <p:ext uri="{BB962C8B-B14F-4D97-AF65-F5344CB8AC3E}">
        <p14:creationId xmlns:p14="http://schemas.microsoft.com/office/powerpoint/2010/main" val="21547688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5943600" y="0"/>
            <a:ext cx="3200400"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21"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17" name="Title 1"/>
          <p:cNvSpPr>
            <a:spLocks noGrp="1"/>
          </p:cNvSpPr>
          <p:nvPr>
            <p:ph type="title"/>
          </p:nvPr>
        </p:nvSpPr>
        <p:spPr>
          <a:xfrm>
            <a:off x="451484" y="1583267"/>
            <a:ext cx="5026449"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p:nvPr>
        </p:nvSpPr>
        <p:spPr>
          <a:xfrm>
            <a:off x="5943600" y="0"/>
            <a:ext cx="3200400" cy="5143500"/>
          </a:xfrm>
          <a:effectLst>
            <a:innerShdw blurRad="63500" dist="50800" dir="10800000">
              <a:prstClr val="black">
                <a:alpha val="50000"/>
              </a:prstClr>
            </a:innerShdw>
          </a:effectLst>
        </p:spPr>
        <p:txBody>
          <a:bodyPr rtlCol="0" anchor="ctr" anchorCtr="1">
            <a:noAutofit/>
          </a:bodyPr>
          <a:lstStyle>
            <a:lvl1pPr marL="60325" indent="0">
              <a:buFontTx/>
              <a:buNone/>
              <a:defRPr baseline="0">
                <a:solidFill>
                  <a:schemeClr val="bg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25400"/>
            <a:ext cx="9144000" cy="51689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0" y="-25400"/>
            <a:ext cx="9144000" cy="4157663"/>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21" descr="O_signature_wht_rgb.png"/>
          <p:cNvPicPr>
            <a:picLocks noChangeAspect="1"/>
          </p:cNvPicPr>
          <p:nvPr userDrawn="1"/>
        </p:nvPicPr>
        <p:blipFill>
          <a:blip r:embed="rId2" cstate="print"/>
          <a:srcRect/>
          <a:stretch>
            <a:fillRect/>
          </a:stretch>
        </p:blipFill>
        <p:spPr bwMode="auto">
          <a:xfrm>
            <a:off x="261938" y="254000"/>
            <a:ext cx="2147887" cy="661988"/>
          </a:xfrm>
          <a:prstGeom prst="rect">
            <a:avLst/>
          </a:prstGeom>
          <a:noFill/>
          <a:ln w="9525">
            <a:noFill/>
            <a:miter lim="800000"/>
            <a:headEnd/>
            <a:tailEnd/>
          </a:ln>
        </p:spPr>
      </p:pic>
      <p:sp>
        <p:nvSpPr>
          <p:cNvPr id="9" name="Rectangle 8"/>
          <p:cNvSpPr/>
          <p:nvPr userDrawn="1"/>
        </p:nvSpPr>
        <p:spPr>
          <a:xfrm>
            <a:off x="5943600" y="-25400"/>
            <a:ext cx="3200400" cy="4157663"/>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itle 1"/>
          <p:cNvSpPr>
            <a:spLocks noGrp="1"/>
          </p:cNvSpPr>
          <p:nvPr>
            <p:ph type="title"/>
          </p:nvPr>
        </p:nvSpPr>
        <p:spPr>
          <a:xfrm>
            <a:off x="451485" y="1583267"/>
            <a:ext cx="5026448" cy="1230657"/>
          </a:xfrm>
        </p:spPr>
        <p:txBody>
          <a:bodyPr anchor="b"/>
          <a:lstStyle>
            <a:lvl1pPr>
              <a:defRPr sz="28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450849" y="2914276"/>
            <a:ext cx="5027083" cy="1048124"/>
          </a:xfrm>
        </p:spPr>
        <p:txBody>
          <a:bodyPr/>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4"/>
          </p:nvPr>
        </p:nvSpPr>
        <p:spPr>
          <a:xfrm>
            <a:off x="5943600" y="-25400"/>
            <a:ext cx="3200400" cy="4157663"/>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160463"/>
            <a:ext cx="9144000" cy="297973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9"/>
          <p:cNvGrpSpPr>
            <a:grpSpLocks/>
          </p:cNvGrpSpPr>
          <p:nvPr userDrawn="1"/>
        </p:nvGrpSpPr>
        <p:grpSpPr bwMode="auto">
          <a:xfrm>
            <a:off x="0" y="4629150"/>
            <a:ext cx="9144000" cy="168275"/>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itle 1"/>
          <p:cNvSpPr>
            <a:spLocks noGrp="1"/>
          </p:cNvSpPr>
          <p:nvPr>
            <p:ph type="title"/>
          </p:nvPr>
        </p:nvSpPr>
        <p:spPr>
          <a:xfrm>
            <a:off x="804981" y="245538"/>
            <a:ext cx="7771752" cy="761995"/>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804981" y="1363132"/>
            <a:ext cx="7771752" cy="2616201"/>
          </a:xfrm>
        </p:spPr>
        <p:txBody>
          <a:bodyPr/>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ew Template_Graphic Section Divider">
    <p:spTree>
      <p:nvGrpSpPr>
        <p:cNvPr id="1" name=""/>
        <p:cNvGrpSpPr/>
        <p:nvPr/>
      </p:nvGrpSpPr>
      <p:grpSpPr>
        <a:xfrm>
          <a:off x="0" y="0"/>
          <a:ext cx="0" cy="0"/>
          <a:chOff x="0" y="0"/>
          <a:chExt cx="0" cy="0"/>
        </a:xfrm>
      </p:grpSpPr>
      <p:sp>
        <p:nvSpPr>
          <p:cNvPr id="3" name="Rectangle 2"/>
          <p:cNvSpPr/>
          <p:nvPr userDrawn="1"/>
        </p:nvSpPr>
        <p:spPr>
          <a:xfrm>
            <a:off x="5715000" y="0"/>
            <a:ext cx="3429000" cy="4630738"/>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1" y="1571843"/>
            <a:ext cx="4709053" cy="1100723"/>
          </a:xfrm>
        </p:spPr>
        <p:txBody>
          <a:bodyPr/>
          <a:lstStyle>
            <a:lvl1pPr>
              <a:defRPr sz="2800" b="1">
                <a:ln w="0">
                  <a:noFill/>
                </a:ln>
                <a:solidFill>
                  <a:schemeClr val="tx1"/>
                </a:solidFill>
                <a:effectLst/>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ew Template_Image Section Divider">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0" y="4629150"/>
            <a:ext cx="9144000" cy="168275"/>
            <a:chOff x="0" y="4629150"/>
            <a:chExt cx="9144000" cy="168275"/>
          </a:xfrm>
        </p:grpSpPr>
        <p:pic>
          <p:nvPicPr>
            <p:cNvPr id="5"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7" name="Rectangle 6"/>
          <p:cNvSpPr/>
          <p:nvPr userDrawn="1"/>
        </p:nvSpPr>
        <p:spPr>
          <a:xfrm>
            <a:off x="5715000" y="0"/>
            <a:ext cx="3429000" cy="4630738"/>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Title 1"/>
          <p:cNvSpPr>
            <a:spLocks noGrp="1"/>
          </p:cNvSpPr>
          <p:nvPr>
            <p:ph type="title"/>
          </p:nvPr>
        </p:nvSpPr>
        <p:spPr>
          <a:xfrm>
            <a:off x="802761" y="1571843"/>
            <a:ext cx="4709040" cy="1100723"/>
          </a:xfrm>
        </p:spPr>
        <p:txBody>
          <a:bodyPr/>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10" name="Picture Placeholder 11"/>
          <p:cNvSpPr>
            <a:spLocks noGrp="1"/>
          </p:cNvSpPr>
          <p:nvPr>
            <p:ph type="pic" sz="quarter" idx="12"/>
          </p:nvPr>
        </p:nvSpPr>
        <p:spPr>
          <a:xfrm>
            <a:off x="5715000" y="-2117"/>
            <a:ext cx="3429000" cy="4629150"/>
          </a:xfrm>
          <a:ln>
            <a:noFill/>
          </a:ln>
          <a:effectLst/>
        </p:spPr>
        <p:txBody>
          <a:bodyPr rtlCol="0" anchor="ctr">
            <a:noAutofit/>
          </a:bodyPr>
          <a:lstStyle>
            <a:lvl1pPr marL="0" indent="0" algn="ctr">
              <a:buNone/>
              <a:defRPr>
                <a:ln>
                  <a:noFill/>
                </a:ln>
                <a:solidFill>
                  <a:schemeClr val="tx2"/>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ew Template_Announcement">
    <p:spTree>
      <p:nvGrpSpPr>
        <p:cNvPr id="1" name=""/>
        <p:cNvGrpSpPr/>
        <p:nvPr/>
      </p:nvGrpSpPr>
      <p:grpSpPr>
        <a:xfrm>
          <a:off x="0" y="0"/>
          <a:ext cx="0" cy="0"/>
          <a:chOff x="0" y="0"/>
          <a:chExt cx="0" cy="0"/>
        </a:xfrm>
      </p:grpSpPr>
      <p:sp>
        <p:nvSpPr>
          <p:cNvPr id="4" name="Rectangle 3"/>
          <p:cNvSpPr/>
          <p:nvPr userDrawn="1"/>
        </p:nvSpPr>
        <p:spPr>
          <a:xfrm>
            <a:off x="0" y="1160463"/>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8"/>
          <p:cNvGrpSpPr>
            <a:grpSpLocks/>
          </p:cNvGrpSpPr>
          <p:nvPr userDrawn="1"/>
        </p:nvGrpSpPr>
        <p:grpSpPr bwMode="auto">
          <a:xfrm>
            <a:off x="0" y="4629150"/>
            <a:ext cx="9144000" cy="168275"/>
            <a:chOff x="0" y="4629150"/>
            <a:chExt cx="9144000" cy="168275"/>
          </a:xfrm>
        </p:grpSpPr>
        <p:pic>
          <p:nvPicPr>
            <p:cNvPr id="6"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7"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8" name="Rectangle 7"/>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 Placeholder 9"/>
          <p:cNvSpPr>
            <a:spLocks noGrp="1"/>
          </p:cNvSpPr>
          <p:nvPr>
            <p:ph type="body" sz="quarter" idx="11"/>
          </p:nvPr>
        </p:nvSpPr>
        <p:spPr>
          <a:xfrm>
            <a:off x="804347" y="1459241"/>
            <a:ext cx="5029186" cy="2410019"/>
          </a:xfrm>
        </p:spPr>
        <p:txBody>
          <a:bodyPr>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lvl="0"/>
            <a:r>
              <a:rPr lang="en-US" smtClean="0"/>
              <a:t>Click to edit Master text styles</a:t>
            </a:r>
          </a:p>
          <a:p>
            <a:pPr lvl="1"/>
            <a:r>
              <a:rPr lang="en-US" smtClean="0"/>
              <a:t>Second level</a:t>
            </a:r>
          </a:p>
        </p:txBody>
      </p:sp>
      <p:sp>
        <p:nvSpPr>
          <p:cNvPr id="12" name="Picture Placeholder 11"/>
          <p:cNvSpPr>
            <a:spLocks noGrp="1"/>
          </p:cNvSpPr>
          <p:nvPr>
            <p:ph type="pic" sz="quarter" idx="12"/>
          </p:nvPr>
        </p:nvSpPr>
        <p:spPr>
          <a:xfrm>
            <a:off x="5941222" y="0"/>
            <a:ext cx="3064933" cy="4629150"/>
          </a:xfrm>
          <a:ln>
            <a:noFill/>
          </a:ln>
          <a:effectLst/>
        </p:spPr>
        <p:txBody>
          <a:bodyPr rtlCol="0" anchor="ctr">
            <a:noAutofit/>
          </a:bodyPr>
          <a:lstStyle>
            <a:lvl1pPr marL="0" indent="0" algn="ctr">
              <a:buNone/>
              <a:defRPr>
                <a:ln>
                  <a:noFill/>
                </a:ln>
                <a:solidFill>
                  <a:schemeClr val="tx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w Template_Announcement Key Features">
    <p:spTree>
      <p:nvGrpSpPr>
        <p:cNvPr id="1" name=""/>
        <p:cNvGrpSpPr/>
        <p:nvPr/>
      </p:nvGrpSpPr>
      <p:grpSpPr>
        <a:xfrm>
          <a:off x="0" y="0"/>
          <a:ext cx="0" cy="0"/>
          <a:chOff x="0" y="0"/>
          <a:chExt cx="0" cy="0"/>
        </a:xfrm>
      </p:grpSpPr>
      <p:sp>
        <p:nvSpPr>
          <p:cNvPr id="5" name="Rectangle 4"/>
          <p:cNvSpPr/>
          <p:nvPr userDrawn="1"/>
        </p:nvSpPr>
        <p:spPr>
          <a:xfrm>
            <a:off x="2990850" y="1160463"/>
            <a:ext cx="615315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userDrawn="1"/>
        </p:nvSpPr>
        <p:spPr>
          <a:xfrm>
            <a:off x="0" y="0"/>
            <a:ext cx="576263" cy="557213"/>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 Placeholder 9"/>
          <p:cNvSpPr>
            <a:spLocks noGrp="1"/>
          </p:cNvSpPr>
          <p:nvPr>
            <p:ph type="body" sz="quarter" idx="11"/>
          </p:nvPr>
        </p:nvSpPr>
        <p:spPr>
          <a:xfrm>
            <a:off x="3443821" y="1430281"/>
            <a:ext cx="5369979" cy="2523657"/>
          </a:xfrm>
        </p:spPr>
        <p:txBody>
          <a:bodyPr/>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lstStyle>
            <a:lvl1pPr>
              <a:defRPr/>
            </a:lvl1pPr>
          </a:lstStyle>
          <a:p>
            <a:r>
              <a:rPr lang="en-US" smtClean="0"/>
              <a:t>Click to edit Master title style</a:t>
            </a:r>
            <a:endParaRPr lang="en-US" dirty="0"/>
          </a:p>
        </p:txBody>
      </p:sp>
      <p:sp>
        <p:nvSpPr>
          <p:cNvPr id="6" name="Picture Placeholder 11"/>
          <p:cNvSpPr>
            <a:spLocks noGrp="1"/>
          </p:cNvSpPr>
          <p:nvPr>
            <p:ph type="pic" sz="quarter" idx="13"/>
          </p:nvPr>
        </p:nvSpPr>
        <p:spPr>
          <a:xfrm>
            <a:off x="6351" y="1159936"/>
            <a:ext cx="2944368" cy="2971800"/>
          </a:xfrm>
          <a:ln>
            <a:noFill/>
          </a:ln>
          <a:effectLst>
            <a:reflection stA="30000" endPos="4000" dir="5400000" sy="-100000" algn="bl" rotWithShape="0"/>
          </a:effectLst>
        </p:spPr>
        <p:txBody>
          <a:bodyPr rtlCol="0" anchor="ctr">
            <a:noAutofit/>
          </a:bodyPr>
          <a:lstStyle>
            <a:lvl1pPr marL="0" indent="0" algn="ctr">
              <a:buNone/>
              <a:defRPr>
                <a:ln>
                  <a:noFill/>
                </a:ln>
                <a:solidFill>
                  <a:schemeClr val="tx1"/>
                </a:solidFill>
              </a:defRPr>
            </a:lvl1pPr>
          </a:lstStyle>
          <a:p>
            <a:pPr lvl="0"/>
            <a:r>
              <a:rPr lang="en-US" noProof="0" smtClean="0"/>
              <a:t>Click icon to add picture</a:t>
            </a:r>
            <a:endParaRPr lang="en-US" noProof="0"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804863" y="246063"/>
            <a:ext cx="8229600" cy="406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6147" name="Text Placeholder 2"/>
          <p:cNvSpPr>
            <a:spLocks noGrp="1"/>
          </p:cNvSpPr>
          <p:nvPr>
            <p:ph type="body" idx="1"/>
          </p:nvPr>
        </p:nvSpPr>
        <p:spPr bwMode="auto">
          <a:xfrm>
            <a:off x="804863" y="1524000"/>
            <a:ext cx="8229600" cy="2928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6148" name="Picture 20" descr="Oracle WHITE"/>
          <p:cNvPicPr>
            <a:picLocks noChangeArrowheads="1"/>
          </p:cNvPicPr>
          <p:nvPr/>
        </p:nvPicPr>
        <p:blipFill>
          <a:blip r:embed="rId22" cstate="print"/>
          <a:srcRect/>
          <a:stretch>
            <a:fillRect/>
          </a:stretch>
        </p:blipFill>
        <p:spPr bwMode="auto">
          <a:xfrm>
            <a:off x="8015288" y="4668838"/>
            <a:ext cx="704850" cy="88900"/>
          </a:xfrm>
          <a:prstGeom prst="rect">
            <a:avLst/>
          </a:prstGeom>
          <a:noFill/>
          <a:ln w="9525">
            <a:noFill/>
            <a:miter lim="800000"/>
            <a:headEnd/>
            <a:tailEnd/>
          </a:ln>
        </p:spPr>
      </p:pic>
      <p:grpSp>
        <p:nvGrpSpPr>
          <p:cNvPr id="6149" name="Group 4"/>
          <p:cNvGrpSpPr>
            <a:grpSpLocks/>
          </p:cNvGrpSpPr>
          <p:nvPr/>
        </p:nvGrpSpPr>
        <p:grpSpPr bwMode="auto">
          <a:xfrm>
            <a:off x="0" y="4629150"/>
            <a:ext cx="9144000" cy="168275"/>
            <a:chOff x="0" y="4629150"/>
            <a:chExt cx="9144000" cy="168275"/>
          </a:xfrm>
        </p:grpSpPr>
        <p:pic>
          <p:nvPicPr>
            <p:cNvPr id="6156" name="Picture 25" descr="Red Bar"/>
            <p:cNvPicPr>
              <a:picLocks noChangeAspect="1" noChangeArrowheads="1"/>
            </p:cNvPicPr>
            <p:nvPr/>
          </p:nvPicPr>
          <p:blipFill>
            <a:blip r:embed="rId23"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6157" name="Picture 20" descr="Oracle WHITE"/>
            <p:cNvPicPr>
              <a:picLocks noChangeArrowheads="1"/>
            </p:cNvPicPr>
            <p:nvPr userDrawn="1"/>
          </p:nvPicPr>
          <p:blipFill>
            <a:blip r:embed="rId22"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6150" name="Group 13"/>
          <p:cNvGrpSpPr>
            <a:grpSpLocks/>
          </p:cNvGrpSpPr>
          <p:nvPr/>
        </p:nvGrpSpPr>
        <p:grpSpPr bwMode="auto">
          <a:xfrm>
            <a:off x="598488" y="4913313"/>
            <a:ext cx="4584700" cy="219075"/>
            <a:chOff x="597807" y="4913790"/>
            <a:chExt cx="4584912" cy="219168"/>
          </a:xfrm>
        </p:grpSpPr>
        <p:sp>
          <p:nvSpPr>
            <p:cNvPr id="15" name="Text Box 14"/>
            <p:cNvSpPr txBox="1">
              <a:spLocks noChangeArrowheads="1"/>
            </p:cNvSpPr>
            <p:nvPr userDrawn="1"/>
          </p:nvSpPr>
          <p:spPr bwMode="auto">
            <a:xfrm>
              <a:off x="631146" y="4913790"/>
              <a:ext cx="2505191"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chemeClr val="accent1"/>
                </a:buClr>
                <a:buFont typeface="Arial"/>
                <a:buNone/>
                <a:defRPr/>
              </a:pPr>
              <a:r>
                <a:rPr lang="en-US" sz="600" dirty="0" smtClean="0">
                  <a:cs typeface="+mn-cs"/>
                </a:rPr>
                <a:t>Copyright © 2013, Oracle and/or its affiliates. All rights reserved.</a:t>
              </a:r>
            </a:p>
          </p:txBody>
        </p:sp>
        <p:cxnSp>
          <p:nvCxnSpPr>
            <p:cNvPr id="16" name="Straight Connector 15"/>
            <p:cNvCxnSpPr/>
            <p:nvPr userDrawn="1"/>
          </p:nvCxnSpPr>
          <p:spPr>
            <a:xfrm flipH="1">
              <a:off x="597807" y="4936024"/>
              <a:ext cx="1587" cy="96878"/>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sp>
          <p:nvSpPr>
            <p:cNvPr id="17" name="Text Box 14"/>
            <p:cNvSpPr txBox="1">
              <a:spLocks noChangeArrowheads="1"/>
            </p:cNvSpPr>
            <p:nvPr userDrawn="1"/>
          </p:nvSpPr>
          <p:spPr bwMode="auto">
            <a:xfrm>
              <a:off x="2923602" y="4913790"/>
              <a:ext cx="2259117" cy="219168"/>
            </a:xfrm>
            <a:prstGeom prst="rect">
              <a:avLst/>
            </a:prstGeom>
            <a:noFill/>
            <a:ln>
              <a:noFill/>
            </a:ln>
            <a:extLst/>
          </p:spPr>
          <p:txBody>
            <a:bodyPr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defTabSz="342851" eaLnBrk="1" hangingPunct="1">
                <a:spcBef>
                  <a:spcPts val="0"/>
                </a:spcBef>
                <a:buClr>
                  <a:schemeClr val="accent1"/>
                </a:buClr>
                <a:buFont typeface="Arial"/>
                <a:buNone/>
                <a:defRPr/>
              </a:pPr>
              <a:endParaRPr lang="en-US" sz="800" dirty="0" smtClean="0">
                <a:cs typeface="+mn-cs"/>
              </a:endParaRPr>
            </a:p>
          </p:txBody>
        </p:sp>
      </p:grpSp>
      <p:sp>
        <p:nvSpPr>
          <p:cNvPr id="20" name="Rectangle 19"/>
          <p:cNvSpPr/>
          <p:nvPr/>
        </p:nvSpPr>
        <p:spPr>
          <a:xfrm>
            <a:off x="355600" y="4883150"/>
            <a:ext cx="279400" cy="185738"/>
          </a:xfrm>
          <a:prstGeom prst="rect">
            <a:avLst/>
          </a:prstGeom>
        </p:spPr>
        <p:txBody>
          <a:bodyPr wrap="none">
            <a:spAutoFit/>
          </a:bodyPr>
          <a:lstStyle/>
          <a:p>
            <a:pPr algn="r" fontAlgn="auto">
              <a:spcBef>
                <a:spcPts val="0"/>
              </a:spcBef>
              <a:spcAft>
                <a:spcPts val="0"/>
              </a:spcAft>
              <a:defRPr/>
            </a:pPr>
            <a:fld id="{24ECCFD4-8FDC-4639-BFFB-8C4C46B9609A}" type="slidenum">
              <a:rPr lang="en-US" sz="600">
                <a:latin typeface="+mn-lt"/>
                <a:cs typeface="+mn-cs"/>
              </a:rPr>
              <a:pPr algn="r" fontAlgn="auto">
                <a:spcBef>
                  <a:spcPts val="0"/>
                </a:spcBef>
                <a:spcAft>
                  <a:spcPts val="0"/>
                </a:spcAft>
                <a:defRPr/>
              </a:pPr>
              <a:t>‹#›</a:t>
            </a:fld>
            <a:endParaRPr lang="en-US" sz="600" dirty="0">
              <a:latin typeface="+mn-lt"/>
              <a:cs typeface="+mn-cs"/>
            </a:endParaRPr>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8" r:id="rId18"/>
    <p:sldLayoutId id="2147483821" r:id="rId19"/>
    <p:sldLayoutId id="2147483822" r:id="rId20"/>
  </p:sldLayoutIdLst>
  <p:transition spd="med">
    <p:fade/>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1" kern="120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2pPr>
      <a:lvl3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3pPr>
      <a:lvl4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4pPr>
      <a:lvl5pPr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lnSpc>
          <a:spcPct val="90000"/>
        </a:lnSpc>
        <a:spcBef>
          <a:spcPct val="0"/>
        </a:spcBef>
        <a:spcAft>
          <a:spcPct val="0"/>
        </a:spcAft>
        <a:defRPr sz="2800" b="1">
          <a:solidFill>
            <a:schemeClr val="tx1"/>
          </a:solidFill>
          <a:latin typeface="Arial" pitchFamily="34" charset="0"/>
          <a:cs typeface="Arial" pitchFamily="34" charset="0"/>
        </a:defRPr>
      </a:lvl9pPr>
    </p:titleStyle>
    <p:bodyStyle>
      <a:lvl1pPr marL="228600" indent="-168275" algn="l" defTabSz="228600" rtl="0" eaLnBrk="1" fontAlgn="base" hangingPunct="1">
        <a:spcBef>
          <a:spcPct val="0"/>
        </a:spcBef>
        <a:spcAft>
          <a:spcPts val="600"/>
        </a:spcAft>
        <a:buClr>
          <a:srgbClr val="FF0000"/>
        </a:buClr>
        <a:buSzPct val="85000"/>
        <a:buFont typeface="Wingdings" pitchFamily="2" charset="2"/>
        <a:buChar char="§"/>
        <a:defRPr sz="2000" kern="1200">
          <a:solidFill>
            <a:schemeClr val="tx1"/>
          </a:solidFill>
          <a:latin typeface="Arial" pitchFamily="34" charset="0"/>
          <a:ea typeface="+mn-ea"/>
          <a:cs typeface="Arial" pitchFamily="34" charset="0"/>
        </a:defRPr>
      </a:lvl1pPr>
      <a:lvl2pPr marL="631825" indent="-228600" algn="l" defTabSz="228600" rtl="0" eaLnBrk="1" fontAlgn="base" hangingPunct="1">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2pPr>
      <a:lvl3pPr marL="974725" indent="-174625" algn="l" defTabSz="228600" rtl="0" eaLnBrk="1" fontAlgn="base" hangingPunct="1">
        <a:spcBef>
          <a:spcPct val="0"/>
        </a:spcBef>
        <a:spcAft>
          <a:spcPts val="600"/>
        </a:spcAft>
        <a:buClr>
          <a:srgbClr val="FF0000"/>
        </a:buClr>
        <a:buSzPct val="85000"/>
        <a:buFont typeface="Wingdings" pitchFamily="2" charset="2"/>
        <a:buChar char="§"/>
        <a:defRPr kern="1200">
          <a:solidFill>
            <a:schemeClr val="tx1"/>
          </a:solidFill>
          <a:latin typeface="Arial" pitchFamily="34" charset="0"/>
          <a:ea typeface="+mn-ea"/>
          <a:cs typeface="Arial" pitchFamily="34" charset="0"/>
        </a:defRPr>
      </a:lvl3pPr>
      <a:lvl4pPr marL="1431925" indent="-228600" algn="l" defTabSz="228600" rtl="0" eaLnBrk="1" fontAlgn="base" hangingPunct="1">
        <a:spcBef>
          <a:spcPct val="0"/>
        </a:spcBef>
        <a:spcAft>
          <a:spcPts val="600"/>
        </a:spcAft>
        <a:buSzPct val="85000"/>
        <a:buFont typeface="Arial" pitchFamily="34" charset="0"/>
        <a:buChar char="–"/>
        <a:defRPr kern="1200">
          <a:solidFill>
            <a:schemeClr val="tx1"/>
          </a:solidFill>
          <a:latin typeface="Arial" pitchFamily="34" charset="0"/>
          <a:ea typeface="+mn-ea"/>
          <a:cs typeface="Arial" pitchFamily="34" charset="0"/>
        </a:defRPr>
      </a:lvl4pPr>
      <a:lvl5pPr marL="1828800" indent="-168275" algn="l" rtl="0" eaLnBrk="1" fontAlgn="base" hangingPunct="1">
        <a:spcBef>
          <a:spcPct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8.png"/><Relationship Id="rId3" Type="http://schemas.openxmlformats.org/officeDocument/2006/relationships/image" Target="../media/image47.png"/><Relationship Id="rId7" Type="http://schemas.openxmlformats.org/officeDocument/2006/relationships/image" Target="../media/image48.png"/><Relationship Id="rId12"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36.png"/><Relationship Id="rId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28.emf"/><Relationship Id="rId10" Type="http://schemas.openxmlformats.org/officeDocument/2006/relationships/image" Target="../media/image56.png"/><Relationship Id="rId4" Type="http://schemas.openxmlformats.org/officeDocument/2006/relationships/image" Target="../media/image53.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28.emf"/><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2.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28.emf"/><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6.bin"/><Relationship Id="rId3" Type="http://schemas.openxmlformats.org/officeDocument/2006/relationships/notesSlide" Target="../notesSlides/notesSlide15.xml"/><Relationship Id="rId7" Type="http://schemas.openxmlformats.org/officeDocument/2006/relationships/oleObject" Target="../embeddings/oleObject10.bin"/><Relationship Id="rId12" Type="http://schemas.openxmlformats.org/officeDocument/2006/relationships/oleObject" Target="../embeddings/oleObject15.bin"/><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25.png"/><Relationship Id="rId11" Type="http://schemas.openxmlformats.org/officeDocument/2006/relationships/oleObject" Target="../embeddings/oleObject14.bin"/><Relationship Id="rId5" Type="http://schemas.openxmlformats.org/officeDocument/2006/relationships/oleObject" Target="../embeddings/oleObject9.bin"/><Relationship Id="rId10" Type="http://schemas.openxmlformats.org/officeDocument/2006/relationships/oleObject" Target="../embeddings/oleObject13.bin"/><Relationship Id="rId4" Type="http://schemas.openxmlformats.org/officeDocument/2006/relationships/image" Target="../media/image26.png"/><Relationship Id="rId9"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7.xml"/><Relationship Id="rId7" Type="http://schemas.openxmlformats.org/officeDocument/2006/relationships/image" Target="../media/image62.png"/><Relationship Id="rId12"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1.png"/><Relationship Id="rId11" Type="http://schemas.openxmlformats.org/officeDocument/2006/relationships/image" Target="../media/image69.png"/><Relationship Id="rId5" Type="http://schemas.openxmlformats.org/officeDocument/2006/relationships/image" Target="../media/image60.png"/><Relationship Id="rId10" Type="http://schemas.openxmlformats.org/officeDocument/2006/relationships/image" Target="../media/image68.png"/><Relationship Id="rId4" Type="http://schemas.openxmlformats.org/officeDocument/2006/relationships/image" Target="../media/image58.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22.xml"/><Relationship Id="rId7" Type="http://schemas.openxmlformats.org/officeDocument/2006/relationships/image" Target="../media/image84.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image" Target="../media/image82.emf"/><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hart" Target="../charts/chart3.xml"/><Relationship Id="rId3" Type="http://schemas.openxmlformats.org/officeDocument/2006/relationships/notesSlide" Target="../notesSlides/notesSlide26.xml"/><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0.png"/><Relationship Id="rId11" Type="http://schemas.openxmlformats.org/officeDocument/2006/relationships/image" Target="../media/image92.png"/><Relationship Id="rId5" Type="http://schemas.openxmlformats.org/officeDocument/2006/relationships/chart" Target="../charts/chart2.xml"/><Relationship Id="rId10" Type="http://schemas.openxmlformats.org/officeDocument/2006/relationships/image" Target="../media/image91.png"/><Relationship Id="rId4" Type="http://schemas.openxmlformats.org/officeDocument/2006/relationships/chart" Target="../charts/chart1.xml"/><Relationship Id="rId9"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73.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slideLayout" Target="../slideLayouts/slideLayout2.xml"/><Relationship Id="rId16" Type="http://schemas.openxmlformats.org/officeDocument/2006/relationships/image" Target="../media/image105.png"/><Relationship Id="rId1" Type="http://schemas.openxmlformats.org/officeDocument/2006/relationships/tags" Target="../tags/tag6.xml"/><Relationship Id="rId6" Type="http://schemas.openxmlformats.org/officeDocument/2006/relationships/image" Target="../media/image72.png"/><Relationship Id="rId11" Type="http://schemas.openxmlformats.org/officeDocument/2006/relationships/image" Target="../media/image100.png"/><Relationship Id="rId5" Type="http://schemas.openxmlformats.org/officeDocument/2006/relationships/image" Target="../media/image98.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image" Target="../media/image75.png"/><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emf"/><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emf"/></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08.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8.png"/><Relationship Id="rId7" Type="http://schemas.openxmlformats.org/officeDocument/2006/relationships/image" Target="../media/image75.png"/><Relationship Id="rId12"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102.png"/><Relationship Id="rId5" Type="http://schemas.openxmlformats.org/officeDocument/2006/relationships/image" Target="../media/image73.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72.png"/><Relationship Id="rId9" Type="http://schemas.openxmlformats.org/officeDocument/2006/relationships/image" Target="../media/image100.png"/><Relationship Id="rId14"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9.png"/><Relationship Id="rId7"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3" Type="http://schemas.openxmlformats.org/officeDocument/2006/relationships/notesSlide" Target="../notesSlides/notesSlide4.xml"/><Relationship Id="rId7" Type="http://schemas.openxmlformats.org/officeDocument/2006/relationships/oleObject" Target="../embeddings/oleObject2.bin"/><Relationship Id="rId12" Type="http://schemas.openxmlformats.org/officeDocument/2006/relationships/oleObject" Target="../embeddings/oleObject7.bin"/><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25.png"/><Relationship Id="rId11" Type="http://schemas.openxmlformats.org/officeDocument/2006/relationships/oleObject" Target="../embeddings/oleObject6.bin"/><Relationship Id="rId5" Type="http://schemas.openxmlformats.org/officeDocument/2006/relationships/oleObject" Target="../embeddings/oleObject1.bin"/><Relationship Id="rId10" Type="http://schemas.openxmlformats.org/officeDocument/2006/relationships/oleObject" Target="../embeddings/oleObject5.bin"/><Relationship Id="rId4" Type="http://schemas.openxmlformats.org/officeDocument/2006/relationships/image" Target="../media/image26.png"/><Relationship Id="rId9"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jpeg"/><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7.xml"/><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28.emf"/><Relationship Id="rId11" Type="http://schemas.openxmlformats.org/officeDocument/2006/relationships/image" Target="../media/image126.png"/><Relationship Id="rId5" Type="http://schemas.openxmlformats.org/officeDocument/2006/relationships/image" Target="../media/image53.png"/><Relationship Id="rId10" Type="http://schemas.microsoft.com/office/2007/relationships/hdphoto" Target="../media/hdphoto1.wdp"/><Relationship Id="rId4" Type="http://schemas.openxmlformats.org/officeDocument/2006/relationships/image" Target="../media/image52.png"/><Relationship Id="rId9" Type="http://schemas.openxmlformats.org/officeDocument/2006/relationships/image" Target="../media/image55.png"/></Relationships>
</file>

<file path=ppt/slides/_rels/slide6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58.xml"/><Relationship Id="rId7" Type="http://schemas.openxmlformats.org/officeDocument/2006/relationships/image" Target="../media/image61.pn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9.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28.emf"/><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60.xml"/><Relationship Id="rId7"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28.emf"/><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0.png"/><Relationship Id="rId3" Type="http://schemas.openxmlformats.org/officeDocument/2006/relationships/notesSlide" Target="../notesSlides/notesSlide61.xml"/><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png"/><Relationship Id="rId2" Type="http://schemas.openxmlformats.org/officeDocument/2006/relationships/slideLayout" Target="../slideLayouts/slideLayout2.xml"/><Relationship Id="rId16" Type="http://schemas.openxmlformats.org/officeDocument/2006/relationships/image" Target="../media/image138.png"/><Relationship Id="rId1" Type="http://schemas.openxmlformats.org/officeDocument/2006/relationships/tags" Target="../tags/tag1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7.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image" Target="../media/image127.png"/><Relationship Id="rId7" Type="http://schemas.openxmlformats.org/officeDocument/2006/relationships/image" Target="../media/image137.png"/><Relationship Id="rId12" Type="http://schemas.openxmlformats.org/officeDocument/2006/relationships/image" Target="../media/image140.png"/><Relationship Id="rId17" Type="http://schemas.openxmlformats.org/officeDocument/2006/relationships/image" Target="../media/image131.png"/><Relationship Id="rId2" Type="http://schemas.openxmlformats.org/officeDocument/2006/relationships/notesSlide" Target="../notesSlides/notesSlide62.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139.png"/><Relationship Id="rId5" Type="http://schemas.openxmlformats.org/officeDocument/2006/relationships/image" Target="../media/image31.png"/><Relationship Id="rId15" Type="http://schemas.openxmlformats.org/officeDocument/2006/relationships/image" Target="../media/image132.png"/><Relationship Id="rId10" Type="http://schemas.openxmlformats.org/officeDocument/2006/relationships/image" Target="../media/image136.png"/><Relationship Id="rId19" Type="http://schemas.openxmlformats.org/officeDocument/2006/relationships/image" Target="../media/image30.emf"/><Relationship Id="rId4" Type="http://schemas.openxmlformats.org/officeDocument/2006/relationships/image" Target="../media/image128.png"/><Relationship Id="rId9" Type="http://schemas.openxmlformats.org/officeDocument/2006/relationships/image" Target="../media/image135.png"/><Relationship Id="rId1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44.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chart" Target="../charts/chart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65.xml"/><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45.png"/><Relationship Id="rId4" Type="http://schemas.openxmlformats.org/officeDocument/2006/relationships/image" Target="../media/image89.png"/><Relationship Id="rId9" Type="http://schemas.openxmlformats.org/officeDocument/2006/relationships/image" Target="../media/image9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8.png"/><Relationship Id="rId3" Type="http://schemas.openxmlformats.org/officeDocument/2006/relationships/notesSlide" Target="../notesSlides/notesSlide68.xml"/><Relationship Id="rId7" Type="http://schemas.openxmlformats.org/officeDocument/2006/relationships/image" Target="../media/image48.png"/><Relationship Id="rId12"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8.emf"/><Relationship Id="rId11" Type="http://schemas.openxmlformats.org/officeDocument/2006/relationships/image" Target="../media/image148.png"/><Relationship Id="rId5" Type="http://schemas.openxmlformats.org/officeDocument/2006/relationships/image" Target="../media/image40.png"/><Relationship Id="rId10" Type="http://schemas.openxmlformats.org/officeDocument/2006/relationships/image" Target="../media/image147.png"/><Relationship Id="rId4" Type="http://schemas.openxmlformats.org/officeDocument/2006/relationships/image" Target="../media/image39.png"/><Relationship Id="rId9" Type="http://schemas.openxmlformats.org/officeDocument/2006/relationships/image" Target="../media/image5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70.xml"/><Relationship Id="rId7" Type="http://schemas.openxmlformats.org/officeDocument/2006/relationships/image" Target="../media/image149.png"/><Relationship Id="rId12"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tags" Target="../tags/tag18.xml"/><Relationship Id="rId6" Type="http://schemas.openxmlformats.org/officeDocument/2006/relationships/image" Target="../media/image28.emf"/><Relationship Id="rId11" Type="http://schemas.openxmlformats.org/officeDocument/2006/relationships/image" Target="../media/image29.png"/><Relationship Id="rId5" Type="http://schemas.openxmlformats.org/officeDocument/2006/relationships/image" Target="../media/image53.png"/><Relationship Id="rId10" Type="http://schemas.openxmlformats.org/officeDocument/2006/relationships/image" Target="../media/image152.png"/><Relationship Id="rId4" Type="http://schemas.openxmlformats.org/officeDocument/2006/relationships/image" Target="../media/image52.png"/><Relationship Id="rId9" Type="http://schemas.openxmlformats.org/officeDocument/2006/relationships/image" Target="../media/image15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3.xml"/><Relationship Id="rId1" Type="http://schemas.openxmlformats.org/officeDocument/2006/relationships/slideLayout" Target="../slideLayouts/slideLayout20.xml"/><Relationship Id="rId5" Type="http://schemas.openxmlformats.org/officeDocument/2006/relationships/image" Target="../media/image155.png"/><Relationship Id="rId4" Type="http://schemas.openxmlformats.org/officeDocument/2006/relationships/image" Target="../media/image15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notesSlide" Target="../notesSlides/notesSlide75.xml"/><Relationship Id="rId7" Type="http://schemas.openxmlformats.org/officeDocument/2006/relationships/image" Target="../media/image40.png"/><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9.png"/><Relationship Id="rId11" Type="http://schemas.openxmlformats.org/officeDocument/2006/relationships/image" Target="../media/image37.emf"/><Relationship Id="rId5" Type="http://schemas.openxmlformats.org/officeDocument/2006/relationships/image" Target="../media/image157.png"/><Relationship Id="rId10" Type="http://schemas.openxmlformats.org/officeDocument/2006/relationships/image" Target="../media/image148.png"/><Relationship Id="rId4" Type="http://schemas.openxmlformats.org/officeDocument/2006/relationships/image" Target="../media/image156.png"/><Relationship Id="rId9" Type="http://schemas.openxmlformats.org/officeDocument/2006/relationships/image" Target="../media/image147.png"/></Relationships>
</file>

<file path=ppt/slides/_rels/slide84.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47.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161.png"/><Relationship Id="rId2" Type="http://schemas.openxmlformats.org/officeDocument/2006/relationships/notesSlide" Target="../notesSlides/notesSlide76.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160.png"/><Relationship Id="rId5" Type="http://schemas.openxmlformats.org/officeDocument/2006/relationships/image" Target="../media/image28.emf"/><Relationship Id="rId15" Type="http://schemas.openxmlformats.org/officeDocument/2006/relationships/image" Target="../media/image37.emf"/><Relationship Id="rId10" Type="http://schemas.openxmlformats.org/officeDocument/2006/relationships/image" Target="../media/image159.png"/><Relationship Id="rId4" Type="http://schemas.openxmlformats.org/officeDocument/2006/relationships/image" Target="../media/image40.png"/><Relationship Id="rId9" Type="http://schemas.openxmlformats.org/officeDocument/2006/relationships/image" Target="../media/image157.png"/><Relationship Id="rId14" Type="http://schemas.openxmlformats.org/officeDocument/2006/relationships/image" Target="../media/image14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78.xml"/><Relationship Id="rId7"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92.png"/><Relationship Id="rId5" Type="http://schemas.openxmlformats.org/officeDocument/2006/relationships/image" Target="../media/image162.png"/><Relationship Id="rId4" Type="http://schemas.openxmlformats.org/officeDocument/2006/relationships/image" Target="../media/image8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80.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22.xml"/><Relationship Id="rId6" Type="http://schemas.openxmlformats.org/officeDocument/2006/relationships/image" Target="../media/image28.emf"/><Relationship Id="rId5" Type="http://schemas.openxmlformats.org/officeDocument/2006/relationships/image" Target="../media/image164.png"/><Relationship Id="rId10" Type="http://schemas.openxmlformats.org/officeDocument/2006/relationships/image" Target="../media/image167.png"/><Relationship Id="rId4" Type="http://schemas.openxmlformats.org/officeDocument/2006/relationships/image" Target="../media/image163.png"/><Relationship Id="rId9" Type="http://schemas.openxmlformats.org/officeDocument/2006/relationships/image" Target="../media/image166.png"/></Relationships>
</file>

<file path=ppt/slides/_rels/slide8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8.png"/><Relationship Id="rId3" Type="http://schemas.openxmlformats.org/officeDocument/2006/relationships/image" Target="../media/image47.png"/><Relationship Id="rId7" Type="http://schemas.openxmlformats.org/officeDocument/2006/relationships/image" Target="../media/image48.png"/><Relationship Id="rId12" Type="http://schemas.openxmlformats.org/officeDocument/2006/relationships/image" Target="../media/image37.emf"/><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148.png"/><Relationship Id="rId5" Type="http://schemas.openxmlformats.org/officeDocument/2006/relationships/image" Target="../media/image40.png"/><Relationship Id="rId10" Type="http://schemas.openxmlformats.org/officeDocument/2006/relationships/image" Target="../media/image147.png"/><Relationship Id="rId4" Type="http://schemas.openxmlformats.org/officeDocument/2006/relationships/image" Target="../media/image39.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4.png"/><Relationship Id="rId18" Type="http://schemas.openxmlformats.org/officeDocument/2006/relationships/image" Target="../media/image46.png"/><Relationship Id="rId3" Type="http://schemas.openxmlformats.org/officeDocument/2006/relationships/image" Target="../media/image38.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3.png"/><Relationship Id="rId17"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31.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42.png"/><Relationship Id="rId5" Type="http://schemas.openxmlformats.org/officeDocument/2006/relationships/image" Target="../media/image40.png"/><Relationship Id="rId15" Type="http://schemas.openxmlformats.org/officeDocument/2006/relationships/image" Target="../media/image34.emf"/><Relationship Id="rId10" Type="http://schemas.openxmlformats.org/officeDocument/2006/relationships/image" Target="../media/image41.png"/><Relationship Id="rId19"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37.emf"/><Relationship Id="rId14" Type="http://schemas.openxmlformats.org/officeDocument/2006/relationships/image" Target="../media/image33.png"/><Relationship Id="rId22" Type="http://schemas.openxmlformats.org/officeDocument/2006/relationships/image" Target="../media/image50.png"/></Relationships>
</file>

<file path=ppt/slides/_rels/slide9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notesSlide" Target="../notesSlides/notesSlide82.xml"/><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43.png"/><Relationship Id="rId11" Type="http://schemas.openxmlformats.org/officeDocument/2006/relationships/image" Target="../media/image174.png"/><Relationship Id="rId5" Type="http://schemas.openxmlformats.org/officeDocument/2006/relationships/image" Target="../media/image169.png"/><Relationship Id="rId10" Type="http://schemas.openxmlformats.org/officeDocument/2006/relationships/image" Target="../media/image173.png"/><Relationship Id="rId4" Type="http://schemas.openxmlformats.org/officeDocument/2006/relationships/image" Target="../media/image168.png"/><Relationship Id="rId9" Type="http://schemas.openxmlformats.org/officeDocument/2006/relationships/image" Target="../media/image172.png"/></Relationships>
</file>

<file path=ppt/slides/_rels/slide91.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1.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176.png"/><Relationship Id="rId5" Type="http://schemas.openxmlformats.org/officeDocument/2006/relationships/image" Target="../media/image143.png"/><Relationship Id="rId10" Type="http://schemas.openxmlformats.org/officeDocument/2006/relationships/image" Target="../media/image174.png"/><Relationship Id="rId4" Type="http://schemas.openxmlformats.org/officeDocument/2006/relationships/image" Target="../media/image169.png"/><Relationship Id="rId9" Type="http://schemas.openxmlformats.org/officeDocument/2006/relationships/image" Target="../media/image175.png"/></Relationships>
</file>

<file path=ppt/slides/_rels/slide9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93.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82.png"/><Relationship Id="rId7"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167.png"/><Relationship Id="rId5" Type="http://schemas.openxmlformats.org/officeDocument/2006/relationships/image" Target="../media/image164.png"/><Relationship Id="rId10" Type="http://schemas.openxmlformats.org/officeDocument/2006/relationships/image" Target="../media/image184.png"/><Relationship Id="rId4" Type="http://schemas.openxmlformats.org/officeDocument/2006/relationships/image" Target="../media/image163.png"/><Relationship Id="rId9" Type="http://schemas.openxmlformats.org/officeDocument/2006/relationships/image" Target="../media/image16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New </a:t>
            </a:r>
            <a:r>
              <a:rPr lang="en-US" dirty="0" smtClean="0"/>
              <a:t>Multitenant Architecture</a:t>
            </a:r>
            <a:endParaRPr lang="en-US" dirty="0">
              <a:solidFill>
                <a:srgbClr val="0000FF"/>
              </a:solidFill>
            </a:endParaRPr>
          </a:p>
        </p:txBody>
      </p:sp>
      <p:sp>
        <p:nvSpPr>
          <p:cNvPr id="5" name="Text Placeholder 4"/>
          <p:cNvSpPr>
            <a:spLocks noGrp="1"/>
          </p:cNvSpPr>
          <p:nvPr>
            <p:ph type="body" sz="quarter" idx="13"/>
          </p:nvPr>
        </p:nvSpPr>
        <p:spPr/>
        <p:txBody>
          <a:bodyPr/>
          <a:lstStyle/>
          <a:p>
            <a:r>
              <a:rPr lang="en-US" dirty="0"/>
              <a:t>Memory and processes </a:t>
            </a:r>
            <a:r>
              <a:rPr lang="en-US" dirty="0" smtClean="0"/>
              <a:t>shared and managed at container level</a:t>
            </a:r>
            <a:endParaRPr lang="en-US" dirty="0"/>
          </a:p>
        </p:txBody>
      </p:sp>
      <p:sp>
        <p:nvSpPr>
          <p:cNvPr id="106" name="TextBox 105"/>
          <p:cNvSpPr txBox="1"/>
          <p:nvPr/>
        </p:nvSpPr>
        <p:spPr>
          <a:xfrm>
            <a:off x="6022340" y="948362"/>
            <a:ext cx="1479892" cy="276999"/>
          </a:xfrm>
          <a:prstGeom prst="rect">
            <a:avLst/>
          </a:prstGeom>
          <a:noFill/>
        </p:spPr>
        <p:txBody>
          <a:bodyPr wrap="none" rtlCol="0">
            <a:spAutoFit/>
          </a:bodyPr>
          <a:lstStyle/>
          <a:p>
            <a:r>
              <a:rPr lang="en-US" sz="1200" dirty="0" smtClean="0">
                <a:solidFill>
                  <a:schemeClr val="tx2"/>
                </a:solidFill>
              </a:rPr>
              <a:t>System Resources</a:t>
            </a:r>
          </a:p>
        </p:txBody>
      </p:sp>
      <p:pic>
        <p:nvPicPr>
          <p:cNvPr id="81" name="Picture 80" descr="dial mid l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6975" y="1257301"/>
            <a:ext cx="889000" cy="889000"/>
          </a:xfrm>
          <a:prstGeom prst="rect">
            <a:avLst/>
          </a:prstGeom>
        </p:spPr>
      </p:pic>
      <p:grpSp>
        <p:nvGrpSpPr>
          <p:cNvPr id="2" name="Group 2"/>
          <p:cNvGrpSpPr/>
          <p:nvPr/>
        </p:nvGrpSpPr>
        <p:grpSpPr>
          <a:xfrm>
            <a:off x="6293184" y="1327888"/>
            <a:ext cx="2850816" cy="3273779"/>
            <a:chOff x="6293184" y="1327888"/>
            <a:chExt cx="2850816" cy="3273779"/>
          </a:xfrm>
        </p:grpSpPr>
        <p:grpSp>
          <p:nvGrpSpPr>
            <p:cNvPr id="3" name="Group 25"/>
            <p:cNvGrpSpPr/>
            <p:nvPr/>
          </p:nvGrpSpPr>
          <p:grpSpPr>
            <a:xfrm>
              <a:off x="6302486" y="2735319"/>
              <a:ext cx="2841514" cy="1866348"/>
              <a:chOff x="6277323" y="2745229"/>
              <a:chExt cx="2841514" cy="1866348"/>
            </a:xfrm>
          </p:grpSpPr>
          <p:pic>
            <p:nvPicPr>
              <p:cNvPr id="27" name="Picture 26"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29" name="TextBox 28"/>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30" name="Picture 29"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258" y="2737499"/>
              <a:ext cx="2667000" cy="1529522"/>
            </a:xfrm>
            <a:prstGeom prst="rect">
              <a:avLst/>
            </a:prstGeom>
          </p:spPr>
        </p:pic>
        <p:pic>
          <p:nvPicPr>
            <p:cNvPr id="31" name="Picture 30"/>
            <p:cNvPicPr>
              <a:picLocks noChangeAspect="1"/>
            </p:cNvPicPr>
            <p:nvPr/>
          </p:nvPicPr>
          <p:blipFill>
            <a:blip r:embed="rId6" cstate="print"/>
            <a:stretch>
              <a:fillRect/>
            </a:stretch>
          </p:blipFill>
          <p:spPr>
            <a:xfrm>
              <a:off x="6638183" y="2315555"/>
              <a:ext cx="1984574" cy="1716388"/>
            </a:xfrm>
            <a:prstGeom prst="rect">
              <a:avLst/>
            </a:prstGeom>
          </p:spPr>
        </p:pic>
        <p:pic>
          <p:nvPicPr>
            <p:cNvPr id="32" name="Picture 31" descr="Embedded DW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6433" y="1615987"/>
              <a:ext cx="762000" cy="1143000"/>
            </a:xfrm>
            <a:prstGeom prst="rect">
              <a:avLst/>
            </a:prstGeom>
          </p:spPr>
        </p:pic>
        <p:pic>
          <p:nvPicPr>
            <p:cNvPr id="33" name="Picture 32" descr="Embedded CR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2061" y="1904237"/>
              <a:ext cx="762000" cy="1143000"/>
            </a:xfrm>
            <a:prstGeom prst="rect">
              <a:avLst/>
            </a:prstGeom>
          </p:spPr>
        </p:pic>
        <p:pic>
          <p:nvPicPr>
            <p:cNvPr id="34" name="Picture 33" descr="Embedded ERP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6329" y="2201498"/>
              <a:ext cx="762000" cy="1120140"/>
            </a:xfrm>
            <a:prstGeom prst="rect">
              <a:avLst/>
            </a:prstGeom>
          </p:spPr>
        </p:pic>
        <p:grpSp>
          <p:nvGrpSpPr>
            <p:cNvPr id="4" name="Group 34"/>
            <p:cNvGrpSpPr/>
            <p:nvPr/>
          </p:nvGrpSpPr>
          <p:grpSpPr>
            <a:xfrm>
              <a:off x="7955961" y="2459133"/>
              <a:ext cx="680946" cy="1000393"/>
              <a:chOff x="1659761" y="1080554"/>
              <a:chExt cx="2484203" cy="3649600"/>
            </a:xfrm>
            <a:effectLst>
              <a:outerShdw blurRad="50800" dist="38100" dir="5400000" algn="t" rotWithShape="0">
                <a:prstClr val="black">
                  <a:alpha val="40000"/>
                </a:prstClr>
              </a:outerShdw>
            </a:effectLst>
          </p:grpSpPr>
          <p:pic>
            <p:nvPicPr>
              <p:cNvPr id="36" name="Picture 35" descr="HighTech.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37" name="Picture 36"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38" name="Picture 37"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grpSp>
          <p:nvGrpSpPr>
            <p:cNvPr id="6" name="Group 38"/>
            <p:cNvGrpSpPr/>
            <p:nvPr/>
          </p:nvGrpSpPr>
          <p:grpSpPr>
            <a:xfrm>
              <a:off x="7168799" y="3128956"/>
              <a:ext cx="965148" cy="853929"/>
              <a:chOff x="777065" y="3100294"/>
              <a:chExt cx="1684494" cy="1490381"/>
            </a:xfrm>
          </p:grpSpPr>
          <p:pic>
            <p:nvPicPr>
              <p:cNvPr id="40" name="Picture 39"/>
              <p:cNvPicPr>
                <a:picLocks noChangeAspect="1"/>
              </p:cNvPicPr>
              <p:nvPr/>
            </p:nvPicPr>
            <p:blipFill>
              <a:blip r:embed="rId12" cstate="print"/>
              <a:stretch>
                <a:fillRect/>
              </a:stretch>
            </p:blipFill>
            <p:spPr>
              <a:xfrm>
                <a:off x="777065" y="3100294"/>
                <a:ext cx="1379694" cy="1185581"/>
              </a:xfrm>
              <a:prstGeom prst="rect">
                <a:avLst/>
              </a:prstGeom>
            </p:spPr>
          </p:pic>
          <p:pic>
            <p:nvPicPr>
              <p:cNvPr id="41" name="Picture 40"/>
              <p:cNvPicPr>
                <a:picLocks noChangeAspect="1"/>
              </p:cNvPicPr>
              <p:nvPr/>
            </p:nvPicPr>
            <p:blipFill>
              <a:blip r:embed="rId12" cstate="print"/>
              <a:stretch>
                <a:fillRect/>
              </a:stretch>
            </p:blipFill>
            <p:spPr>
              <a:xfrm>
                <a:off x="929465" y="3252694"/>
                <a:ext cx="1379694" cy="1185581"/>
              </a:xfrm>
              <a:prstGeom prst="rect">
                <a:avLst/>
              </a:prstGeom>
            </p:spPr>
          </p:pic>
          <p:pic>
            <p:nvPicPr>
              <p:cNvPr id="42" name="Picture 41"/>
              <p:cNvPicPr>
                <a:picLocks noChangeAspect="1"/>
              </p:cNvPicPr>
              <p:nvPr/>
            </p:nvPicPr>
            <p:blipFill>
              <a:blip r:embed="rId12" cstate="print"/>
              <a:stretch>
                <a:fillRect/>
              </a:stretch>
            </p:blipFill>
            <p:spPr>
              <a:xfrm>
                <a:off x="1081865" y="3405094"/>
                <a:ext cx="1379694" cy="1185581"/>
              </a:xfrm>
              <a:prstGeom prst="rect">
                <a:avLst/>
              </a:prstGeom>
            </p:spPr>
          </p:pic>
        </p:grpSp>
        <p:pic>
          <p:nvPicPr>
            <p:cNvPr id="43" name="Picture 42" descr="Glass Fron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93184" y="1327888"/>
              <a:ext cx="2667000" cy="2936497"/>
            </a:xfrm>
            <a:prstGeom prst="rect">
              <a:avLst/>
            </a:prstGeom>
          </p:spPr>
        </p:pic>
      </p:grpSp>
    </p:spTree>
    <p:extLst>
      <p:ext uri="{BB962C8B-B14F-4D97-AF65-F5344CB8AC3E}">
        <p14:creationId xmlns:p14="http://schemas.microsoft.com/office/powerpoint/2010/main" val="31055225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77778E-6 3.2274E-6 L -0.40243 0.00216 " pathEditMode="relative" rAng="0" ptsTypes="AA">
                                      <p:cBhvr>
                                        <p:cTn id="6" dur="2000" fill="hold"/>
                                        <p:tgtEl>
                                          <p:spTgt spid="2"/>
                                        </p:tgtEl>
                                        <p:attrNameLst>
                                          <p:attrName>ppt_x</p:attrName>
                                          <p:attrName>ppt_y</p:attrName>
                                        </p:attrNameLst>
                                      </p:cBhvr>
                                      <p:rCtr x="-2012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258763" y="1498857"/>
            <a:ext cx="2617788" cy="2488686"/>
          </a:xfrm>
        </p:spPr>
        <p:txBody>
          <a:bodyPr/>
          <a:lstStyle/>
          <a:p>
            <a:r>
              <a:rPr lang="en-US" sz="1400" kern="0" dirty="0" smtClean="0"/>
              <a:t>OLTP benchmark comparison</a:t>
            </a:r>
          </a:p>
          <a:p>
            <a:pPr marL="0" lvl="2" indent="0">
              <a:lnSpc>
                <a:spcPct val="90000"/>
              </a:lnSpc>
              <a:spcAft>
                <a:spcPts val="1800"/>
              </a:spcAft>
              <a:buNone/>
            </a:pPr>
            <a:r>
              <a:rPr lang="en-US" sz="1400" kern="0" dirty="0" smtClean="0">
                <a:solidFill>
                  <a:srgbClr val="FF0000"/>
                </a:solidFill>
              </a:rPr>
              <a:t>Only 3GB of memory vs. 20GB memory used for 50 databases</a:t>
            </a:r>
          </a:p>
          <a:p>
            <a:r>
              <a:rPr lang="en-US" sz="1400" dirty="0" smtClean="0"/>
              <a:t>Pluggable databases scaled to over 250 while separate database instances maxed at 50</a:t>
            </a:r>
          </a:p>
          <a:p>
            <a:endParaRPr lang="en-US" kern="0" dirty="0" smtClean="0"/>
          </a:p>
          <a:p>
            <a:endParaRPr lang="en-US" dirty="0"/>
          </a:p>
        </p:txBody>
      </p:sp>
      <p:sp>
        <p:nvSpPr>
          <p:cNvPr id="4" name="Title 3"/>
          <p:cNvSpPr>
            <a:spLocks noGrp="1"/>
          </p:cNvSpPr>
          <p:nvPr>
            <p:ph type="title"/>
          </p:nvPr>
        </p:nvSpPr>
        <p:spPr/>
        <p:txBody>
          <a:bodyPr/>
          <a:lstStyle/>
          <a:p>
            <a:r>
              <a:rPr lang="en-US" dirty="0" smtClean="0"/>
              <a:t>Pluggable </a:t>
            </a:r>
            <a:r>
              <a:rPr lang="en-US" dirty="0" err="1" smtClean="0"/>
              <a:t>vs</a:t>
            </a:r>
            <a:r>
              <a:rPr lang="en-US" dirty="0" smtClean="0"/>
              <a:t> Separate Databases</a:t>
            </a:r>
            <a:r>
              <a:rPr lang="en-US" sz="3000" dirty="0" smtClean="0"/>
              <a:t/>
            </a:r>
            <a:br>
              <a:rPr lang="en-US" sz="3000" dirty="0" smtClean="0"/>
            </a:br>
            <a:r>
              <a:rPr lang="en-US" sz="2000" dirty="0" smtClean="0">
                <a:solidFill>
                  <a:schemeClr val="accent1"/>
                </a:solidFill>
              </a:rPr>
              <a:t> Highly Efficient:  6x Less H/W Resource, 5x more Scalable</a:t>
            </a:r>
            <a:endParaRPr lang="en-US" dirty="0">
              <a:solidFill>
                <a:schemeClr val="accent1"/>
              </a:solidFill>
            </a:endParaRPr>
          </a:p>
        </p:txBody>
      </p:sp>
      <p:pic>
        <p:nvPicPr>
          <p:cNvPr id="156673" name="Picture 1"/>
          <p:cNvPicPr>
            <a:picLocks noChangeAspect="1" noChangeArrowheads="1"/>
          </p:cNvPicPr>
          <p:nvPr/>
        </p:nvPicPr>
        <p:blipFill>
          <a:blip r:embed="rId3" cstate="print"/>
          <a:srcRect l="33213" t="19815" r="3172" b="10339"/>
          <a:stretch>
            <a:fillRect/>
          </a:stretch>
        </p:blipFill>
        <p:spPr bwMode="auto">
          <a:xfrm>
            <a:off x="3162300" y="1019175"/>
            <a:ext cx="5819775" cy="3592513"/>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a:off x="3522273" y="2192250"/>
            <a:ext cx="2261420" cy="1056967"/>
          </a:xfrm>
          <a:prstGeom prst="rightArrow">
            <a:avLst>
              <a:gd name="adj1" fmla="val 52677"/>
              <a:gd name="adj2" fmla="val 527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Red Blinth.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944870" y="2538705"/>
            <a:ext cx="2960864" cy="2071984"/>
          </a:xfrm>
          <a:prstGeom prst="rect">
            <a:avLst/>
          </a:prstGeom>
        </p:spPr>
      </p:pic>
      <p:pic>
        <p:nvPicPr>
          <p:cNvPr id="39" name="Picture 38" descr="Grey Rectang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399" y="2541125"/>
            <a:ext cx="2960864" cy="1698046"/>
          </a:xfrm>
          <a:prstGeom prst="rect">
            <a:avLst/>
          </a:prstGeom>
        </p:spPr>
      </p:pic>
      <p:pic>
        <p:nvPicPr>
          <p:cNvPr id="45" name="Picture 44"/>
          <p:cNvPicPr>
            <a:picLocks noChangeAspect="1"/>
          </p:cNvPicPr>
          <p:nvPr/>
        </p:nvPicPr>
        <p:blipFill>
          <a:blip r:embed="rId5" cstate="print"/>
          <a:stretch>
            <a:fillRect/>
          </a:stretch>
        </p:blipFill>
        <p:spPr>
          <a:xfrm>
            <a:off x="1337162" y="2097067"/>
            <a:ext cx="2203244" cy="1905501"/>
          </a:xfrm>
          <a:prstGeom prst="rect">
            <a:avLst/>
          </a:prstGeom>
        </p:spPr>
      </p:pic>
      <p:sp>
        <p:nvSpPr>
          <p:cNvPr id="10" name="Title 9"/>
          <p:cNvSpPr>
            <a:spLocks noGrp="1"/>
          </p:cNvSpPr>
          <p:nvPr>
            <p:ph type="title"/>
          </p:nvPr>
        </p:nvSpPr>
        <p:spPr/>
        <p:txBody>
          <a:bodyPr/>
          <a:lstStyle/>
          <a:p>
            <a:r>
              <a:rPr lang="en-US" dirty="0" smtClean="0"/>
              <a:t>Manage Many Databases as One</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Backup databases as one, recover at pluggable database Level</a:t>
            </a:r>
          </a:p>
        </p:txBody>
      </p:sp>
      <p:pic>
        <p:nvPicPr>
          <p:cNvPr id="30" name="Picture 29" descr="O_SunZFS_clr.bmp"/>
          <p:cNvPicPr>
            <a:picLocks noChangeAspect="1"/>
          </p:cNvPicPr>
          <p:nvPr/>
        </p:nvPicPr>
        <p:blipFill>
          <a:blip r:embed="rId6" cstate="print"/>
          <a:stretch>
            <a:fillRect/>
          </a:stretch>
        </p:blipFill>
        <p:spPr>
          <a:xfrm>
            <a:off x="7270778" y="3937866"/>
            <a:ext cx="1035021" cy="641749"/>
          </a:xfrm>
          <a:prstGeom prst="rect">
            <a:avLst/>
          </a:prstGeom>
        </p:spPr>
      </p:pic>
      <p:grpSp>
        <p:nvGrpSpPr>
          <p:cNvPr id="3" name="PDB_121_DW"/>
          <p:cNvGrpSpPr/>
          <p:nvPr/>
        </p:nvGrpSpPr>
        <p:grpSpPr>
          <a:xfrm>
            <a:off x="2622165" y="1341979"/>
            <a:ext cx="871222" cy="1285724"/>
            <a:chOff x="2574909" y="1607793"/>
            <a:chExt cx="871222" cy="1285724"/>
          </a:xfrm>
        </p:grpSpPr>
        <p:grpSp>
          <p:nvGrpSpPr>
            <p:cNvPr id="4" name="Group 40"/>
            <p:cNvGrpSpPr/>
            <p:nvPr/>
          </p:nvGrpSpPr>
          <p:grpSpPr>
            <a:xfrm>
              <a:off x="2574909" y="1607793"/>
              <a:ext cx="858902" cy="1285724"/>
              <a:chOff x="4371018" y="1720507"/>
              <a:chExt cx="858902" cy="1285724"/>
            </a:xfrm>
          </p:grpSpPr>
          <p:pic>
            <p:nvPicPr>
              <p:cNvPr id="43" name="Picture 42"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44" name="TextBox 43"/>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42" name="TextBox 41"/>
            <p:cNvSpPr txBox="1"/>
            <p:nvPr/>
          </p:nvSpPr>
          <p:spPr>
            <a:xfrm>
              <a:off x="2986913" y="2277839"/>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5" name="PDB_121_CRM"/>
          <p:cNvGrpSpPr/>
          <p:nvPr/>
        </p:nvGrpSpPr>
        <p:grpSpPr>
          <a:xfrm>
            <a:off x="2036733" y="1647849"/>
            <a:ext cx="877430" cy="1285724"/>
            <a:chOff x="1989477" y="1913663"/>
            <a:chExt cx="877430" cy="1285724"/>
          </a:xfrm>
        </p:grpSpPr>
        <p:grpSp>
          <p:nvGrpSpPr>
            <p:cNvPr id="6" name="Group 49"/>
            <p:cNvGrpSpPr/>
            <p:nvPr/>
          </p:nvGrpSpPr>
          <p:grpSpPr>
            <a:xfrm>
              <a:off x="1989477" y="1913663"/>
              <a:ext cx="877430" cy="1285724"/>
              <a:chOff x="3785586" y="2017767"/>
              <a:chExt cx="877430" cy="1285724"/>
            </a:xfrm>
          </p:grpSpPr>
          <p:pic>
            <p:nvPicPr>
              <p:cNvPr id="52" name="Picture 5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55" name="TextBox 54"/>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51" name="TextBox 50"/>
            <p:cNvSpPr txBox="1"/>
            <p:nvPr/>
          </p:nvSpPr>
          <p:spPr>
            <a:xfrm>
              <a:off x="2406343" y="257719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7" name="Group 58"/>
          <p:cNvGrpSpPr/>
          <p:nvPr/>
        </p:nvGrpSpPr>
        <p:grpSpPr>
          <a:xfrm>
            <a:off x="1478320" y="1963523"/>
            <a:ext cx="875950" cy="1285724"/>
            <a:chOff x="1431064" y="2229337"/>
            <a:chExt cx="875950" cy="1285724"/>
          </a:xfrm>
        </p:grpSpPr>
        <p:grpSp>
          <p:nvGrpSpPr>
            <p:cNvPr id="8" name="Group 59"/>
            <p:cNvGrpSpPr/>
            <p:nvPr/>
          </p:nvGrpSpPr>
          <p:grpSpPr>
            <a:xfrm>
              <a:off x="1431064" y="2229337"/>
              <a:ext cx="875950" cy="1285724"/>
              <a:chOff x="3227173" y="2342051"/>
              <a:chExt cx="875950" cy="1285724"/>
            </a:xfrm>
          </p:grpSpPr>
          <p:pic>
            <p:nvPicPr>
              <p:cNvPr id="62" name="Picture 6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64" name="TextBox 63"/>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61" name="TextBox 60"/>
            <p:cNvSpPr txBox="1"/>
            <p:nvPr/>
          </p:nvSpPr>
          <p:spPr>
            <a:xfrm>
              <a:off x="1843914" y="2903766"/>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sp>
        <p:nvSpPr>
          <p:cNvPr id="16" name="Up Arrow 15"/>
          <p:cNvSpPr/>
          <p:nvPr/>
        </p:nvSpPr>
        <p:spPr>
          <a:xfrm>
            <a:off x="1839738" y="3188169"/>
            <a:ext cx="467033" cy="688261"/>
          </a:xfrm>
          <a:prstGeom prst="upArrow">
            <a:avLst/>
          </a:prstGeom>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139029" y="4244781"/>
            <a:ext cx="4407821" cy="92270"/>
          </a:xfrm>
          <a:custGeom>
            <a:avLst/>
            <a:gdLst>
              <a:gd name="connsiteX0" fmla="*/ 0 w 4200033"/>
              <a:gd name="connsiteY0" fmla="*/ 0 h 92270"/>
              <a:gd name="connsiteX1" fmla="*/ 4200033 w 4200033"/>
              <a:gd name="connsiteY1" fmla="*/ 0 h 92270"/>
              <a:gd name="connsiteX2" fmla="*/ 4200033 w 4200033"/>
              <a:gd name="connsiteY2" fmla="*/ 92270 h 92270"/>
              <a:gd name="connsiteX3" fmla="*/ 0 w 4200033"/>
              <a:gd name="connsiteY3" fmla="*/ 92270 h 92270"/>
              <a:gd name="connsiteX4" fmla="*/ 0 w 4200033"/>
              <a:gd name="connsiteY4" fmla="*/ 0 h 92270"/>
              <a:gd name="connsiteX0" fmla="*/ 393700 w 4200033"/>
              <a:gd name="connsiteY0" fmla="*/ 0 h 92270"/>
              <a:gd name="connsiteX1" fmla="*/ 4200033 w 4200033"/>
              <a:gd name="connsiteY1" fmla="*/ 0 h 92270"/>
              <a:gd name="connsiteX2" fmla="*/ 4200033 w 4200033"/>
              <a:gd name="connsiteY2" fmla="*/ 92270 h 92270"/>
              <a:gd name="connsiteX3" fmla="*/ 0 w 4200033"/>
              <a:gd name="connsiteY3" fmla="*/ 92270 h 92270"/>
              <a:gd name="connsiteX4" fmla="*/ 393700 w 4200033"/>
              <a:gd name="connsiteY4" fmla="*/ 0 h 92270"/>
              <a:gd name="connsiteX0" fmla="*/ 155575 w 3961908"/>
              <a:gd name="connsiteY0" fmla="*/ 0 h 92270"/>
              <a:gd name="connsiteX1" fmla="*/ 3961908 w 3961908"/>
              <a:gd name="connsiteY1" fmla="*/ 0 h 92270"/>
              <a:gd name="connsiteX2" fmla="*/ 3961908 w 3961908"/>
              <a:gd name="connsiteY2" fmla="*/ 92270 h 92270"/>
              <a:gd name="connsiteX3" fmla="*/ 0 w 3961908"/>
              <a:gd name="connsiteY3" fmla="*/ 92270 h 92270"/>
              <a:gd name="connsiteX4" fmla="*/ 155575 w 3961908"/>
              <a:gd name="connsiteY4" fmla="*/ 0 h 9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1908" h="92270">
                <a:moveTo>
                  <a:pt x="155575" y="0"/>
                </a:moveTo>
                <a:lnTo>
                  <a:pt x="3961908" y="0"/>
                </a:lnTo>
                <a:lnTo>
                  <a:pt x="3961908" y="92270"/>
                </a:lnTo>
                <a:lnTo>
                  <a:pt x="0" y="92270"/>
                </a:lnTo>
                <a:lnTo>
                  <a:pt x="15557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stor_zfs_7420_ta4d_High_Res.JPG"/>
          <p:cNvPicPr>
            <a:picLocks noChangeAspect="1"/>
          </p:cNvPicPr>
          <p:nvPr/>
        </p:nvPicPr>
        <p:blipFill>
          <a:blip r:embed="rId8" cstate="screen">
            <a:extLst>
              <a:ext uri="{BEBA8EAE-BF5A-486C-A8C5-ECC9F3942E4B}">
                <a14:imgProps xmlns:a14="http://schemas.microsoft.com/office/drawing/2010/main">
                  <a14:imgLayer r:embed="rId9">
                    <a14:imgEffect>
                      <a14:backgroundRemoval t="711" b="100000" l="284" r="99432">
                        <a14:foregroundMark x1="1705" y1="95261" x2="56534" y2="99882"/>
                        <a14:foregroundMark x1="98011" y1="86848" x2="58807" y2="99882"/>
                        <a14:foregroundMark x1="99432" y1="86611" x2="99432" y2="14573"/>
                        <a14:foregroundMark x1="99432" y1="14573" x2="99432" y2="14573"/>
                        <a14:foregroundMark x1="62500" y1="711" x2="99432" y2="14810"/>
                        <a14:foregroundMark x1="1705" y1="4502" x2="42330" y2="1185"/>
                        <a14:backgroundMark x1="1420" y1="95616" x2="53977" y2="99763"/>
                      </a14:backgroundRemoval>
                    </a14:imgEffect>
                  </a14:imgLayer>
                </a14:imgProps>
              </a:ext>
            </a:extLst>
          </a:blip>
          <a:stretch>
            <a:fillRect/>
          </a:stretch>
        </p:blipFill>
        <p:spPr>
          <a:xfrm>
            <a:off x="5847515" y="1050925"/>
            <a:ext cx="1401010" cy="3356297"/>
          </a:xfrm>
          <a:prstGeom prst="rect">
            <a:avLst/>
          </a:prstGeom>
        </p:spPr>
      </p:pic>
      <p:sp>
        <p:nvSpPr>
          <p:cNvPr id="75" name="TextBox 74"/>
          <p:cNvSpPr txBox="1"/>
          <p:nvPr/>
        </p:nvSpPr>
        <p:spPr>
          <a:xfrm>
            <a:off x="3707089" y="2069173"/>
            <a:ext cx="1887872" cy="37642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marL="0" marR="0" lvl="0" indent="0" defTabSz="914400" eaLnBrk="0" fontAlgn="base" latinLnBrk="0" hangingPunct="0">
              <a:lnSpc>
                <a:spcPct val="100000"/>
              </a:lnSpc>
              <a:spcBef>
                <a:spcPct val="0"/>
              </a:spcBef>
              <a:spcAft>
                <a:spcPts val="0"/>
              </a:spcAft>
              <a:buClrTx/>
              <a:buSzTx/>
              <a:buFontTx/>
              <a:buNone/>
              <a:tabLst/>
              <a:defRPr/>
            </a:pPr>
            <a:r>
              <a:rPr kumimoji="0" lang="en-US" sz="1600" b="0" i="0" u="none" strike="noStrike" kern="0" cap="none" spc="0" normalizeH="0" baseline="0" noProof="0" dirty="0" smtClean="0">
                <a:ln>
                  <a:noFill/>
                </a:ln>
                <a:solidFill>
                  <a:schemeClr val="tx1"/>
                </a:solidFill>
                <a:effectLst/>
                <a:uLnTx/>
                <a:uFillTx/>
              </a:rPr>
              <a:t>One Backup</a:t>
            </a:r>
            <a:endParaRPr kumimoji="0" lang="en-US" sz="1600" b="0" i="0" u="none" strike="noStrike" kern="0" cap="none" spc="0" normalizeH="0" baseline="0" noProof="0" dirty="0">
              <a:ln>
                <a:noFill/>
              </a:ln>
              <a:solidFill>
                <a:schemeClr val="tx1"/>
              </a:solidFill>
              <a:effectLst/>
              <a:uLnTx/>
              <a:uFillTx/>
            </a:endParaRPr>
          </a:p>
        </p:txBody>
      </p:sp>
      <p:sp>
        <p:nvSpPr>
          <p:cNvPr id="77" name="Rectangle 76"/>
          <p:cNvSpPr/>
          <p:nvPr/>
        </p:nvSpPr>
        <p:spPr>
          <a:xfrm>
            <a:off x="3316031" y="3760784"/>
            <a:ext cx="2363147" cy="523220"/>
          </a:xfrm>
          <a:prstGeom prst="rect">
            <a:avLst/>
          </a:prstGeom>
        </p:spPr>
        <p:txBody>
          <a:bodyPr wrap="none">
            <a:spAutoFit/>
          </a:bodyPr>
          <a:lstStyle/>
          <a:p>
            <a:pPr lvl="0" algn="ctr" eaLnBrk="0" fontAlgn="base" hangingPunct="0">
              <a:spcBef>
                <a:spcPct val="0"/>
              </a:spcBef>
              <a:defRPr/>
            </a:pPr>
            <a:r>
              <a:rPr lang="en-US" sz="1400" kern="0" dirty="0" smtClean="0"/>
              <a:t>Point-in-time recovery</a:t>
            </a:r>
          </a:p>
          <a:p>
            <a:pPr lvl="0" algn="ctr" eaLnBrk="0" fontAlgn="base" hangingPunct="0">
              <a:spcBef>
                <a:spcPct val="0"/>
              </a:spcBef>
              <a:defRPr/>
            </a:pPr>
            <a:r>
              <a:rPr lang="en-US" sz="1400" kern="0" dirty="0" smtClean="0"/>
              <a:t>at pluggable database level</a:t>
            </a:r>
            <a:endParaRPr lang="en-US" sz="1400" kern="0" dirty="0"/>
          </a:p>
        </p:txBody>
      </p:sp>
      <p:pic>
        <p:nvPicPr>
          <p:cNvPr id="18" name="Picture 17" descr="RapidAppDevelopmen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15461" y="3395368"/>
            <a:ext cx="195935" cy="392518"/>
          </a:xfrm>
          <a:prstGeom prst="rect">
            <a:avLst/>
          </a:prstGeom>
        </p:spPr>
      </p:pic>
      <p:sp>
        <p:nvSpPr>
          <p:cNvPr id="2" name="Rectangle 1"/>
          <p:cNvSpPr/>
          <p:nvPr/>
        </p:nvSpPr>
        <p:spPr>
          <a:xfrm>
            <a:off x="2004089" y="3790435"/>
            <a:ext cx="292100" cy="175437"/>
          </a:xfrm>
          <a:custGeom>
            <a:avLst/>
            <a:gdLst>
              <a:gd name="connsiteX0" fmla="*/ 0 w 254000"/>
              <a:gd name="connsiteY0" fmla="*/ 0 h 200837"/>
              <a:gd name="connsiteX1" fmla="*/ 254000 w 254000"/>
              <a:gd name="connsiteY1" fmla="*/ 0 h 200837"/>
              <a:gd name="connsiteX2" fmla="*/ 254000 w 254000"/>
              <a:gd name="connsiteY2" fmla="*/ 200837 h 200837"/>
              <a:gd name="connsiteX3" fmla="*/ 0 w 254000"/>
              <a:gd name="connsiteY3" fmla="*/ 200837 h 200837"/>
              <a:gd name="connsiteX4" fmla="*/ 0 w 254000"/>
              <a:gd name="connsiteY4" fmla="*/ 0 h 200837"/>
              <a:gd name="connsiteX0" fmla="*/ 146050 w 400050"/>
              <a:gd name="connsiteY0" fmla="*/ 0 h 200837"/>
              <a:gd name="connsiteX1" fmla="*/ 400050 w 400050"/>
              <a:gd name="connsiteY1" fmla="*/ 0 h 200837"/>
              <a:gd name="connsiteX2" fmla="*/ 400050 w 400050"/>
              <a:gd name="connsiteY2" fmla="*/ 200837 h 200837"/>
              <a:gd name="connsiteX3" fmla="*/ 0 w 400050"/>
              <a:gd name="connsiteY3" fmla="*/ 108762 h 200837"/>
              <a:gd name="connsiteX4" fmla="*/ 146050 w 400050"/>
              <a:gd name="connsiteY4" fmla="*/ 0 h 200837"/>
              <a:gd name="connsiteX0" fmla="*/ 152400 w 400050"/>
              <a:gd name="connsiteY0" fmla="*/ 22225 h 200837"/>
              <a:gd name="connsiteX1" fmla="*/ 400050 w 400050"/>
              <a:gd name="connsiteY1" fmla="*/ 0 h 200837"/>
              <a:gd name="connsiteX2" fmla="*/ 400050 w 400050"/>
              <a:gd name="connsiteY2" fmla="*/ 200837 h 200837"/>
              <a:gd name="connsiteX3" fmla="*/ 0 w 400050"/>
              <a:gd name="connsiteY3" fmla="*/ 108762 h 200837"/>
              <a:gd name="connsiteX4" fmla="*/ 152400 w 400050"/>
              <a:gd name="connsiteY4" fmla="*/ 22225 h 200837"/>
              <a:gd name="connsiteX0" fmla="*/ 152400 w 463550"/>
              <a:gd name="connsiteY0" fmla="*/ 3175 h 181787"/>
              <a:gd name="connsiteX1" fmla="*/ 463550 w 463550"/>
              <a:gd name="connsiteY1" fmla="*/ 0 h 181787"/>
              <a:gd name="connsiteX2" fmla="*/ 400050 w 463550"/>
              <a:gd name="connsiteY2" fmla="*/ 181787 h 181787"/>
              <a:gd name="connsiteX3" fmla="*/ 0 w 463550"/>
              <a:gd name="connsiteY3" fmla="*/ 89712 h 181787"/>
              <a:gd name="connsiteX4" fmla="*/ 152400 w 463550"/>
              <a:gd name="connsiteY4" fmla="*/ 3175 h 181787"/>
              <a:gd name="connsiteX0" fmla="*/ 152400 w 463550"/>
              <a:gd name="connsiteY0" fmla="*/ 3175 h 92887"/>
              <a:gd name="connsiteX1" fmla="*/ 463550 w 463550"/>
              <a:gd name="connsiteY1" fmla="*/ 0 h 92887"/>
              <a:gd name="connsiteX2" fmla="*/ 288925 w 463550"/>
              <a:gd name="connsiteY2" fmla="*/ 92887 h 92887"/>
              <a:gd name="connsiteX3" fmla="*/ 0 w 463550"/>
              <a:gd name="connsiteY3" fmla="*/ 89712 h 92887"/>
              <a:gd name="connsiteX4" fmla="*/ 152400 w 463550"/>
              <a:gd name="connsiteY4" fmla="*/ 3175 h 92887"/>
              <a:gd name="connsiteX0" fmla="*/ 152400 w 463550"/>
              <a:gd name="connsiteY0" fmla="*/ 3175 h 178612"/>
              <a:gd name="connsiteX1" fmla="*/ 463550 w 463550"/>
              <a:gd name="connsiteY1" fmla="*/ 0 h 178612"/>
              <a:gd name="connsiteX2" fmla="*/ 142875 w 463550"/>
              <a:gd name="connsiteY2" fmla="*/ 178612 h 178612"/>
              <a:gd name="connsiteX3" fmla="*/ 0 w 463550"/>
              <a:gd name="connsiteY3" fmla="*/ 89712 h 178612"/>
              <a:gd name="connsiteX4" fmla="*/ 152400 w 463550"/>
              <a:gd name="connsiteY4" fmla="*/ 3175 h 178612"/>
              <a:gd name="connsiteX0" fmla="*/ 152400 w 282575"/>
              <a:gd name="connsiteY0" fmla="*/ 0 h 175437"/>
              <a:gd name="connsiteX1" fmla="*/ 282575 w 282575"/>
              <a:gd name="connsiteY1" fmla="*/ 88900 h 175437"/>
              <a:gd name="connsiteX2" fmla="*/ 142875 w 282575"/>
              <a:gd name="connsiteY2" fmla="*/ 175437 h 175437"/>
              <a:gd name="connsiteX3" fmla="*/ 0 w 282575"/>
              <a:gd name="connsiteY3" fmla="*/ 86537 h 175437"/>
              <a:gd name="connsiteX4" fmla="*/ 152400 w 282575"/>
              <a:gd name="connsiteY4" fmla="*/ 0 h 175437"/>
              <a:gd name="connsiteX0" fmla="*/ 152400 w 292100"/>
              <a:gd name="connsiteY0" fmla="*/ 0 h 175437"/>
              <a:gd name="connsiteX1" fmla="*/ 292100 w 292100"/>
              <a:gd name="connsiteY1" fmla="*/ 98425 h 175437"/>
              <a:gd name="connsiteX2" fmla="*/ 142875 w 292100"/>
              <a:gd name="connsiteY2" fmla="*/ 175437 h 175437"/>
              <a:gd name="connsiteX3" fmla="*/ 0 w 292100"/>
              <a:gd name="connsiteY3" fmla="*/ 86537 h 175437"/>
              <a:gd name="connsiteX4" fmla="*/ 152400 w 292100"/>
              <a:gd name="connsiteY4" fmla="*/ 0 h 175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175437">
                <a:moveTo>
                  <a:pt x="152400" y="0"/>
                </a:moveTo>
                <a:lnTo>
                  <a:pt x="292100" y="98425"/>
                </a:lnTo>
                <a:lnTo>
                  <a:pt x="142875" y="175437"/>
                </a:lnTo>
                <a:lnTo>
                  <a:pt x="0" y="86537"/>
                </a:lnTo>
                <a:lnTo>
                  <a:pt x="1524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
          <p:cNvSpPr/>
          <p:nvPr/>
        </p:nvSpPr>
        <p:spPr>
          <a:xfrm>
            <a:off x="2143788" y="3888860"/>
            <a:ext cx="155715" cy="445312"/>
          </a:xfrm>
          <a:custGeom>
            <a:avLst/>
            <a:gdLst>
              <a:gd name="connsiteX0" fmla="*/ 0 w 254000"/>
              <a:gd name="connsiteY0" fmla="*/ 0 h 200837"/>
              <a:gd name="connsiteX1" fmla="*/ 254000 w 254000"/>
              <a:gd name="connsiteY1" fmla="*/ 0 h 200837"/>
              <a:gd name="connsiteX2" fmla="*/ 254000 w 254000"/>
              <a:gd name="connsiteY2" fmla="*/ 200837 h 200837"/>
              <a:gd name="connsiteX3" fmla="*/ 0 w 254000"/>
              <a:gd name="connsiteY3" fmla="*/ 200837 h 200837"/>
              <a:gd name="connsiteX4" fmla="*/ 0 w 254000"/>
              <a:gd name="connsiteY4" fmla="*/ 0 h 200837"/>
              <a:gd name="connsiteX0" fmla="*/ 146050 w 400050"/>
              <a:gd name="connsiteY0" fmla="*/ 0 h 200837"/>
              <a:gd name="connsiteX1" fmla="*/ 400050 w 400050"/>
              <a:gd name="connsiteY1" fmla="*/ 0 h 200837"/>
              <a:gd name="connsiteX2" fmla="*/ 400050 w 400050"/>
              <a:gd name="connsiteY2" fmla="*/ 200837 h 200837"/>
              <a:gd name="connsiteX3" fmla="*/ 0 w 400050"/>
              <a:gd name="connsiteY3" fmla="*/ 108762 h 200837"/>
              <a:gd name="connsiteX4" fmla="*/ 146050 w 400050"/>
              <a:gd name="connsiteY4" fmla="*/ 0 h 200837"/>
              <a:gd name="connsiteX0" fmla="*/ 152400 w 400050"/>
              <a:gd name="connsiteY0" fmla="*/ 22225 h 200837"/>
              <a:gd name="connsiteX1" fmla="*/ 400050 w 400050"/>
              <a:gd name="connsiteY1" fmla="*/ 0 h 200837"/>
              <a:gd name="connsiteX2" fmla="*/ 400050 w 400050"/>
              <a:gd name="connsiteY2" fmla="*/ 200837 h 200837"/>
              <a:gd name="connsiteX3" fmla="*/ 0 w 400050"/>
              <a:gd name="connsiteY3" fmla="*/ 108762 h 200837"/>
              <a:gd name="connsiteX4" fmla="*/ 152400 w 400050"/>
              <a:gd name="connsiteY4" fmla="*/ 22225 h 200837"/>
              <a:gd name="connsiteX0" fmla="*/ 152400 w 463550"/>
              <a:gd name="connsiteY0" fmla="*/ 3175 h 181787"/>
              <a:gd name="connsiteX1" fmla="*/ 463550 w 463550"/>
              <a:gd name="connsiteY1" fmla="*/ 0 h 181787"/>
              <a:gd name="connsiteX2" fmla="*/ 400050 w 463550"/>
              <a:gd name="connsiteY2" fmla="*/ 181787 h 181787"/>
              <a:gd name="connsiteX3" fmla="*/ 0 w 463550"/>
              <a:gd name="connsiteY3" fmla="*/ 89712 h 181787"/>
              <a:gd name="connsiteX4" fmla="*/ 152400 w 463550"/>
              <a:gd name="connsiteY4" fmla="*/ 3175 h 181787"/>
              <a:gd name="connsiteX0" fmla="*/ 152400 w 463550"/>
              <a:gd name="connsiteY0" fmla="*/ 3175 h 92887"/>
              <a:gd name="connsiteX1" fmla="*/ 463550 w 463550"/>
              <a:gd name="connsiteY1" fmla="*/ 0 h 92887"/>
              <a:gd name="connsiteX2" fmla="*/ 288925 w 463550"/>
              <a:gd name="connsiteY2" fmla="*/ 92887 h 92887"/>
              <a:gd name="connsiteX3" fmla="*/ 0 w 463550"/>
              <a:gd name="connsiteY3" fmla="*/ 89712 h 92887"/>
              <a:gd name="connsiteX4" fmla="*/ 152400 w 463550"/>
              <a:gd name="connsiteY4" fmla="*/ 3175 h 92887"/>
              <a:gd name="connsiteX0" fmla="*/ 38100 w 463550"/>
              <a:gd name="connsiteY0" fmla="*/ 0 h 245287"/>
              <a:gd name="connsiteX1" fmla="*/ 463550 w 463550"/>
              <a:gd name="connsiteY1" fmla="*/ 152400 h 245287"/>
              <a:gd name="connsiteX2" fmla="*/ 288925 w 463550"/>
              <a:gd name="connsiteY2" fmla="*/ 245287 h 245287"/>
              <a:gd name="connsiteX3" fmla="*/ 0 w 463550"/>
              <a:gd name="connsiteY3" fmla="*/ 242112 h 245287"/>
              <a:gd name="connsiteX4" fmla="*/ 38100 w 463550"/>
              <a:gd name="connsiteY4" fmla="*/ 0 h 245287"/>
              <a:gd name="connsiteX0" fmla="*/ 149225 w 574675"/>
              <a:gd name="connsiteY0" fmla="*/ 0 h 245287"/>
              <a:gd name="connsiteX1" fmla="*/ 574675 w 574675"/>
              <a:gd name="connsiteY1" fmla="*/ 152400 h 245287"/>
              <a:gd name="connsiteX2" fmla="*/ 400050 w 574675"/>
              <a:gd name="connsiteY2" fmla="*/ 245287 h 245287"/>
              <a:gd name="connsiteX3" fmla="*/ 0 w 574675"/>
              <a:gd name="connsiteY3" fmla="*/ 86537 h 245287"/>
              <a:gd name="connsiteX4" fmla="*/ 149225 w 574675"/>
              <a:gd name="connsiteY4" fmla="*/ 0 h 245287"/>
              <a:gd name="connsiteX0" fmla="*/ 152400 w 577850"/>
              <a:gd name="connsiteY0" fmla="*/ 0 h 445312"/>
              <a:gd name="connsiteX1" fmla="*/ 577850 w 577850"/>
              <a:gd name="connsiteY1" fmla="*/ 152400 h 445312"/>
              <a:gd name="connsiteX2" fmla="*/ 0 w 577850"/>
              <a:gd name="connsiteY2" fmla="*/ 445312 h 445312"/>
              <a:gd name="connsiteX3" fmla="*/ 3175 w 577850"/>
              <a:gd name="connsiteY3" fmla="*/ 86537 h 445312"/>
              <a:gd name="connsiteX4" fmla="*/ 152400 w 577850"/>
              <a:gd name="connsiteY4" fmla="*/ 0 h 445312"/>
              <a:gd name="connsiteX0" fmla="*/ 152400 w 152400"/>
              <a:gd name="connsiteY0" fmla="*/ 0 h 445312"/>
              <a:gd name="connsiteX1" fmla="*/ 149225 w 152400"/>
              <a:gd name="connsiteY1" fmla="*/ 368300 h 445312"/>
              <a:gd name="connsiteX2" fmla="*/ 0 w 152400"/>
              <a:gd name="connsiteY2" fmla="*/ 445312 h 445312"/>
              <a:gd name="connsiteX3" fmla="*/ 3175 w 152400"/>
              <a:gd name="connsiteY3" fmla="*/ 86537 h 445312"/>
              <a:gd name="connsiteX4" fmla="*/ 152400 w 152400"/>
              <a:gd name="connsiteY4" fmla="*/ 0 h 445312"/>
              <a:gd name="connsiteX0" fmla="*/ 152400 w 155715"/>
              <a:gd name="connsiteY0" fmla="*/ 0 h 445312"/>
              <a:gd name="connsiteX1" fmla="*/ 155575 w 155715"/>
              <a:gd name="connsiteY1" fmla="*/ 361950 h 445312"/>
              <a:gd name="connsiteX2" fmla="*/ 0 w 155715"/>
              <a:gd name="connsiteY2" fmla="*/ 445312 h 445312"/>
              <a:gd name="connsiteX3" fmla="*/ 3175 w 155715"/>
              <a:gd name="connsiteY3" fmla="*/ 86537 h 445312"/>
              <a:gd name="connsiteX4" fmla="*/ 152400 w 155715"/>
              <a:gd name="connsiteY4" fmla="*/ 0 h 44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15" h="445312">
                <a:moveTo>
                  <a:pt x="152400" y="0"/>
                </a:moveTo>
                <a:cubicBezTo>
                  <a:pt x="151342" y="122767"/>
                  <a:pt x="156633" y="239183"/>
                  <a:pt x="155575" y="361950"/>
                </a:cubicBezTo>
                <a:lnTo>
                  <a:pt x="0" y="445312"/>
                </a:lnTo>
                <a:cubicBezTo>
                  <a:pt x="1058" y="325720"/>
                  <a:pt x="2117" y="206129"/>
                  <a:pt x="3175" y="86537"/>
                </a:cubicBezTo>
                <a:lnTo>
                  <a:pt x="1524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802382" y="3568078"/>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pic>
        <p:nvPicPr>
          <p:cNvPr id="47" name="Picture 46" descr="Glass Fro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6040" y="969048"/>
            <a:ext cx="2960864" cy="3260043"/>
          </a:xfrm>
          <a:prstGeom prst="rect">
            <a:avLst/>
          </a:prstGeom>
        </p:spPr>
      </p:pic>
    </p:spTree>
    <p:extLst>
      <p:ext uri="{BB962C8B-B14F-4D97-AF65-F5344CB8AC3E}">
        <p14:creationId xmlns:p14="http://schemas.microsoft.com/office/powerpoint/2010/main" val="9564436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1000"/>
                                        <p:tgtEl>
                                          <p:spTgt spid="7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1500"/>
                            </p:stCondLst>
                            <p:childTnLst>
                              <p:par>
                                <p:cTn id="18" presetID="2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1000"/>
                                        <p:tgtEl>
                                          <p:spTgt spid="1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right)">
                                      <p:cBhvr>
                                        <p:cTn id="23" dur="1000"/>
                                        <p:tgtEl>
                                          <p:spTgt spid="7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down)">
                                      <p:cBhvr>
                                        <p:cTn id="27" dur="500"/>
                                        <p:tgtEl>
                                          <p:spTgt spid="5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75" grpId="0"/>
      <p:bldP spid="77" grpId="0"/>
      <p:bldP spid="2"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03562" y="2645576"/>
            <a:ext cx="3153499" cy="1906739"/>
            <a:chOff x="1652492" y="-691865"/>
            <a:chExt cx="3153499" cy="1906739"/>
          </a:xfrm>
        </p:grpSpPr>
        <p:pic>
          <p:nvPicPr>
            <p:cNvPr id="15" name="Picture 14" descr="Red Blint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2492" y="-691865"/>
              <a:ext cx="2724718" cy="1906739"/>
            </a:xfrm>
            <a:prstGeom prst="rect">
              <a:avLst/>
            </a:prstGeom>
          </p:spPr>
        </p:pic>
        <p:sp>
          <p:nvSpPr>
            <p:cNvPr id="95" name="Rectangle 94"/>
            <p:cNvSpPr/>
            <p:nvPr/>
          </p:nvSpPr>
          <p:spPr>
            <a:xfrm>
              <a:off x="1947515" y="268539"/>
              <a:ext cx="2858476" cy="307777"/>
            </a:xfrm>
            <a:prstGeom prst="rect">
              <a:avLst/>
            </a:prstGeom>
            <a:scene3d>
              <a:camera prst="isometricRightUp"/>
              <a:lightRig rig="threePt" dir="t"/>
            </a:scene3d>
          </p:spPr>
          <p:txBody>
            <a:bodyPr wrap="none">
              <a:spAutoFit/>
            </a:bodyPr>
            <a:lstStyle/>
            <a:p>
              <a:pPr algn="ctr"/>
              <a:r>
                <a:rPr lang="en-US" sz="1400" b="1" dirty="0" smtClean="0">
                  <a:solidFill>
                    <a:schemeClr val="bg1"/>
                  </a:solidFill>
                  <a:latin typeface="Arial" pitchFamily="34" charset="0"/>
                  <a:cs typeface="Arial" pitchFamily="34" charset="0"/>
                </a:rPr>
                <a:t>Production Container Database</a:t>
              </a:r>
              <a:endParaRPr lang="en-US" sz="1400" b="1" dirty="0">
                <a:solidFill>
                  <a:schemeClr val="bg1"/>
                </a:solidFill>
                <a:latin typeface="Arial" pitchFamily="34" charset="0"/>
                <a:cs typeface="Arial" pitchFamily="34" charset="0"/>
              </a:endParaRPr>
            </a:p>
          </p:txBody>
        </p:sp>
      </p:grpSp>
      <p:pic>
        <p:nvPicPr>
          <p:cNvPr id="19" name="Picture 18" descr="Binary Text Arrow.png"/>
          <p:cNvPicPr>
            <a:picLocks noChangeAspect="1"/>
          </p:cNvPicPr>
          <p:nvPr/>
        </p:nvPicPr>
        <p:blipFill>
          <a:blip r:embed="rId4" cstate="print">
            <a:alphaModFix amt="66000"/>
            <a:extLst>
              <a:ext uri="{28A0092B-C50C-407E-A947-70E740481C1C}">
                <a14:useLocalDpi xmlns:a14="http://schemas.microsoft.com/office/drawing/2010/main" val="0"/>
              </a:ext>
            </a:extLst>
          </a:blip>
          <a:stretch>
            <a:fillRect/>
          </a:stretch>
        </p:blipFill>
        <p:spPr>
          <a:xfrm>
            <a:off x="3599812" y="2104956"/>
            <a:ext cx="2129955" cy="1132229"/>
          </a:xfrm>
          <a:prstGeom prst="rect">
            <a:avLst/>
          </a:prstGeom>
        </p:spPr>
      </p:pic>
      <p:sp>
        <p:nvSpPr>
          <p:cNvPr id="10" name="Title 9"/>
          <p:cNvSpPr>
            <a:spLocks noGrp="1"/>
          </p:cNvSpPr>
          <p:nvPr>
            <p:ph type="title"/>
          </p:nvPr>
        </p:nvSpPr>
        <p:spPr/>
        <p:txBody>
          <a:bodyPr/>
          <a:lstStyle/>
          <a:p>
            <a:r>
              <a:rPr lang="en-US" dirty="0" smtClean="0"/>
              <a:t>Manage Many Databases as One</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One standby database covers all pluggable databases</a:t>
            </a:r>
          </a:p>
          <a:p>
            <a:pPr marL="0" indent="0">
              <a:buNone/>
            </a:pPr>
            <a:endParaRPr lang="en-US" dirty="0">
              <a:solidFill>
                <a:schemeClr val="accent1"/>
              </a:solidFill>
            </a:endParaRPr>
          </a:p>
        </p:txBody>
      </p:sp>
      <p:pic>
        <p:nvPicPr>
          <p:cNvPr id="13" name="Picture 12"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4047" y="2650352"/>
            <a:ext cx="2724718" cy="1562623"/>
          </a:xfrm>
          <a:prstGeom prst="rect">
            <a:avLst/>
          </a:prstGeom>
        </p:spPr>
      </p:pic>
      <p:pic>
        <p:nvPicPr>
          <p:cNvPr id="12" name="Picture 11" descr="4 Socket Roo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5178" y="2332358"/>
            <a:ext cx="2106342" cy="1697182"/>
          </a:xfrm>
          <a:prstGeom prst="rect">
            <a:avLst/>
          </a:prstGeom>
        </p:spPr>
      </p:pic>
      <p:grpSp>
        <p:nvGrpSpPr>
          <p:cNvPr id="3" name="PDB_121_DW"/>
          <p:cNvGrpSpPr/>
          <p:nvPr/>
        </p:nvGrpSpPr>
        <p:grpSpPr>
          <a:xfrm>
            <a:off x="2902542" y="1753393"/>
            <a:ext cx="696292" cy="978175"/>
            <a:chOff x="2574909" y="1607793"/>
            <a:chExt cx="915210" cy="1285724"/>
          </a:xfrm>
        </p:grpSpPr>
        <p:grpSp>
          <p:nvGrpSpPr>
            <p:cNvPr id="4" name="Group 117"/>
            <p:cNvGrpSpPr/>
            <p:nvPr/>
          </p:nvGrpSpPr>
          <p:grpSpPr>
            <a:xfrm>
              <a:off x="2574909" y="1607793"/>
              <a:ext cx="914402" cy="1285724"/>
              <a:chOff x="4371018" y="1720507"/>
              <a:chExt cx="914402" cy="1285724"/>
            </a:xfrm>
          </p:grpSpPr>
          <p:pic>
            <p:nvPicPr>
              <p:cNvPr id="120" name="Picture 119"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21" name="TextBox 120"/>
              <p:cNvSpPr txBox="1"/>
              <p:nvPr/>
            </p:nvSpPr>
            <p:spPr>
              <a:xfrm>
                <a:off x="4697205" y="2572369"/>
                <a:ext cx="588215"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HCM</a:t>
                </a:r>
              </a:p>
            </p:txBody>
          </p:sp>
        </p:grpSp>
        <p:sp>
          <p:nvSpPr>
            <p:cNvPr id="119" name="TextBox 118"/>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5" name="PDB_121_DW"/>
          <p:cNvGrpSpPr/>
          <p:nvPr/>
        </p:nvGrpSpPr>
        <p:grpSpPr>
          <a:xfrm>
            <a:off x="2465967" y="1991512"/>
            <a:ext cx="696290" cy="978175"/>
            <a:chOff x="2574909" y="1607793"/>
            <a:chExt cx="915210" cy="1285724"/>
          </a:xfrm>
        </p:grpSpPr>
        <p:grpSp>
          <p:nvGrpSpPr>
            <p:cNvPr id="6" name="Group 73"/>
            <p:cNvGrpSpPr/>
            <p:nvPr/>
          </p:nvGrpSpPr>
          <p:grpSpPr>
            <a:xfrm>
              <a:off x="2574909" y="1607793"/>
              <a:ext cx="900008" cy="1285724"/>
              <a:chOff x="4371018" y="1720507"/>
              <a:chExt cx="900008" cy="1285724"/>
            </a:xfrm>
          </p:grpSpPr>
          <p:pic>
            <p:nvPicPr>
              <p:cNvPr id="76" name="Picture 75"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7" name="TextBox 76"/>
              <p:cNvSpPr txBox="1"/>
              <p:nvPr/>
            </p:nvSpPr>
            <p:spPr>
              <a:xfrm>
                <a:off x="4775459" y="2563675"/>
                <a:ext cx="49556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DW</a:t>
                </a:r>
              </a:p>
            </p:txBody>
          </p:sp>
        </p:grpSp>
        <p:sp>
          <p:nvSpPr>
            <p:cNvPr id="75" name="TextBox 74"/>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7" name="PDB_121_CRM"/>
          <p:cNvGrpSpPr/>
          <p:nvPr/>
        </p:nvGrpSpPr>
        <p:grpSpPr>
          <a:xfrm>
            <a:off x="2034472" y="2227692"/>
            <a:ext cx="690464" cy="978175"/>
            <a:chOff x="1989477" y="1913663"/>
            <a:chExt cx="907553" cy="1285724"/>
          </a:xfrm>
        </p:grpSpPr>
        <p:grpSp>
          <p:nvGrpSpPr>
            <p:cNvPr id="8" name="Group 78"/>
            <p:cNvGrpSpPr/>
            <p:nvPr/>
          </p:nvGrpSpPr>
          <p:grpSpPr>
            <a:xfrm>
              <a:off x="1989477" y="1913663"/>
              <a:ext cx="907553" cy="1285724"/>
              <a:chOff x="3785586" y="2017767"/>
              <a:chExt cx="907553" cy="1285724"/>
            </a:xfrm>
          </p:grpSpPr>
          <p:pic>
            <p:nvPicPr>
              <p:cNvPr id="81" name="Picture 8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82" name="TextBox 81"/>
              <p:cNvSpPr txBox="1"/>
              <p:nvPr/>
            </p:nvSpPr>
            <p:spPr>
              <a:xfrm>
                <a:off x="4104930" y="2872480"/>
                <a:ext cx="588209"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CRM</a:t>
                </a:r>
              </a:p>
            </p:txBody>
          </p:sp>
        </p:grpSp>
        <p:sp>
          <p:nvSpPr>
            <p:cNvPr id="80" name="TextBox 79"/>
            <p:cNvSpPr txBox="1"/>
            <p:nvPr/>
          </p:nvSpPr>
          <p:spPr>
            <a:xfrm>
              <a:off x="2354173" y="2551114"/>
              <a:ext cx="53798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9" name="Group 82"/>
          <p:cNvGrpSpPr/>
          <p:nvPr/>
        </p:nvGrpSpPr>
        <p:grpSpPr>
          <a:xfrm>
            <a:off x="1595732" y="2464381"/>
            <a:ext cx="694016" cy="978175"/>
            <a:chOff x="1431064" y="2229337"/>
            <a:chExt cx="912223" cy="1285724"/>
          </a:xfrm>
        </p:grpSpPr>
        <p:grpSp>
          <p:nvGrpSpPr>
            <p:cNvPr id="11" name="Group 83"/>
            <p:cNvGrpSpPr/>
            <p:nvPr/>
          </p:nvGrpSpPr>
          <p:grpSpPr>
            <a:xfrm>
              <a:off x="1431064" y="2229337"/>
              <a:ext cx="912223" cy="1285724"/>
              <a:chOff x="3227173" y="2342051"/>
              <a:chExt cx="912223" cy="1285724"/>
            </a:xfrm>
          </p:grpSpPr>
          <p:pic>
            <p:nvPicPr>
              <p:cNvPr id="86" name="Picture 85"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87" name="TextBox 86"/>
              <p:cNvSpPr txBox="1"/>
              <p:nvPr/>
            </p:nvSpPr>
            <p:spPr>
              <a:xfrm>
                <a:off x="3587482" y="3189983"/>
                <a:ext cx="551914"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ERP</a:t>
                </a:r>
              </a:p>
            </p:txBody>
          </p:sp>
        </p:grpSp>
        <p:sp>
          <p:nvSpPr>
            <p:cNvPr id="85" name="TextBox 84"/>
            <p:cNvSpPr txBox="1"/>
            <p:nvPr/>
          </p:nvSpPr>
          <p:spPr>
            <a:xfrm>
              <a:off x="1800439" y="2877686"/>
              <a:ext cx="537988"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pic>
        <p:nvPicPr>
          <p:cNvPr id="58" name="Picture 57" descr="Glass Fro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6789" y="1222745"/>
            <a:ext cx="2707723" cy="2970758"/>
          </a:xfrm>
          <a:prstGeom prst="rect">
            <a:avLst/>
          </a:prstGeom>
        </p:spPr>
      </p:pic>
      <p:grpSp>
        <p:nvGrpSpPr>
          <p:cNvPr id="14" name="Group 62"/>
          <p:cNvGrpSpPr/>
          <p:nvPr/>
        </p:nvGrpSpPr>
        <p:grpSpPr>
          <a:xfrm>
            <a:off x="5425869" y="2662116"/>
            <a:ext cx="3041287" cy="1906739"/>
            <a:chOff x="1652492" y="-691865"/>
            <a:chExt cx="3041287" cy="1906739"/>
          </a:xfrm>
        </p:grpSpPr>
        <p:pic>
          <p:nvPicPr>
            <p:cNvPr id="64" name="Picture 63" descr="Red Blint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2492" y="-691865"/>
              <a:ext cx="2724718" cy="1906739"/>
            </a:xfrm>
            <a:prstGeom prst="rect">
              <a:avLst/>
            </a:prstGeom>
          </p:spPr>
        </p:pic>
        <p:sp>
          <p:nvSpPr>
            <p:cNvPr id="65" name="Rectangle 64"/>
            <p:cNvSpPr/>
            <p:nvPr/>
          </p:nvSpPr>
          <p:spPr>
            <a:xfrm>
              <a:off x="2059725" y="268539"/>
              <a:ext cx="2634054" cy="307777"/>
            </a:xfrm>
            <a:prstGeom prst="rect">
              <a:avLst/>
            </a:prstGeom>
            <a:scene3d>
              <a:camera prst="isometricRightUp"/>
              <a:lightRig rig="threePt" dir="t"/>
            </a:scene3d>
          </p:spPr>
          <p:txBody>
            <a:bodyPr wrap="none">
              <a:spAutoFit/>
            </a:bodyPr>
            <a:lstStyle/>
            <a:p>
              <a:pPr algn="ctr"/>
              <a:r>
                <a:rPr lang="en-US" sz="1400" b="1" dirty="0" smtClean="0">
                  <a:solidFill>
                    <a:schemeClr val="bg1"/>
                  </a:solidFill>
                  <a:latin typeface="Arial" pitchFamily="34" charset="0"/>
                  <a:cs typeface="Arial" pitchFamily="34" charset="0"/>
                </a:rPr>
                <a:t>Standby Container Database</a:t>
              </a:r>
              <a:endParaRPr lang="en-US" sz="1400" b="1" dirty="0">
                <a:solidFill>
                  <a:schemeClr val="bg1"/>
                </a:solidFill>
                <a:latin typeface="Arial" pitchFamily="34" charset="0"/>
                <a:cs typeface="Arial" pitchFamily="34" charset="0"/>
              </a:endParaRPr>
            </a:p>
          </p:txBody>
        </p:sp>
      </p:grpSp>
      <p:pic>
        <p:nvPicPr>
          <p:cNvPr id="66" name="Picture 65"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354" y="2666892"/>
            <a:ext cx="2724718" cy="1562623"/>
          </a:xfrm>
          <a:prstGeom prst="rect">
            <a:avLst/>
          </a:prstGeom>
        </p:spPr>
      </p:pic>
      <p:pic>
        <p:nvPicPr>
          <p:cNvPr id="67" name="Picture 66" descr="4 Socket Roo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7485" y="2348898"/>
            <a:ext cx="2106342" cy="1697182"/>
          </a:xfrm>
          <a:prstGeom prst="rect">
            <a:avLst/>
          </a:prstGeom>
        </p:spPr>
      </p:pic>
      <p:grpSp>
        <p:nvGrpSpPr>
          <p:cNvPr id="16" name="PDB_121_DW"/>
          <p:cNvGrpSpPr/>
          <p:nvPr/>
        </p:nvGrpSpPr>
        <p:grpSpPr>
          <a:xfrm>
            <a:off x="7114449" y="1764499"/>
            <a:ext cx="696292" cy="978175"/>
            <a:chOff x="2574909" y="1607793"/>
            <a:chExt cx="915210" cy="1285724"/>
          </a:xfrm>
        </p:grpSpPr>
        <p:grpSp>
          <p:nvGrpSpPr>
            <p:cNvPr id="17" name="Group 122"/>
            <p:cNvGrpSpPr/>
            <p:nvPr/>
          </p:nvGrpSpPr>
          <p:grpSpPr>
            <a:xfrm>
              <a:off x="2574909" y="1607793"/>
              <a:ext cx="914402" cy="1285724"/>
              <a:chOff x="4371018" y="1720507"/>
              <a:chExt cx="914402" cy="1285724"/>
            </a:xfrm>
          </p:grpSpPr>
          <p:pic>
            <p:nvPicPr>
              <p:cNvPr id="125" name="Picture 124"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26" name="TextBox 125"/>
              <p:cNvSpPr txBox="1"/>
              <p:nvPr/>
            </p:nvSpPr>
            <p:spPr>
              <a:xfrm>
                <a:off x="4697205" y="2572369"/>
                <a:ext cx="588215"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HCM</a:t>
                </a:r>
              </a:p>
            </p:txBody>
          </p:sp>
        </p:grpSp>
        <p:sp>
          <p:nvSpPr>
            <p:cNvPr id="124" name="TextBox 123"/>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18" name="PDB_121_DW"/>
          <p:cNvGrpSpPr/>
          <p:nvPr/>
        </p:nvGrpSpPr>
        <p:grpSpPr>
          <a:xfrm>
            <a:off x="6684487" y="2009233"/>
            <a:ext cx="696290" cy="978175"/>
            <a:chOff x="2574909" y="1607793"/>
            <a:chExt cx="915210" cy="1285724"/>
          </a:xfrm>
        </p:grpSpPr>
        <p:grpSp>
          <p:nvGrpSpPr>
            <p:cNvPr id="20" name="Group 98"/>
            <p:cNvGrpSpPr/>
            <p:nvPr/>
          </p:nvGrpSpPr>
          <p:grpSpPr>
            <a:xfrm>
              <a:off x="2574909" y="1607793"/>
              <a:ext cx="900008" cy="1285724"/>
              <a:chOff x="4371018" y="1720507"/>
              <a:chExt cx="900008" cy="1285724"/>
            </a:xfrm>
          </p:grpSpPr>
          <p:pic>
            <p:nvPicPr>
              <p:cNvPr id="101" name="Picture 10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02" name="TextBox 101"/>
              <p:cNvSpPr txBox="1"/>
              <p:nvPr/>
            </p:nvSpPr>
            <p:spPr>
              <a:xfrm>
                <a:off x="4775459" y="2563675"/>
                <a:ext cx="49556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DW</a:t>
                </a:r>
              </a:p>
            </p:txBody>
          </p:sp>
        </p:grpSp>
        <p:sp>
          <p:nvSpPr>
            <p:cNvPr id="100" name="TextBox 99"/>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21" name="PDB_121_CRM"/>
          <p:cNvGrpSpPr/>
          <p:nvPr/>
        </p:nvGrpSpPr>
        <p:grpSpPr>
          <a:xfrm>
            <a:off x="6252992" y="2245413"/>
            <a:ext cx="690464" cy="978175"/>
            <a:chOff x="1989477" y="1913663"/>
            <a:chExt cx="907553" cy="1285724"/>
          </a:xfrm>
        </p:grpSpPr>
        <p:grpSp>
          <p:nvGrpSpPr>
            <p:cNvPr id="22" name="Group 103"/>
            <p:cNvGrpSpPr/>
            <p:nvPr/>
          </p:nvGrpSpPr>
          <p:grpSpPr>
            <a:xfrm>
              <a:off x="1989477" y="1913663"/>
              <a:ext cx="907553" cy="1285724"/>
              <a:chOff x="3785586" y="2017767"/>
              <a:chExt cx="907553" cy="1285724"/>
            </a:xfrm>
          </p:grpSpPr>
          <p:pic>
            <p:nvPicPr>
              <p:cNvPr id="106" name="Picture 105"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107" name="TextBox 106"/>
              <p:cNvSpPr txBox="1"/>
              <p:nvPr/>
            </p:nvSpPr>
            <p:spPr>
              <a:xfrm>
                <a:off x="4104930" y="2872480"/>
                <a:ext cx="588209"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CRM</a:t>
                </a:r>
              </a:p>
            </p:txBody>
          </p:sp>
        </p:grpSp>
        <p:sp>
          <p:nvSpPr>
            <p:cNvPr id="105" name="TextBox 104"/>
            <p:cNvSpPr txBox="1"/>
            <p:nvPr/>
          </p:nvSpPr>
          <p:spPr>
            <a:xfrm>
              <a:off x="2354173" y="2551114"/>
              <a:ext cx="53798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23" name="Group 107"/>
          <p:cNvGrpSpPr/>
          <p:nvPr/>
        </p:nvGrpSpPr>
        <p:grpSpPr>
          <a:xfrm>
            <a:off x="5814252" y="2482102"/>
            <a:ext cx="694016" cy="978175"/>
            <a:chOff x="1431064" y="2229337"/>
            <a:chExt cx="912223" cy="1285724"/>
          </a:xfrm>
        </p:grpSpPr>
        <p:grpSp>
          <p:nvGrpSpPr>
            <p:cNvPr id="24" name="Group 108"/>
            <p:cNvGrpSpPr/>
            <p:nvPr/>
          </p:nvGrpSpPr>
          <p:grpSpPr>
            <a:xfrm>
              <a:off x="1431064" y="2229337"/>
              <a:ext cx="912223" cy="1285724"/>
              <a:chOff x="3227173" y="2342051"/>
              <a:chExt cx="912223" cy="1285724"/>
            </a:xfrm>
          </p:grpSpPr>
          <p:pic>
            <p:nvPicPr>
              <p:cNvPr id="111" name="Picture 11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12" name="TextBox 111"/>
              <p:cNvSpPr txBox="1"/>
              <p:nvPr/>
            </p:nvSpPr>
            <p:spPr>
              <a:xfrm>
                <a:off x="3587482" y="3189983"/>
                <a:ext cx="551914"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ERP</a:t>
                </a:r>
              </a:p>
            </p:txBody>
          </p:sp>
        </p:grpSp>
        <p:sp>
          <p:nvSpPr>
            <p:cNvPr id="110" name="TextBox 109"/>
            <p:cNvSpPr txBox="1"/>
            <p:nvPr/>
          </p:nvSpPr>
          <p:spPr>
            <a:xfrm>
              <a:off x="1800439" y="2877686"/>
              <a:ext cx="537988"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pic>
        <p:nvPicPr>
          <p:cNvPr id="68" name="Picture 67" descr="Glass Fro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4370" y="1246373"/>
            <a:ext cx="2737258" cy="2970758"/>
          </a:xfrm>
          <a:prstGeom prst="rect">
            <a:avLst/>
          </a:prstGeom>
        </p:spPr>
      </p:pic>
    </p:spTree>
    <p:extLst>
      <p:ext uri="{BB962C8B-B14F-4D97-AF65-F5344CB8AC3E}">
        <p14:creationId xmlns:p14="http://schemas.microsoft.com/office/powerpoint/2010/main" val="36329552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000"/>
                                        <p:tgtEl>
                                          <p:spTgt spid="19"/>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Simplified Patching</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Apply changes once, all pluggable databases updated</a:t>
            </a:r>
            <a:endParaRPr lang="en-US" dirty="0">
              <a:solidFill>
                <a:schemeClr val="accent1"/>
              </a:solidFill>
            </a:endParaRPr>
          </a:p>
        </p:txBody>
      </p:sp>
      <p:grpSp>
        <p:nvGrpSpPr>
          <p:cNvPr id="2" name="Group 34"/>
          <p:cNvGrpSpPr/>
          <p:nvPr/>
        </p:nvGrpSpPr>
        <p:grpSpPr>
          <a:xfrm>
            <a:off x="571104" y="3809585"/>
            <a:ext cx="1700326" cy="418016"/>
            <a:chOff x="4222638" y="1216025"/>
            <a:chExt cx="1700326" cy="418016"/>
          </a:xfrm>
        </p:grpSpPr>
        <p:sp>
          <p:nvSpPr>
            <p:cNvPr id="81" name="TextBox 80"/>
            <p:cNvSpPr txBox="1"/>
            <p:nvPr/>
          </p:nvSpPr>
          <p:spPr>
            <a:xfrm>
              <a:off x="4222638" y="1216025"/>
              <a:ext cx="1354790" cy="37642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marL="0" marR="0" lvl="0" indent="0" defTabSz="914400" eaLnBrk="0" fontAlgn="base" latinLnBrk="0" hangingPunct="0">
                <a:lnSpc>
                  <a:spcPct val="100000"/>
                </a:lnSpc>
                <a:spcBef>
                  <a:spcPct val="0"/>
                </a:spcBef>
                <a:spcAft>
                  <a:spcPts val="0"/>
                </a:spcAft>
                <a:buClrTx/>
                <a:buSzTx/>
                <a:buFontTx/>
                <a:buNone/>
                <a:tabLst/>
                <a:defRPr/>
              </a:pPr>
              <a:r>
                <a:rPr kumimoji="0" lang="en-US" b="0" i="0" u="none" strike="noStrike" kern="0" cap="none" spc="0" normalizeH="0" baseline="0" noProof="0" dirty="0" smtClean="0">
                  <a:ln>
                    <a:noFill/>
                  </a:ln>
                  <a:solidFill>
                    <a:schemeClr val="tx1"/>
                  </a:solidFill>
                  <a:effectLst/>
                  <a:uLnTx/>
                  <a:uFillTx/>
                </a:rPr>
                <a:t>Upgrade</a:t>
              </a:r>
              <a:r>
                <a:rPr kumimoji="0" lang="en-US" b="0" i="0" u="none" strike="noStrike" kern="0" cap="none" spc="0" normalizeH="0" noProof="0" dirty="0" smtClean="0">
                  <a:ln>
                    <a:noFill/>
                  </a:ln>
                  <a:solidFill>
                    <a:schemeClr val="tx1"/>
                  </a:solidFill>
                  <a:effectLst/>
                  <a:uLnTx/>
                  <a:uFillTx/>
                </a:rPr>
                <a:t> </a:t>
              </a:r>
              <a:br>
                <a:rPr kumimoji="0" lang="en-US" b="0" i="0" u="none" strike="noStrike" kern="0" cap="none" spc="0" normalizeH="0" noProof="0" dirty="0" smtClean="0">
                  <a:ln>
                    <a:noFill/>
                  </a:ln>
                  <a:solidFill>
                    <a:schemeClr val="tx1"/>
                  </a:solidFill>
                  <a:effectLst/>
                  <a:uLnTx/>
                  <a:uFillTx/>
                </a:rPr>
              </a:br>
              <a:r>
                <a:rPr kumimoji="0" lang="en-US" b="0" i="0" u="none" strike="noStrike" kern="0" cap="none" spc="0" normalizeH="0" noProof="0" dirty="0" smtClean="0">
                  <a:ln>
                    <a:noFill/>
                  </a:ln>
                  <a:solidFill>
                    <a:schemeClr val="tx1"/>
                  </a:solidFill>
                  <a:effectLst/>
                  <a:uLnTx/>
                  <a:uFillTx/>
                </a:rPr>
                <a:t>in-place</a:t>
              </a:r>
              <a:endParaRPr kumimoji="0" lang="en-US" b="0" i="0" u="none" strike="noStrike" kern="0" cap="none" spc="0" normalizeH="0" baseline="0" noProof="0" dirty="0">
                <a:ln>
                  <a:noFill/>
                </a:ln>
                <a:solidFill>
                  <a:schemeClr val="tx1"/>
                </a:solidFill>
                <a:effectLst/>
                <a:uLnTx/>
                <a:uFillTx/>
              </a:endParaRPr>
            </a:p>
          </p:txBody>
        </p:sp>
        <p:grpSp>
          <p:nvGrpSpPr>
            <p:cNvPr id="3" name="Group 73"/>
            <p:cNvGrpSpPr/>
            <p:nvPr/>
          </p:nvGrpSpPr>
          <p:grpSpPr>
            <a:xfrm>
              <a:off x="5401677" y="1225550"/>
              <a:ext cx="521287" cy="408491"/>
              <a:chOff x="6900659" y="1932457"/>
              <a:chExt cx="521287" cy="408491"/>
            </a:xfrm>
          </p:grpSpPr>
          <p:sp>
            <p:nvSpPr>
              <p:cNvPr id="83" name="AutoShape 11"/>
              <p:cNvSpPr>
                <a:spLocks noChangeAspect="1" noChangeArrowheads="1"/>
              </p:cNvSpPr>
              <p:nvPr/>
            </p:nvSpPr>
            <p:spPr bwMode="gray">
              <a:xfrm>
                <a:off x="7136673" y="1932457"/>
                <a:ext cx="285273" cy="408491"/>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sp>
            <p:nvSpPr>
              <p:cNvPr id="84" name="Rectangle 83"/>
              <p:cNvSpPr/>
              <p:nvPr/>
            </p:nvSpPr>
            <p:spPr>
              <a:xfrm flipH="1">
                <a:off x="6900659" y="2037706"/>
                <a:ext cx="410336" cy="197996"/>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grpSp>
      </p:grpSp>
      <p:grpSp>
        <p:nvGrpSpPr>
          <p:cNvPr id="4" name="Group 31"/>
          <p:cNvGrpSpPr>
            <a:grpSpLocks noChangeAspect="1"/>
          </p:cNvGrpSpPr>
          <p:nvPr/>
        </p:nvGrpSpPr>
        <p:grpSpPr>
          <a:xfrm>
            <a:off x="2302342" y="986627"/>
            <a:ext cx="3167521" cy="3635875"/>
            <a:chOff x="6290844" y="1326638"/>
            <a:chExt cx="2853156" cy="3275029"/>
          </a:xfrm>
        </p:grpSpPr>
        <p:grpSp>
          <p:nvGrpSpPr>
            <p:cNvPr id="5" name="Group 32"/>
            <p:cNvGrpSpPr/>
            <p:nvPr/>
          </p:nvGrpSpPr>
          <p:grpSpPr>
            <a:xfrm>
              <a:off x="6302486" y="2735319"/>
              <a:ext cx="2841514" cy="1866348"/>
              <a:chOff x="6277323" y="2745229"/>
              <a:chExt cx="2841514" cy="1866348"/>
            </a:xfrm>
          </p:grpSpPr>
          <p:pic>
            <p:nvPicPr>
              <p:cNvPr id="37" name="Picture 36" descr="Red Blinth.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38" name="TextBox 37"/>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34" name="Picture 33" descr="Grey Rectang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258" y="2737499"/>
              <a:ext cx="2667000" cy="1529522"/>
            </a:xfrm>
            <a:prstGeom prst="rect">
              <a:avLst/>
            </a:prstGeom>
          </p:spPr>
        </p:pic>
        <p:pic>
          <p:nvPicPr>
            <p:cNvPr id="35" name="Picture 34"/>
            <p:cNvPicPr>
              <a:picLocks noChangeAspect="1"/>
            </p:cNvPicPr>
            <p:nvPr/>
          </p:nvPicPr>
          <p:blipFill>
            <a:blip r:embed="rId5" cstate="print"/>
            <a:stretch>
              <a:fillRect/>
            </a:stretch>
          </p:blipFill>
          <p:spPr>
            <a:xfrm>
              <a:off x="6655842" y="2337512"/>
              <a:ext cx="1984574" cy="1716388"/>
            </a:xfrm>
            <a:prstGeom prst="rect">
              <a:avLst/>
            </a:prstGeom>
          </p:spPr>
        </p:pic>
        <p:pic>
          <p:nvPicPr>
            <p:cNvPr id="36" name="Picture 35" descr="Glass Fro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0844" y="1326638"/>
              <a:ext cx="2667000" cy="2936497"/>
            </a:xfrm>
            <a:prstGeom prst="rect">
              <a:avLst/>
            </a:prstGeom>
          </p:spPr>
        </p:pic>
      </p:grpSp>
      <p:grpSp>
        <p:nvGrpSpPr>
          <p:cNvPr id="6" name="Group 18"/>
          <p:cNvGrpSpPr/>
          <p:nvPr/>
        </p:nvGrpSpPr>
        <p:grpSpPr>
          <a:xfrm>
            <a:off x="3981930" y="1385459"/>
            <a:ext cx="858902" cy="1285724"/>
            <a:chOff x="4371018" y="1720507"/>
            <a:chExt cx="858902" cy="1285724"/>
          </a:xfrm>
        </p:grpSpPr>
        <p:pic>
          <p:nvPicPr>
            <p:cNvPr id="12" name="Picture 1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4" name="TextBox 73"/>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78" name="TextBox 77"/>
          <p:cNvSpPr txBox="1"/>
          <p:nvPr/>
        </p:nvSpPr>
        <p:spPr>
          <a:xfrm>
            <a:off x="4393934" y="205550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nvGrpSpPr>
          <p:cNvPr id="7" name="Group 17"/>
          <p:cNvGrpSpPr/>
          <p:nvPr/>
        </p:nvGrpSpPr>
        <p:grpSpPr>
          <a:xfrm>
            <a:off x="3396498" y="1682719"/>
            <a:ext cx="877430" cy="1285724"/>
            <a:chOff x="3785586" y="2017767"/>
            <a:chExt cx="877430" cy="1285724"/>
          </a:xfrm>
        </p:grpSpPr>
        <p:pic>
          <p:nvPicPr>
            <p:cNvPr id="71" name="Picture 7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3" name="TextBox 72"/>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76" name="TextBox 75"/>
          <p:cNvSpPr txBox="1"/>
          <p:nvPr/>
        </p:nvSpPr>
        <p:spPr>
          <a:xfrm>
            <a:off x="3813364" y="2354861"/>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nvGrpSpPr>
          <p:cNvPr id="8" name="Group 16"/>
          <p:cNvGrpSpPr/>
          <p:nvPr/>
        </p:nvGrpSpPr>
        <p:grpSpPr>
          <a:xfrm>
            <a:off x="2838085" y="2007003"/>
            <a:ext cx="875950" cy="1285724"/>
            <a:chOff x="3227173" y="2342051"/>
            <a:chExt cx="875950" cy="1285724"/>
          </a:xfrm>
        </p:grpSpPr>
        <p:pic>
          <p:nvPicPr>
            <p:cNvPr id="72" name="Picture 7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3" name="TextBox 12"/>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75" name="TextBox 74"/>
          <p:cNvSpPr txBox="1"/>
          <p:nvPr/>
        </p:nvSpPr>
        <p:spPr>
          <a:xfrm>
            <a:off x="3250935" y="2681432"/>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sp>
        <p:nvSpPr>
          <p:cNvPr id="85" name="TextBox 84"/>
          <p:cNvSpPr txBox="1"/>
          <p:nvPr/>
        </p:nvSpPr>
        <p:spPr>
          <a:xfrm>
            <a:off x="4392127" y="2057221"/>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sp>
        <p:nvSpPr>
          <p:cNvPr id="86" name="TextBox 85"/>
          <p:cNvSpPr txBox="1"/>
          <p:nvPr/>
        </p:nvSpPr>
        <p:spPr>
          <a:xfrm>
            <a:off x="3811557" y="2356577"/>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sp>
        <p:nvSpPr>
          <p:cNvPr id="87" name="TextBox 86"/>
          <p:cNvSpPr txBox="1"/>
          <p:nvPr/>
        </p:nvSpPr>
        <p:spPr>
          <a:xfrm>
            <a:off x="3249128" y="2683148"/>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spTree>
    <p:extLst>
      <p:ext uri="{BB962C8B-B14F-4D97-AF65-F5344CB8AC3E}">
        <p14:creationId xmlns:p14="http://schemas.microsoft.com/office/powerpoint/2010/main" val="42023240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8" presetClass="emph" presetSubtype="0" fill="hold" nodeType="afterEffect">
                                  <p:stCondLst>
                                    <p:cond delay="0"/>
                                  </p:stCondLst>
                                  <p:childTnLst>
                                    <p:animRot by="21600000">
                                      <p:cBhvr>
                                        <p:cTn id="10" dur="2000" fill="hold"/>
                                        <p:tgtEl>
                                          <p:spTgt spid="8"/>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7"/>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6"/>
                                        </p:tgtEl>
                                        <p:attrNameLst>
                                          <p:attrName>r</p:attrName>
                                        </p:attrNameLst>
                                      </p:cBhvr>
                                    </p:animRot>
                                  </p:childTnLst>
                                </p:cTn>
                              </p:par>
                              <p:par>
                                <p:cTn id="15" presetID="10" presetClass="exit" presetSubtype="0" fill="hold" grpId="0" nodeType="withEffect">
                                  <p:stCondLst>
                                    <p:cond delay="0"/>
                                  </p:stCondLst>
                                  <p:childTnLst>
                                    <p:animEffect transition="out" filter="fade">
                                      <p:cBhvr>
                                        <p:cTn id="16" dur="500"/>
                                        <p:tgtEl>
                                          <p:spTgt spid="75"/>
                                        </p:tgtEl>
                                      </p:cBhvr>
                                    </p:animEffect>
                                    <p:set>
                                      <p:cBhvr>
                                        <p:cTn id="17" dur="1" fill="hold">
                                          <p:stCondLst>
                                            <p:cond delay="499"/>
                                          </p:stCondLst>
                                        </p:cTn>
                                        <p:tgtEl>
                                          <p:spTgt spid="75"/>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76"/>
                                        </p:tgtEl>
                                      </p:cBhvr>
                                    </p:animEffect>
                                    <p:set>
                                      <p:cBhvr>
                                        <p:cTn id="20" dur="1" fill="hold">
                                          <p:stCondLst>
                                            <p:cond delay="499"/>
                                          </p:stCondLst>
                                        </p:cTn>
                                        <p:tgtEl>
                                          <p:spTgt spid="7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78"/>
                                        </p:tgtEl>
                                      </p:cBhvr>
                                    </p:animEffect>
                                    <p:set>
                                      <p:cBhvr>
                                        <p:cTn id="23" dur="1" fill="hold">
                                          <p:stCondLst>
                                            <p:cond delay="499"/>
                                          </p:stCondLst>
                                        </p:cTn>
                                        <p:tgtEl>
                                          <p:spTgt spid="78"/>
                                        </p:tgtEl>
                                        <p:attrNameLst>
                                          <p:attrName>style.visibility</p:attrName>
                                        </p:attrNameLst>
                                      </p:cBhvr>
                                      <p:to>
                                        <p:strVal val="hidden"/>
                                      </p:to>
                                    </p:se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6" grpId="0"/>
      <p:bldP spid="75" grpId="0"/>
      <p:bldP spid="85" grpId="0"/>
      <p:bldP spid="86" grpId="0"/>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Simplified Upgrades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solidFill>
              </a:rPr>
              <a:t>Flexible choice when patching &amp; upgrading databases</a:t>
            </a:r>
          </a:p>
          <a:p>
            <a:pPr marL="0" indent="0">
              <a:buNone/>
            </a:pPr>
            <a:endParaRPr lang="en-US" dirty="0">
              <a:solidFill>
                <a:schemeClr val="accent1"/>
              </a:solidFill>
            </a:endParaRPr>
          </a:p>
        </p:txBody>
      </p:sp>
      <p:grpSp>
        <p:nvGrpSpPr>
          <p:cNvPr id="2" name="Group 47"/>
          <p:cNvGrpSpPr>
            <a:grpSpLocks noChangeAspect="1"/>
          </p:cNvGrpSpPr>
          <p:nvPr/>
        </p:nvGrpSpPr>
        <p:grpSpPr>
          <a:xfrm>
            <a:off x="920133" y="974955"/>
            <a:ext cx="3273968" cy="3635734"/>
            <a:chOff x="6280203" y="1326765"/>
            <a:chExt cx="2949029" cy="3274902"/>
          </a:xfrm>
        </p:grpSpPr>
        <p:grpSp>
          <p:nvGrpSpPr>
            <p:cNvPr id="3" name="Group 48"/>
            <p:cNvGrpSpPr/>
            <p:nvPr/>
          </p:nvGrpSpPr>
          <p:grpSpPr>
            <a:xfrm>
              <a:off x="6302485" y="2735319"/>
              <a:ext cx="2926747" cy="1866348"/>
              <a:chOff x="6277322" y="2745229"/>
              <a:chExt cx="2926747" cy="1866348"/>
            </a:xfrm>
          </p:grpSpPr>
          <p:pic>
            <p:nvPicPr>
              <p:cNvPr id="79" name="Picture 78" descr="Red Blinth.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6277322" y="2745229"/>
                <a:ext cx="2667000" cy="1866348"/>
              </a:xfrm>
              <a:prstGeom prst="rect">
                <a:avLst/>
              </a:prstGeom>
            </p:spPr>
          </p:pic>
          <p:sp>
            <p:nvSpPr>
              <p:cNvPr id="80" name="TextBox 79"/>
              <p:cNvSpPr txBox="1"/>
              <p:nvPr/>
            </p:nvSpPr>
            <p:spPr>
              <a:xfrm>
                <a:off x="6773050" y="3704365"/>
                <a:ext cx="2431019" cy="249508"/>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Original Container Database (12.1)</a:t>
                </a:r>
              </a:p>
            </p:txBody>
          </p:sp>
        </p:grpSp>
        <p:pic>
          <p:nvPicPr>
            <p:cNvPr id="51" name="Picture 50" descr="Grey Rectang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259" y="2737499"/>
              <a:ext cx="2667000" cy="1529522"/>
            </a:xfrm>
            <a:prstGeom prst="rect">
              <a:avLst/>
            </a:prstGeom>
          </p:spPr>
        </p:pic>
        <p:pic>
          <p:nvPicPr>
            <p:cNvPr id="52" name="Picture 51"/>
            <p:cNvPicPr>
              <a:picLocks noChangeAspect="1"/>
            </p:cNvPicPr>
            <p:nvPr/>
          </p:nvPicPr>
          <p:blipFill>
            <a:blip r:embed="rId5" cstate="print"/>
            <a:stretch>
              <a:fillRect/>
            </a:stretch>
          </p:blipFill>
          <p:spPr>
            <a:xfrm>
              <a:off x="6655842" y="2337512"/>
              <a:ext cx="1984574" cy="1716388"/>
            </a:xfrm>
            <a:prstGeom prst="rect">
              <a:avLst/>
            </a:prstGeom>
          </p:spPr>
        </p:pic>
        <p:pic>
          <p:nvPicPr>
            <p:cNvPr id="53" name="Picture 52" descr="Glass Fro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0203" y="1326765"/>
              <a:ext cx="2667000" cy="2936497"/>
            </a:xfrm>
            <a:prstGeom prst="rect">
              <a:avLst/>
            </a:prstGeom>
          </p:spPr>
        </p:pic>
      </p:grpSp>
      <p:grpSp>
        <p:nvGrpSpPr>
          <p:cNvPr id="4" name="Group 80"/>
          <p:cNvGrpSpPr>
            <a:grpSpLocks noChangeAspect="1"/>
          </p:cNvGrpSpPr>
          <p:nvPr/>
        </p:nvGrpSpPr>
        <p:grpSpPr>
          <a:xfrm>
            <a:off x="5508678" y="956053"/>
            <a:ext cx="3345082" cy="3641642"/>
            <a:chOff x="6285524" y="1321444"/>
            <a:chExt cx="3013083" cy="3280223"/>
          </a:xfrm>
        </p:grpSpPr>
        <p:grpSp>
          <p:nvGrpSpPr>
            <p:cNvPr id="5" name="Group 81"/>
            <p:cNvGrpSpPr/>
            <p:nvPr/>
          </p:nvGrpSpPr>
          <p:grpSpPr>
            <a:xfrm>
              <a:off x="6302485" y="2735319"/>
              <a:ext cx="2996122" cy="1866348"/>
              <a:chOff x="6277322" y="2745229"/>
              <a:chExt cx="2996122" cy="1866348"/>
            </a:xfrm>
          </p:grpSpPr>
          <p:pic>
            <p:nvPicPr>
              <p:cNvPr id="86" name="Picture 85" descr="Red Blinth.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6277322" y="2745229"/>
                <a:ext cx="2667000" cy="1866348"/>
              </a:xfrm>
              <a:prstGeom prst="rect">
                <a:avLst/>
              </a:prstGeom>
            </p:spPr>
          </p:pic>
          <p:sp>
            <p:nvSpPr>
              <p:cNvPr id="87" name="TextBox 86"/>
              <p:cNvSpPr txBox="1"/>
              <p:nvPr/>
            </p:nvSpPr>
            <p:spPr>
              <a:xfrm>
                <a:off x="6703882" y="3704365"/>
                <a:ext cx="2569562" cy="249508"/>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Upgraded Container Database (12.X)</a:t>
                </a:r>
              </a:p>
            </p:txBody>
          </p:sp>
        </p:grpSp>
        <p:pic>
          <p:nvPicPr>
            <p:cNvPr id="83" name="Picture 82" descr="Grey Rectang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5581" y="2732179"/>
              <a:ext cx="2667000" cy="1529522"/>
            </a:xfrm>
            <a:prstGeom prst="rect">
              <a:avLst/>
            </a:prstGeom>
          </p:spPr>
        </p:pic>
        <p:pic>
          <p:nvPicPr>
            <p:cNvPr id="84" name="Picture 83"/>
            <p:cNvPicPr>
              <a:picLocks noChangeAspect="1"/>
            </p:cNvPicPr>
            <p:nvPr/>
          </p:nvPicPr>
          <p:blipFill>
            <a:blip r:embed="rId5" cstate="print"/>
            <a:stretch>
              <a:fillRect/>
            </a:stretch>
          </p:blipFill>
          <p:spPr>
            <a:xfrm>
              <a:off x="6655842" y="2337512"/>
              <a:ext cx="1984574" cy="1716388"/>
            </a:xfrm>
            <a:prstGeom prst="rect">
              <a:avLst/>
            </a:prstGeom>
          </p:spPr>
        </p:pic>
        <p:pic>
          <p:nvPicPr>
            <p:cNvPr id="85" name="Picture 84" descr="Glass Fron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5524" y="1321444"/>
              <a:ext cx="2667000" cy="2936497"/>
            </a:xfrm>
            <a:prstGeom prst="rect">
              <a:avLst/>
            </a:prstGeom>
          </p:spPr>
        </p:pic>
      </p:grpSp>
      <p:grpSp>
        <p:nvGrpSpPr>
          <p:cNvPr id="7" name="PDB_121_DW"/>
          <p:cNvGrpSpPr/>
          <p:nvPr/>
        </p:nvGrpSpPr>
        <p:grpSpPr>
          <a:xfrm>
            <a:off x="2592630" y="1324257"/>
            <a:ext cx="871222" cy="1285724"/>
            <a:chOff x="2574909" y="1607793"/>
            <a:chExt cx="871222" cy="1285724"/>
          </a:xfrm>
        </p:grpSpPr>
        <p:grpSp>
          <p:nvGrpSpPr>
            <p:cNvPr id="8" name="Group 18"/>
            <p:cNvGrpSpPr/>
            <p:nvPr/>
          </p:nvGrpSpPr>
          <p:grpSpPr>
            <a:xfrm>
              <a:off x="2574909" y="1607793"/>
              <a:ext cx="858902" cy="1285724"/>
              <a:chOff x="4371018" y="1720507"/>
              <a:chExt cx="858902" cy="1285724"/>
            </a:xfrm>
          </p:grpSpPr>
          <p:pic>
            <p:nvPicPr>
              <p:cNvPr id="12" name="Picture 1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4" name="TextBox 73"/>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78" name="TextBox 77"/>
            <p:cNvSpPr txBox="1"/>
            <p:nvPr/>
          </p:nvSpPr>
          <p:spPr>
            <a:xfrm>
              <a:off x="2986913" y="2277839"/>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9" name="PDB_121_CRM"/>
          <p:cNvGrpSpPr/>
          <p:nvPr/>
        </p:nvGrpSpPr>
        <p:grpSpPr>
          <a:xfrm>
            <a:off x="2019012" y="1636034"/>
            <a:ext cx="877430" cy="1285724"/>
            <a:chOff x="1989477" y="1913663"/>
            <a:chExt cx="877430" cy="1285724"/>
          </a:xfrm>
        </p:grpSpPr>
        <p:grpSp>
          <p:nvGrpSpPr>
            <p:cNvPr id="11" name="Group 17"/>
            <p:cNvGrpSpPr/>
            <p:nvPr/>
          </p:nvGrpSpPr>
          <p:grpSpPr>
            <a:xfrm>
              <a:off x="1989477" y="1913663"/>
              <a:ext cx="877430" cy="1285724"/>
              <a:chOff x="3785586" y="2017767"/>
              <a:chExt cx="877430" cy="1285724"/>
            </a:xfrm>
          </p:grpSpPr>
          <p:pic>
            <p:nvPicPr>
              <p:cNvPr id="71" name="Picture 7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3" name="TextBox 72"/>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76" name="TextBox 75"/>
            <p:cNvSpPr txBox="1"/>
            <p:nvPr/>
          </p:nvSpPr>
          <p:spPr>
            <a:xfrm>
              <a:off x="2406343" y="257719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pic>
        <p:nvPicPr>
          <p:cNvPr id="77" name="PDB_DW_Unplugged" descr="Unlabelled Unplugg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1978" y="1313947"/>
            <a:ext cx="801242" cy="1494738"/>
          </a:xfrm>
          <a:prstGeom prst="rect">
            <a:avLst/>
          </a:prstGeom>
        </p:spPr>
      </p:pic>
      <p:pic>
        <p:nvPicPr>
          <p:cNvPr id="6" name="PDB_CRM_Unplugged" descr="Unlabelled Unplugg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13520" y="1638146"/>
            <a:ext cx="801242" cy="1494738"/>
          </a:xfrm>
          <a:prstGeom prst="rect">
            <a:avLst/>
          </a:prstGeom>
        </p:spPr>
      </p:pic>
      <p:grpSp>
        <p:nvGrpSpPr>
          <p:cNvPr id="14" name="Group 2"/>
          <p:cNvGrpSpPr/>
          <p:nvPr/>
        </p:nvGrpSpPr>
        <p:grpSpPr>
          <a:xfrm>
            <a:off x="1466506" y="1963522"/>
            <a:ext cx="875950" cy="1285724"/>
            <a:chOff x="1431064" y="2229337"/>
            <a:chExt cx="875950" cy="1285724"/>
          </a:xfrm>
        </p:grpSpPr>
        <p:grpSp>
          <p:nvGrpSpPr>
            <p:cNvPr id="15" name="Group 16"/>
            <p:cNvGrpSpPr/>
            <p:nvPr/>
          </p:nvGrpSpPr>
          <p:grpSpPr>
            <a:xfrm>
              <a:off x="1431064" y="2229337"/>
              <a:ext cx="875950" cy="1285724"/>
              <a:chOff x="3227173" y="2342051"/>
              <a:chExt cx="875950" cy="1285724"/>
            </a:xfrm>
          </p:grpSpPr>
          <p:pic>
            <p:nvPicPr>
              <p:cNvPr id="72" name="Picture 7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3" name="TextBox 12"/>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75" name="TextBox 74"/>
            <p:cNvSpPr txBox="1"/>
            <p:nvPr/>
          </p:nvSpPr>
          <p:spPr>
            <a:xfrm>
              <a:off x="1843914" y="2903766"/>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16" name="PDB_12X_DW"/>
          <p:cNvGrpSpPr/>
          <p:nvPr/>
        </p:nvGrpSpPr>
        <p:grpSpPr>
          <a:xfrm>
            <a:off x="6605663" y="1644842"/>
            <a:ext cx="879342" cy="1285724"/>
            <a:chOff x="2574909" y="1607793"/>
            <a:chExt cx="879342" cy="1285724"/>
          </a:xfrm>
        </p:grpSpPr>
        <p:grpSp>
          <p:nvGrpSpPr>
            <p:cNvPr id="17" name="Group 57"/>
            <p:cNvGrpSpPr/>
            <p:nvPr/>
          </p:nvGrpSpPr>
          <p:grpSpPr>
            <a:xfrm>
              <a:off x="2574909" y="1607793"/>
              <a:ext cx="858902" cy="1285724"/>
              <a:chOff x="4371018" y="1720507"/>
              <a:chExt cx="858902" cy="1285724"/>
            </a:xfrm>
          </p:grpSpPr>
          <p:pic>
            <p:nvPicPr>
              <p:cNvPr id="60" name="Picture 59"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61" name="TextBox 60"/>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59" name="TextBox 58"/>
            <p:cNvSpPr txBox="1"/>
            <p:nvPr/>
          </p:nvSpPr>
          <p:spPr>
            <a:xfrm>
              <a:off x="2979398" y="2270325"/>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grpSp>
      <p:grpSp>
        <p:nvGrpSpPr>
          <p:cNvPr id="18" name="PDB_12X_CRM"/>
          <p:cNvGrpSpPr/>
          <p:nvPr/>
        </p:nvGrpSpPr>
        <p:grpSpPr>
          <a:xfrm>
            <a:off x="6043859" y="1962526"/>
            <a:ext cx="877430" cy="1285724"/>
            <a:chOff x="1989477" y="1913663"/>
            <a:chExt cx="877430" cy="1285724"/>
          </a:xfrm>
        </p:grpSpPr>
        <p:grpSp>
          <p:nvGrpSpPr>
            <p:cNvPr id="19" name="Group 62"/>
            <p:cNvGrpSpPr/>
            <p:nvPr/>
          </p:nvGrpSpPr>
          <p:grpSpPr>
            <a:xfrm>
              <a:off x="1989477" y="1913663"/>
              <a:ext cx="877430" cy="1285724"/>
              <a:chOff x="3785586" y="2017767"/>
              <a:chExt cx="877430" cy="1285724"/>
            </a:xfrm>
          </p:grpSpPr>
          <p:pic>
            <p:nvPicPr>
              <p:cNvPr id="65" name="Picture 64"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66" name="TextBox 65"/>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64" name="TextBox 63"/>
            <p:cNvSpPr txBox="1"/>
            <p:nvPr/>
          </p:nvSpPr>
          <p:spPr>
            <a:xfrm>
              <a:off x="2391313" y="2569681"/>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grpSp>
    </p:spTree>
    <p:extLst>
      <p:ext uri="{BB962C8B-B14F-4D97-AF65-F5344CB8AC3E}">
        <p14:creationId xmlns:p14="http://schemas.microsoft.com/office/powerpoint/2010/main" val="1248867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0" presetClass="path" presetSubtype="0" accel="50000" decel="50000" fill="hold" nodeType="withEffect">
                                  <p:stCondLst>
                                    <p:cond delay="0"/>
                                  </p:stCondLst>
                                  <p:childTnLst>
                                    <p:animMotion origin="layout" path="M -1.66667E-6 -3.67479E-6 C 0.01528 -0.03856 0.02847 -0.19685 0.09184 -0.23171 C 0.15521 -0.26658 0.32205 -0.25856 0.38038 -0.20981 C 0.43872 -0.16106 0.42917 0.00463 0.44202 0.0611 " pathEditMode="relative" rAng="0" ptsTypes="aaaa">
                                      <p:cBhvr>
                                        <p:cTn id="12" dur="2000" fill="hold"/>
                                        <p:tgtEl>
                                          <p:spTgt spid="77"/>
                                        </p:tgtEl>
                                        <p:attrNameLst>
                                          <p:attrName>ppt_x</p:attrName>
                                          <p:attrName>ppt_y</p:attrName>
                                        </p:attrNameLst>
                                      </p:cBhvr>
                                      <p:rCtr x="22101" y="-10275"/>
                                    </p:animMotion>
                                  </p:childTnLst>
                                </p:cTn>
                              </p:par>
                            </p:childTnLst>
                          </p:cTn>
                        </p:par>
                        <p:par>
                          <p:cTn id="13" fill="hold">
                            <p:stCondLst>
                              <p:cond delay="2000"/>
                            </p:stCondLst>
                            <p:childTnLst>
                              <p:par>
                                <p:cTn id="14" presetID="10" presetClass="exit" presetSubtype="0" fill="hold" nodeType="afterEffect">
                                  <p:stCondLst>
                                    <p:cond delay="0"/>
                                  </p:stCondLst>
                                  <p:childTnLst>
                                    <p:animEffect transition="out" filter="fade">
                                      <p:cBhvr>
                                        <p:cTn id="15" dur="500"/>
                                        <p:tgtEl>
                                          <p:spTgt spid="77"/>
                                        </p:tgtEl>
                                      </p:cBhvr>
                                    </p:animEffect>
                                    <p:set>
                                      <p:cBhvr>
                                        <p:cTn id="16" dur="1" fill="hold">
                                          <p:stCondLst>
                                            <p:cond delay="499"/>
                                          </p:stCondLst>
                                        </p:cTn>
                                        <p:tgtEl>
                                          <p:spTgt spid="7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2000"/>
                                        <p:tgtEl>
                                          <p:spTgt spid="9"/>
                                        </p:tgtEl>
                                      </p:cBhvr>
                                    </p:animEffect>
                                    <p:set>
                                      <p:cBhvr>
                                        <p:cTn id="23" dur="1" fill="hold">
                                          <p:stCondLst>
                                            <p:cond delay="1999"/>
                                          </p:stCondLst>
                                        </p:cTn>
                                        <p:tgtEl>
                                          <p:spTgt spid="9"/>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par>
                                <p:cTn id="27" presetID="0" presetClass="path" presetSubtype="0" accel="50000" decel="50000" fill="hold" nodeType="withEffect">
                                  <p:stCondLst>
                                    <p:cond delay="0"/>
                                  </p:stCondLst>
                                  <p:childTnLst>
                                    <p:animMotion origin="layout" path="M 1.11111E-6 2.78926E-6 C 0.02031 -0.09473 0.0408 -0.18945 0.09948 -0.2308 C 0.15816 -0.27214 0.29549 -0.29898 0.3526 -0.24838 C 0.40972 -0.19778 0.42361 0.00679 0.44219 0.07374 " pathEditMode="relative" rAng="0" ptsTypes="aaaa">
                                      <p:cBhvr>
                                        <p:cTn id="28" dur="2000" fill="hold"/>
                                        <p:tgtEl>
                                          <p:spTgt spid="6"/>
                                        </p:tgtEl>
                                        <p:attrNameLst>
                                          <p:attrName>ppt_x</p:attrName>
                                          <p:attrName>ppt_y</p:attrName>
                                        </p:attrNameLst>
                                      </p:cBhvr>
                                      <p:rCtr x="22101" y="-11262"/>
                                    </p:animMotion>
                                  </p:childTnLst>
                                </p:cTn>
                              </p:par>
                            </p:childTnLst>
                          </p:cTn>
                        </p:par>
                        <p:par>
                          <p:cTn id="29" fill="hold">
                            <p:stCondLst>
                              <p:cond delay="4500"/>
                            </p:stCondLst>
                            <p:childTnLst>
                              <p:par>
                                <p:cTn id="30" presetID="10" presetClass="exit" presetSubtype="0" fill="hold" nodeType="after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1" name="Picture 15"/>
          <p:cNvPicPr>
            <a:picLocks noChangeAspect="1" noChangeArrowheads="1"/>
          </p:cNvPicPr>
          <p:nvPr/>
        </p:nvPicPr>
        <p:blipFill>
          <a:blip r:embed="rId4" cstate="print"/>
          <a:srcRect/>
          <a:stretch>
            <a:fillRect/>
          </a:stretch>
        </p:blipFill>
        <p:spPr bwMode="auto">
          <a:xfrm>
            <a:off x="6140361" y="1057003"/>
            <a:ext cx="2624816" cy="3252653"/>
          </a:xfrm>
          <a:prstGeom prst="rect">
            <a:avLst/>
          </a:prstGeom>
          <a:noFill/>
          <a:ln w="9525" cap="flat" cmpd="sng">
            <a:noFill/>
            <a:prstDash val="solid"/>
            <a:miter lim="800000"/>
            <a:headEnd/>
            <a:tailEnd/>
          </a:ln>
          <a:effectLst/>
        </p:spPr>
      </p:pic>
      <p:grpSp>
        <p:nvGrpSpPr>
          <p:cNvPr id="2" name="Group 27"/>
          <p:cNvGrpSpPr/>
          <p:nvPr/>
        </p:nvGrpSpPr>
        <p:grpSpPr>
          <a:xfrm>
            <a:off x="3840025" y="1874349"/>
            <a:ext cx="2652215" cy="1876222"/>
            <a:chOff x="3840024" y="1533931"/>
            <a:chExt cx="2652215" cy="2501629"/>
          </a:xfrm>
        </p:grpSpPr>
        <p:grpSp>
          <p:nvGrpSpPr>
            <p:cNvPr id="3" name="Group 25"/>
            <p:cNvGrpSpPr/>
            <p:nvPr/>
          </p:nvGrpSpPr>
          <p:grpSpPr>
            <a:xfrm>
              <a:off x="3840024" y="1533931"/>
              <a:ext cx="1495107" cy="2501629"/>
              <a:chOff x="3813901" y="1259612"/>
              <a:chExt cx="1495107" cy="2501629"/>
            </a:xfrm>
          </p:grpSpPr>
          <p:graphicFrame>
            <p:nvGraphicFramePr>
              <p:cNvPr id="9230" name="Object 65"/>
              <p:cNvGraphicFramePr>
                <a:graphicFrameLocks noChangeAspect="1"/>
              </p:cNvGraphicFramePr>
              <p:nvPr/>
            </p:nvGraphicFramePr>
            <p:xfrm>
              <a:off x="4296909" y="1259612"/>
              <a:ext cx="603250" cy="712787"/>
            </p:xfrm>
            <a:graphic>
              <a:graphicData uri="http://schemas.openxmlformats.org/presentationml/2006/ole">
                <mc:AlternateContent xmlns:mc="http://schemas.openxmlformats.org/markup-compatibility/2006">
                  <mc:Choice xmlns:v="urn:schemas-microsoft-com:vml" Requires="v">
                    <p:oleObj spid="_x0000_s3138" name="Photo Editor Photo" r:id="rId5" imgW="1028844" imgH="1219370" progId="">
                      <p:embed/>
                    </p:oleObj>
                  </mc:Choice>
                  <mc:Fallback>
                    <p:oleObj name="Photo Editor Photo" r:id="rId5" imgW="1028844" imgH="1219370" progId="">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6909" y="1259612"/>
                            <a:ext cx="603250" cy="71278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2" name="Object 65"/>
              <p:cNvGraphicFramePr>
                <a:graphicFrameLocks noChangeAspect="1"/>
              </p:cNvGraphicFramePr>
              <p:nvPr/>
            </p:nvGraphicFramePr>
            <p:xfrm>
              <a:off x="3992427" y="1581059"/>
              <a:ext cx="603250" cy="712788"/>
            </p:xfrm>
            <a:graphic>
              <a:graphicData uri="http://schemas.openxmlformats.org/presentationml/2006/ole">
                <mc:AlternateContent xmlns:mc="http://schemas.openxmlformats.org/markup-compatibility/2006">
                  <mc:Choice xmlns:v="urn:schemas-microsoft-com:vml" Requires="v">
                    <p:oleObj spid="_x0000_s3139" name="Photo Editor Photo" r:id="rId7" imgW="1028844" imgH="1219370" progId="">
                      <p:embed/>
                    </p:oleObj>
                  </mc:Choice>
                  <mc:Fallback>
                    <p:oleObj name="Photo Editor Photo" r:id="rId7" imgW="1028844" imgH="121937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2427" y="1581059"/>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3" name="Object 65"/>
              <p:cNvGraphicFramePr>
                <a:graphicFrameLocks noChangeAspect="1"/>
              </p:cNvGraphicFramePr>
              <p:nvPr/>
            </p:nvGraphicFramePr>
            <p:xfrm>
              <a:off x="4458335" y="1694270"/>
              <a:ext cx="603250" cy="712788"/>
            </p:xfrm>
            <a:graphic>
              <a:graphicData uri="http://schemas.openxmlformats.org/presentationml/2006/ole">
                <mc:AlternateContent xmlns:mc="http://schemas.openxmlformats.org/markup-compatibility/2006">
                  <mc:Choice xmlns:v="urn:schemas-microsoft-com:vml" Requires="v">
                    <p:oleObj spid="_x0000_s3140" name="Photo Editor Photo" r:id="rId8" imgW="1028844" imgH="1219370" progId="">
                      <p:embed/>
                    </p:oleObj>
                  </mc:Choice>
                  <mc:Fallback>
                    <p:oleObj name="Photo Editor Photo" r:id="rId8" imgW="1028844" imgH="121937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8335" y="1694270"/>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4" name="Object 65"/>
              <p:cNvGraphicFramePr>
                <a:graphicFrameLocks noChangeAspect="1"/>
              </p:cNvGraphicFramePr>
              <p:nvPr/>
            </p:nvGraphicFramePr>
            <p:xfrm>
              <a:off x="3813901" y="2094865"/>
              <a:ext cx="603250" cy="712788"/>
            </p:xfrm>
            <a:graphic>
              <a:graphicData uri="http://schemas.openxmlformats.org/presentationml/2006/ole">
                <mc:AlternateContent xmlns:mc="http://schemas.openxmlformats.org/markup-compatibility/2006">
                  <mc:Choice xmlns:v="urn:schemas-microsoft-com:vml" Requires="v">
                    <p:oleObj spid="_x0000_s3141" name="Photo Editor Photo" r:id="rId9" imgW="1028844" imgH="1219370" progId="">
                      <p:embed/>
                    </p:oleObj>
                  </mc:Choice>
                  <mc:Fallback>
                    <p:oleObj name="Photo Editor Photo" r:id="rId9" imgW="1028844" imgH="121937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3901" y="2094865"/>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5" name="Object 65"/>
              <p:cNvGraphicFramePr>
                <a:graphicFrameLocks noChangeAspect="1"/>
              </p:cNvGraphicFramePr>
              <p:nvPr/>
            </p:nvGraphicFramePr>
            <p:xfrm>
              <a:off x="4253684" y="2351767"/>
              <a:ext cx="603250" cy="712788"/>
            </p:xfrm>
            <a:graphic>
              <a:graphicData uri="http://schemas.openxmlformats.org/presentationml/2006/ole">
                <mc:AlternateContent xmlns:mc="http://schemas.openxmlformats.org/markup-compatibility/2006">
                  <mc:Choice xmlns:v="urn:schemas-microsoft-com:vml" Requires="v">
                    <p:oleObj spid="_x0000_s3142" name="Photo Editor Photo" r:id="rId10" imgW="1028844" imgH="1219370" progId="">
                      <p:embed/>
                    </p:oleObj>
                  </mc:Choice>
                  <mc:Fallback>
                    <p:oleObj name="Photo Editor Photo" r:id="rId10" imgW="1028844" imgH="121937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3684" y="2351767"/>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6" name="Object 65"/>
              <p:cNvGraphicFramePr>
                <a:graphicFrameLocks noChangeAspect="1"/>
              </p:cNvGraphicFramePr>
              <p:nvPr/>
            </p:nvGraphicFramePr>
            <p:xfrm>
              <a:off x="4001136" y="2804613"/>
              <a:ext cx="603250" cy="712788"/>
            </p:xfrm>
            <a:graphic>
              <a:graphicData uri="http://schemas.openxmlformats.org/presentationml/2006/ole">
                <mc:AlternateContent xmlns:mc="http://schemas.openxmlformats.org/markup-compatibility/2006">
                  <mc:Choice xmlns:v="urn:schemas-microsoft-com:vml" Requires="v">
                    <p:oleObj spid="_x0000_s3143" name="Photo Editor Photo" r:id="rId11" imgW="1028844" imgH="1219370" progId="">
                      <p:embed/>
                    </p:oleObj>
                  </mc:Choice>
                  <mc:Fallback>
                    <p:oleObj name="Photo Editor Photo" r:id="rId11" imgW="1028844" imgH="121937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1136" y="2804613"/>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7" name="Object 65"/>
              <p:cNvGraphicFramePr>
                <a:graphicFrameLocks noChangeAspect="1"/>
              </p:cNvGraphicFramePr>
              <p:nvPr/>
            </p:nvGraphicFramePr>
            <p:xfrm>
              <a:off x="4284164" y="3048453"/>
              <a:ext cx="603250" cy="712788"/>
            </p:xfrm>
            <a:graphic>
              <a:graphicData uri="http://schemas.openxmlformats.org/presentationml/2006/ole">
                <mc:AlternateContent xmlns:mc="http://schemas.openxmlformats.org/markup-compatibility/2006">
                  <mc:Choice xmlns:v="urn:schemas-microsoft-com:vml" Requires="v">
                    <p:oleObj spid="_x0000_s3144" name="Photo Editor Photo" r:id="rId12" imgW="1028844" imgH="1219370" progId="">
                      <p:embed/>
                    </p:oleObj>
                  </mc:Choice>
                  <mc:Fallback>
                    <p:oleObj name="Photo Editor Photo" r:id="rId12" imgW="1028844" imgH="121937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164" y="3048453"/>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sp>
            <p:nvSpPr>
              <p:cNvPr id="20" name="Text Box 1195"/>
              <p:cNvSpPr txBox="1">
                <a:spLocks noChangeArrowheads="1"/>
              </p:cNvSpPr>
              <p:nvPr/>
            </p:nvSpPr>
            <p:spPr bwMode="auto">
              <a:xfrm>
                <a:off x="4310971" y="3396344"/>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DW</a:t>
                </a:r>
                <a:endParaRPr lang="en-US" sz="800" dirty="0"/>
              </a:p>
            </p:txBody>
          </p:sp>
          <p:sp>
            <p:nvSpPr>
              <p:cNvPr id="21" name="Text Box 1195"/>
              <p:cNvSpPr txBox="1">
                <a:spLocks noChangeArrowheads="1"/>
              </p:cNvSpPr>
              <p:nvPr/>
            </p:nvSpPr>
            <p:spPr bwMode="auto">
              <a:xfrm>
                <a:off x="4502559" y="2024743"/>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ERP</a:t>
                </a:r>
                <a:endParaRPr lang="en-US" sz="800" dirty="0"/>
              </a:p>
            </p:txBody>
          </p:sp>
          <p:sp>
            <p:nvSpPr>
              <p:cNvPr id="22" name="Text Box 1195"/>
              <p:cNvSpPr txBox="1">
                <a:spLocks noChangeArrowheads="1"/>
              </p:cNvSpPr>
              <p:nvPr/>
            </p:nvSpPr>
            <p:spPr bwMode="auto">
              <a:xfrm>
                <a:off x="3831999" y="2386149"/>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CRM</a:t>
                </a:r>
                <a:endParaRPr lang="en-US" sz="800" dirty="0"/>
              </a:p>
            </p:txBody>
          </p:sp>
          <p:graphicFrame>
            <p:nvGraphicFramePr>
              <p:cNvPr id="9238" name="Object 65"/>
              <p:cNvGraphicFramePr>
                <a:graphicFrameLocks noChangeAspect="1"/>
              </p:cNvGraphicFramePr>
              <p:nvPr/>
            </p:nvGraphicFramePr>
            <p:xfrm>
              <a:off x="4705758" y="2398985"/>
              <a:ext cx="603250" cy="712787"/>
            </p:xfrm>
            <a:graphic>
              <a:graphicData uri="http://schemas.openxmlformats.org/presentationml/2006/ole">
                <mc:AlternateContent xmlns:mc="http://schemas.openxmlformats.org/markup-compatibility/2006">
                  <mc:Choice xmlns:v="urn:schemas-microsoft-com:vml" Requires="v">
                    <p:oleObj spid="_x0000_s3145" name="Photo Editor Photo" r:id="rId13" imgW="1028844" imgH="1219370" progId="">
                      <p:embed/>
                    </p:oleObj>
                  </mc:Choice>
                  <mc:Fallback>
                    <p:oleObj name="Photo Editor Photo" r:id="rId13" imgW="1028844" imgH="121937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758" y="2398985"/>
                            <a:ext cx="603250" cy="71278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sp>
            <p:nvSpPr>
              <p:cNvPr id="24" name="Text Box 1195"/>
              <p:cNvSpPr txBox="1">
                <a:spLocks noChangeArrowheads="1"/>
              </p:cNvSpPr>
              <p:nvPr/>
            </p:nvSpPr>
            <p:spPr bwMode="auto">
              <a:xfrm>
                <a:off x="4750754" y="2712721"/>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BI</a:t>
                </a:r>
                <a:endParaRPr lang="en-US" sz="800" dirty="0"/>
              </a:p>
            </p:txBody>
          </p:sp>
        </p:grpSp>
        <p:sp>
          <p:nvSpPr>
            <p:cNvPr id="27" name="Right Arrow 26"/>
            <p:cNvSpPr/>
            <p:nvPr/>
          </p:nvSpPr>
          <p:spPr bwMode="auto">
            <a:xfrm>
              <a:off x="5133702" y="2416628"/>
              <a:ext cx="1358537" cy="484632"/>
            </a:xfrm>
            <a:prstGeom prst="rightArrow">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50000"/>
                </a:spcBef>
                <a:spcAft>
                  <a:spcPct val="0"/>
                </a:spcAft>
                <a:buClr>
                  <a:schemeClr val="accent1"/>
                </a:buClr>
                <a:buSzTx/>
                <a:buFontTx/>
                <a:buNone/>
                <a:tabLst/>
              </a:pPr>
              <a:endParaRPr kumimoji="0" lang="en-US" sz="1000" b="1" i="0" u="none" strike="noStrike" cap="none" normalizeH="0" baseline="0" smtClean="0">
                <a:ln>
                  <a:noFill/>
                </a:ln>
                <a:solidFill>
                  <a:schemeClr val="tx1"/>
                </a:solidFill>
                <a:effectLst/>
                <a:latin typeface="Calibri" pitchFamily="34" charset="0"/>
              </a:endParaRPr>
            </a:p>
          </p:txBody>
        </p:sp>
      </p:grpSp>
      <p:sp>
        <p:nvSpPr>
          <p:cNvPr id="23" name="Text Box 2"/>
          <p:cNvSpPr txBox="1">
            <a:spLocks noChangeArrowheads="1"/>
          </p:cNvSpPr>
          <p:nvPr/>
        </p:nvSpPr>
        <p:spPr bwMode="auto">
          <a:xfrm>
            <a:off x="561975" y="1049655"/>
            <a:ext cx="3524250" cy="3541395"/>
          </a:xfrm>
          <a:prstGeom prst="rect">
            <a:avLst/>
          </a:prstGeom>
          <a:noFill/>
          <a:ln w="9525">
            <a:noFill/>
            <a:round/>
            <a:headEnd/>
            <a:tailEnd/>
          </a:ln>
        </p:spPr>
        <p:txBody>
          <a:bodyPr lIns="92160" tIns="46080" rIns="92160" bIns="46080"/>
          <a:lstStyle/>
          <a:p>
            <a:pPr marL="219075"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Reduced TCO</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Administrative costs</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Operational costs</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Data Center costs</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Storage costs</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Contingency costs</a:t>
            </a:r>
          </a:p>
          <a:p>
            <a:pPr marL="219075"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Improved …</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Resource utilization</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Manageability</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dirty="0" smtClean="0">
                <a:solidFill>
                  <a:srgbClr val="000000"/>
                </a:solidFill>
              </a:rPr>
              <a:t> Service Management</a:t>
            </a:r>
          </a:p>
          <a:p>
            <a:pPr marL="676275" lvl="1"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dirty="0" smtClean="0">
              <a:solidFill>
                <a:srgbClr val="000000"/>
              </a:solidFill>
            </a:endParaRPr>
          </a:p>
          <a:p>
            <a:pPr marL="676275" lvl="1"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dirty="0" smtClean="0">
              <a:solidFill>
                <a:srgbClr val="000000"/>
              </a:solidFill>
            </a:endParaRPr>
          </a:p>
          <a:p>
            <a:pPr marL="676275" lvl="1"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dirty="0" smtClean="0">
              <a:solidFill>
                <a:srgbClr val="000000"/>
              </a:solidFill>
            </a:endParaRPr>
          </a:p>
        </p:txBody>
      </p:sp>
      <p:sp>
        <p:nvSpPr>
          <p:cNvPr id="28" name="Title 3"/>
          <p:cNvSpPr>
            <a:spLocks noGrp="1"/>
          </p:cNvSpPr>
          <p:nvPr>
            <p:ph type="title"/>
          </p:nvPr>
        </p:nvSpPr>
        <p:spPr>
          <a:xfrm>
            <a:off x="804347" y="245538"/>
            <a:ext cx="8229586" cy="770462"/>
          </a:xfrm>
        </p:spPr>
        <p:txBody>
          <a:bodyPr/>
          <a:lstStyle/>
          <a:p>
            <a:r>
              <a:rPr lang="en-US" dirty="0" smtClean="0"/>
              <a:t>Oracle Database 12c Multitenant Architecture </a:t>
            </a:r>
            <a:r>
              <a:rPr lang="en-US" sz="3000" dirty="0" smtClean="0"/>
              <a:t/>
            </a:r>
            <a:br>
              <a:rPr lang="en-US" sz="3000" dirty="0" smtClean="0"/>
            </a:br>
            <a:r>
              <a:rPr lang="en-US" sz="2000" b="0" dirty="0" smtClean="0">
                <a:solidFill>
                  <a:schemeClr val="accent1"/>
                </a:solidFill>
              </a:rPr>
              <a:t>Benefits</a:t>
            </a:r>
            <a:endParaRPr lang="en-US" sz="2000" b="0" dirty="0">
              <a:solidFill>
                <a:schemeClr val="accent1"/>
              </a:solidFill>
            </a:endParaRPr>
          </a:p>
        </p:txBody>
      </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89000" y="228601"/>
            <a:ext cx="7581900" cy="564968"/>
          </a:xfrm>
        </p:spPr>
        <p:txBody>
          <a:bodyPr/>
          <a:lstStyle/>
          <a:p>
            <a:r>
              <a:rPr lang="en-GB" sz="2400" dirty="0" smtClean="0"/>
              <a:t>Oracle Database 12c</a:t>
            </a:r>
            <a:br>
              <a:rPr lang="en-GB" sz="2400" dirty="0" smtClean="0"/>
            </a:br>
            <a:r>
              <a:rPr lang="en-GB" sz="2000" dirty="0" smtClean="0">
                <a:solidFill>
                  <a:srgbClr val="FF0000"/>
                </a:solidFill>
              </a:rPr>
              <a:t>Alternative Architectures</a:t>
            </a:r>
          </a:p>
        </p:txBody>
      </p:sp>
      <p:graphicFrame>
        <p:nvGraphicFramePr>
          <p:cNvPr id="6" name="Content Placeholder 5"/>
          <p:cNvGraphicFramePr>
            <a:graphicFrameLocks noGrp="1"/>
          </p:cNvGraphicFramePr>
          <p:nvPr>
            <p:ph idx="1"/>
          </p:nvPr>
        </p:nvGraphicFramePr>
        <p:xfrm>
          <a:off x="336913" y="963754"/>
          <a:ext cx="8566704" cy="3273660"/>
        </p:xfrm>
        <a:graphic>
          <a:graphicData uri="http://schemas.openxmlformats.org/drawingml/2006/table">
            <a:tbl>
              <a:tblPr firstRow="1" bandRow="1">
                <a:tableStyleId>{5C22544A-7EE6-4342-B048-85BDC9FD1C3A}</a:tableStyleId>
              </a:tblPr>
              <a:tblGrid>
                <a:gridCol w="2687555"/>
                <a:gridCol w="1939842"/>
                <a:gridCol w="1995266"/>
                <a:gridCol w="1944041"/>
              </a:tblGrid>
              <a:tr h="9829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1" i="0" u="none" strike="noStrike" cap="none" normalizeH="0" baseline="0" dirty="0">
                          <a:ln>
                            <a:noFill/>
                          </a:ln>
                          <a:solidFill>
                            <a:srgbClr val="FFFFFF"/>
                          </a:solidFill>
                          <a:effectLst/>
                          <a:latin typeface="Arial" charset="0"/>
                          <a:ea typeface="Arial" charset="0"/>
                          <a:cs typeface="Arial" charset="0"/>
                        </a:rPr>
                        <a:t>Business Value</a:t>
                      </a:r>
                    </a:p>
                  </a:txBody>
                  <a:tcPr marT="34290" marB="34290" anchor="ctr" horzOverflow="overflow">
                    <a:solidFill>
                      <a:srgbClr val="FD00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500" b="1" i="0" u="none" strike="noStrike" cap="none" normalizeH="0" baseline="0" smtClean="0">
                          <a:ln>
                            <a:noFill/>
                          </a:ln>
                          <a:solidFill>
                            <a:srgbClr val="FFFFFF"/>
                          </a:solidFill>
                          <a:effectLst/>
                          <a:latin typeface="Arial" charset="0"/>
                          <a:ea typeface="Arial" charset="0"/>
                          <a:cs typeface="Arial" charset="0"/>
                        </a:rPr>
                        <a:t>Many databases</a:t>
                      </a:r>
                      <a:br>
                        <a:rPr kumimoji="0" lang="en-US" sz="1500" b="1" i="0" u="none" strike="noStrike" cap="none" normalizeH="0" baseline="0" smtClean="0">
                          <a:ln>
                            <a:noFill/>
                          </a:ln>
                          <a:solidFill>
                            <a:srgbClr val="FFFFFF"/>
                          </a:solidFill>
                          <a:effectLst/>
                          <a:latin typeface="Arial" charset="0"/>
                          <a:ea typeface="Arial" charset="0"/>
                          <a:cs typeface="Arial" charset="0"/>
                        </a:rPr>
                      </a:br>
                      <a:r>
                        <a:rPr kumimoji="0" lang="en-US" sz="1500" b="1" i="0" u="none" strike="noStrike" cap="none" normalizeH="0" baseline="0" smtClean="0">
                          <a:ln>
                            <a:noFill/>
                          </a:ln>
                          <a:solidFill>
                            <a:srgbClr val="FFFFFF"/>
                          </a:solidFill>
                          <a:effectLst/>
                          <a:latin typeface="Arial" charset="0"/>
                          <a:ea typeface="Arial" charset="0"/>
                          <a:cs typeface="Arial" charset="0"/>
                        </a:rPr>
                        <a:t>on</a:t>
                      </a:r>
                      <a:br>
                        <a:rPr kumimoji="0" lang="en-US" sz="1500" b="1" i="0" u="none" strike="noStrike" cap="none" normalizeH="0" baseline="0" smtClean="0">
                          <a:ln>
                            <a:noFill/>
                          </a:ln>
                          <a:solidFill>
                            <a:srgbClr val="FFFFFF"/>
                          </a:solidFill>
                          <a:effectLst/>
                          <a:latin typeface="Arial" charset="0"/>
                          <a:ea typeface="Arial" charset="0"/>
                          <a:cs typeface="Arial" charset="0"/>
                        </a:rPr>
                      </a:br>
                      <a:r>
                        <a:rPr kumimoji="0" lang="en-US" sz="1500" b="1" i="0" u="none" strike="noStrike" cap="none" normalizeH="0" baseline="0" smtClean="0">
                          <a:ln>
                            <a:noFill/>
                          </a:ln>
                          <a:solidFill>
                            <a:srgbClr val="FFFFFF"/>
                          </a:solidFill>
                          <a:effectLst/>
                          <a:latin typeface="Arial" charset="0"/>
                          <a:ea typeface="Arial" charset="0"/>
                          <a:cs typeface="Arial" charset="0"/>
                        </a:rPr>
                        <a:t>one machine</a:t>
                      </a:r>
                      <a:endParaRPr kumimoji="0" lang="en-US" sz="1500" b="1" i="0" u="none" strike="noStrike" cap="none" normalizeH="0" baseline="0" dirty="0">
                        <a:ln>
                          <a:noFill/>
                        </a:ln>
                        <a:solidFill>
                          <a:srgbClr val="FFFFFF"/>
                        </a:solidFill>
                        <a:effectLst/>
                        <a:latin typeface="Arial" charset="0"/>
                        <a:ea typeface="Arial" charset="0"/>
                        <a:cs typeface="Arial" charset="0"/>
                      </a:endParaRPr>
                    </a:p>
                  </a:txBody>
                  <a:tcPr marT="34290" marB="34290" anchor="ctr" horzOverflow="overflow">
                    <a:solidFill>
                      <a:srgbClr val="FD00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500" b="1" i="0" u="none" strike="noStrike" cap="none" normalizeH="0" baseline="0" smtClean="0">
                          <a:ln>
                            <a:noFill/>
                          </a:ln>
                          <a:solidFill>
                            <a:srgbClr val="FFFFFF"/>
                          </a:solidFill>
                          <a:effectLst/>
                          <a:latin typeface="Arial" charset="0"/>
                          <a:ea typeface="Arial" charset="0"/>
                          <a:cs typeface="Arial" charset="0"/>
                        </a:rPr>
                        <a:t>Many databases</a:t>
                      </a:r>
                      <a:br>
                        <a:rPr kumimoji="0" lang="en-US" sz="1500" b="1" i="0" u="none" strike="noStrike" cap="none" normalizeH="0" baseline="0" smtClean="0">
                          <a:ln>
                            <a:noFill/>
                          </a:ln>
                          <a:solidFill>
                            <a:srgbClr val="FFFFFF"/>
                          </a:solidFill>
                          <a:effectLst/>
                          <a:latin typeface="Arial" charset="0"/>
                          <a:ea typeface="Arial" charset="0"/>
                          <a:cs typeface="Arial" charset="0"/>
                        </a:rPr>
                      </a:br>
                      <a:r>
                        <a:rPr kumimoji="0" lang="en-US" sz="1500" b="1" i="0" u="none" strike="noStrike" cap="none" normalizeH="0" baseline="0" smtClean="0">
                          <a:ln>
                            <a:noFill/>
                          </a:ln>
                          <a:solidFill>
                            <a:srgbClr val="FFFFFF"/>
                          </a:solidFill>
                          <a:effectLst/>
                          <a:latin typeface="Arial" charset="0"/>
                          <a:ea typeface="Arial" charset="0"/>
                          <a:cs typeface="Arial" charset="0"/>
                        </a:rPr>
                        <a:t>as schemas in one database</a:t>
                      </a:r>
                      <a:endParaRPr kumimoji="0" lang="en-US" sz="1500" b="1" i="0" u="none" strike="noStrike" cap="none" normalizeH="0" baseline="0" dirty="0">
                        <a:ln>
                          <a:noFill/>
                        </a:ln>
                        <a:solidFill>
                          <a:srgbClr val="FFFFFF"/>
                        </a:solidFill>
                        <a:effectLst/>
                        <a:latin typeface="Arial" charset="0"/>
                        <a:ea typeface="Arial" charset="0"/>
                        <a:cs typeface="Arial" charset="0"/>
                      </a:endParaRPr>
                    </a:p>
                  </a:txBody>
                  <a:tcPr marT="34290" marB="34290" anchor="ctr" horzOverflow="overflow">
                    <a:solidFill>
                      <a:srgbClr val="FD00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500" b="1" i="0" u="none" strike="noStrike" cap="none" normalizeH="0" baseline="0" smtClean="0">
                          <a:ln>
                            <a:noFill/>
                          </a:ln>
                          <a:solidFill>
                            <a:srgbClr val="FFFFFF"/>
                          </a:solidFill>
                          <a:effectLst/>
                          <a:latin typeface="Arial" charset="0"/>
                          <a:ea typeface="Arial" charset="0"/>
                          <a:cs typeface="Arial" charset="0"/>
                        </a:rPr>
                        <a:t>Many databases</a:t>
                      </a:r>
                      <a:br>
                        <a:rPr kumimoji="0" lang="en-US" sz="1500" b="1" i="0" u="none" strike="noStrike" cap="none" normalizeH="0" baseline="0" smtClean="0">
                          <a:ln>
                            <a:noFill/>
                          </a:ln>
                          <a:solidFill>
                            <a:srgbClr val="FFFFFF"/>
                          </a:solidFill>
                          <a:effectLst/>
                          <a:latin typeface="Arial" charset="0"/>
                          <a:ea typeface="Arial" charset="0"/>
                          <a:cs typeface="Arial" charset="0"/>
                        </a:rPr>
                      </a:br>
                      <a:r>
                        <a:rPr kumimoji="0" lang="en-US" sz="1500" b="1" i="0" u="none" strike="noStrike" cap="none" normalizeH="0" baseline="0" smtClean="0">
                          <a:ln>
                            <a:noFill/>
                          </a:ln>
                          <a:solidFill>
                            <a:srgbClr val="FFFFFF"/>
                          </a:solidFill>
                          <a:effectLst/>
                          <a:latin typeface="Arial" charset="0"/>
                          <a:ea typeface="Arial" charset="0"/>
                          <a:cs typeface="Arial" charset="0"/>
                        </a:rPr>
                        <a:t>as PDBs</a:t>
                      </a:r>
                      <a:br>
                        <a:rPr kumimoji="0" lang="en-US" sz="1500" b="1" i="0" u="none" strike="noStrike" cap="none" normalizeH="0" baseline="0" smtClean="0">
                          <a:ln>
                            <a:noFill/>
                          </a:ln>
                          <a:solidFill>
                            <a:srgbClr val="FFFFFF"/>
                          </a:solidFill>
                          <a:effectLst/>
                          <a:latin typeface="Arial" charset="0"/>
                          <a:ea typeface="Arial" charset="0"/>
                          <a:cs typeface="Arial" charset="0"/>
                        </a:rPr>
                      </a:br>
                      <a:r>
                        <a:rPr kumimoji="0" lang="en-US" sz="1500" b="1" i="0" u="none" strike="noStrike" cap="none" normalizeH="0" baseline="0" smtClean="0">
                          <a:ln>
                            <a:noFill/>
                          </a:ln>
                          <a:solidFill>
                            <a:srgbClr val="FFFFFF"/>
                          </a:solidFill>
                          <a:effectLst/>
                          <a:latin typeface="Arial" charset="0"/>
                          <a:ea typeface="Arial" charset="0"/>
                          <a:cs typeface="Arial" charset="0"/>
                        </a:rPr>
                        <a:t>in one CDB</a:t>
                      </a:r>
                    </a:p>
                  </a:txBody>
                  <a:tcPr marT="34290" marB="34290" anchor="ctr" horzOverflow="overflow">
                    <a:solidFill>
                      <a:srgbClr val="FD0000"/>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accent1">
                              <a:lumMod val="50000"/>
                            </a:schemeClr>
                          </a:solidFill>
                          <a:effectLst/>
                          <a:latin typeface="Arial" charset="0"/>
                          <a:ea typeface="Arial" charset="0"/>
                          <a:cs typeface="Arial" charset="0"/>
                        </a:rPr>
                        <a:t>Implementation</a:t>
                      </a:r>
                    </a:p>
                  </a:txBody>
                  <a:tcPr marT="34290" marB="34290" anchor="ctr" horzOverflow="overflow">
                    <a:solidFill>
                      <a:srgbClr val="FECBCB"/>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Arial" charset="0"/>
                          <a:ea typeface="Arial" charset="0"/>
                          <a:cs typeface="Arial" charset="0"/>
                        </a:rPr>
                        <a:t>Easy</a:t>
                      </a:r>
                    </a:p>
                  </a:txBody>
                  <a:tcPr marT="34290" marB="34290" anchor="ctr" horzOverflow="overflow">
                    <a:solidFill>
                      <a:srgbClr val="FECBCB"/>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Arial" charset="0"/>
                          <a:ea typeface="Arial" charset="0"/>
                          <a:cs typeface="Arial" charset="0"/>
                        </a:rPr>
                        <a:t>Difficult*</a:t>
                      </a:r>
                    </a:p>
                  </a:txBody>
                  <a:tcPr marT="34290" marB="34290" anchor="ctr" horzOverflow="overflow">
                    <a:solidFill>
                      <a:srgbClr val="FECBCB"/>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Easy</a:t>
                      </a:r>
                      <a:endParaRPr kumimoji="0" lang="en-US" sz="1500" b="0" i="0" u="none" strike="noStrike" cap="none" normalizeH="0" baseline="0" dirty="0">
                        <a:ln>
                          <a:noFill/>
                        </a:ln>
                        <a:solidFill>
                          <a:schemeClr val="tx1"/>
                        </a:solidFill>
                        <a:effectLst/>
                        <a:latin typeface="Arial" charset="0"/>
                        <a:ea typeface="Arial" charset="0"/>
                        <a:cs typeface="Arial" charset="0"/>
                      </a:endParaRPr>
                    </a:p>
                  </a:txBody>
                  <a:tcPr marT="34290" marB="34290" anchor="ctr" horzOverflow="overflow">
                    <a:solidFill>
                      <a:srgbClr val="FECBCB"/>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accent1">
                              <a:lumMod val="50000"/>
                            </a:schemeClr>
                          </a:solidFill>
                          <a:effectLst/>
                          <a:latin typeface="Arial" charset="0"/>
                          <a:ea typeface="Arial" charset="0"/>
                          <a:cs typeface="Arial" charset="0"/>
                        </a:rPr>
                        <a:t>Isolation</a:t>
                      </a: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Highest</a:t>
                      </a: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Limited</a:t>
                      </a: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a:t>
                      </a:r>
                    </a:p>
                  </a:txBody>
                  <a:tcPr marT="34290" marB="34290" anchor="ctr" horzOverflow="overflow">
                    <a:solidFill>
                      <a:srgbClr val="FFEAEA"/>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accent1">
                              <a:lumMod val="50000"/>
                            </a:schemeClr>
                          </a:solidFill>
                          <a:effectLst/>
                          <a:latin typeface="Arial" charset="0"/>
                          <a:ea typeface="Arial" charset="0"/>
                          <a:cs typeface="Arial" charset="0"/>
                        </a:rPr>
                        <a:t>Availability</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Highest</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Highest</a:t>
                      </a:r>
                    </a:p>
                  </a:txBody>
                  <a:tcPr marT="34290" marB="34290" anchor="ctr" horzOverflow="overflow">
                    <a:solidFill>
                      <a:srgbClr val="FFD3D3"/>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accent1">
                              <a:lumMod val="50000"/>
                            </a:schemeClr>
                          </a:solidFill>
                          <a:effectLst/>
                          <a:latin typeface="Arial" charset="0"/>
                          <a:ea typeface="Arial" charset="0"/>
                          <a:cs typeface="Arial" charset="0"/>
                        </a:rPr>
                        <a:t>Scalability</a:t>
                      </a: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Limited </a:t>
                      </a: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a:t>
                      </a: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a:t>
                      </a:r>
                    </a:p>
                  </a:txBody>
                  <a:tcPr marT="34290" marB="34290" anchor="ctr" horzOverflow="overflow">
                    <a:solidFill>
                      <a:srgbClr val="FFEAEA"/>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accent1">
                              <a:lumMod val="50000"/>
                            </a:schemeClr>
                          </a:solidFill>
                          <a:effectLst/>
                          <a:latin typeface="Arial" charset="0"/>
                          <a:ea typeface="Arial" charset="0"/>
                          <a:cs typeface="Arial" charset="0"/>
                        </a:rPr>
                        <a:t>Performance</a:t>
                      </a:r>
                      <a:endParaRPr kumimoji="0" lang="en-US" sz="1500" b="0" i="0" u="none" strike="noStrike" cap="none" normalizeH="0" baseline="0" dirty="0">
                        <a:ln>
                          <a:noFill/>
                        </a:ln>
                        <a:solidFill>
                          <a:schemeClr val="accent1">
                            <a:lumMod val="50000"/>
                          </a:schemeClr>
                        </a:solidFill>
                        <a:effectLst/>
                        <a:latin typeface="Arial" charset="0"/>
                        <a:ea typeface="Arial" charset="0"/>
                        <a:cs typeface="Arial" charset="0"/>
                      </a:endParaRP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Low</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ea typeface="Arial" charset="0"/>
                          <a:cs typeface="Arial" charset="0"/>
                        </a:rPr>
                        <a:t>High</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Arial" charset="0"/>
                          <a:ea typeface="Arial" charset="0"/>
                          <a:cs typeface="Arial" charset="0"/>
                        </a:rPr>
                        <a:t>High</a:t>
                      </a:r>
                      <a:endParaRPr kumimoji="0" lang="en-US" sz="1500" b="0" i="0" u="none" strike="noStrike" cap="none" normalizeH="0" baseline="0" dirty="0" smtClean="0">
                        <a:ln>
                          <a:noFill/>
                        </a:ln>
                        <a:solidFill>
                          <a:schemeClr val="tx1"/>
                        </a:solidFill>
                        <a:effectLst/>
                        <a:latin typeface="Arial" charset="0"/>
                        <a:ea typeface="Arial" charset="0"/>
                        <a:cs typeface="Arial" charset="0"/>
                      </a:endParaRPr>
                    </a:p>
                  </a:txBody>
                  <a:tcPr marT="34290" marB="34290" anchor="ctr" horzOverflow="overflow">
                    <a:solidFill>
                      <a:srgbClr val="FFD3D3"/>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accent1">
                              <a:lumMod val="50000"/>
                            </a:schemeClr>
                          </a:solidFill>
                          <a:effectLst/>
                          <a:latin typeface="Arial" charset="0"/>
                          <a:ea typeface="Arial" charset="0"/>
                          <a:cs typeface="Arial" charset="0"/>
                        </a:rPr>
                        <a:t>Resource management</a:t>
                      </a:r>
                      <a:endParaRPr kumimoji="0" lang="en-US" sz="1500" b="0" i="0" u="none" strike="noStrike" cap="none" normalizeH="0" baseline="0" dirty="0">
                        <a:ln>
                          <a:noFill/>
                        </a:ln>
                        <a:solidFill>
                          <a:schemeClr val="accent1">
                            <a:lumMod val="50000"/>
                          </a:schemeClr>
                        </a:solidFill>
                        <a:effectLst/>
                        <a:latin typeface="Arial" charset="0"/>
                        <a:ea typeface="Arial" charset="0"/>
                        <a:cs typeface="Arial" charset="0"/>
                      </a:endParaRP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Arial" charset="0"/>
                          <a:ea typeface="Arial" charset="0"/>
                          <a:cs typeface="Arial" charset="0"/>
                        </a:rPr>
                        <a:t>Fair</a:t>
                      </a:r>
                      <a:endParaRPr kumimoji="0" lang="en-US" sz="1500" b="0" i="0" u="none" strike="noStrike" cap="none" normalizeH="0" baseline="0" dirty="0" smtClean="0">
                        <a:ln>
                          <a:noFill/>
                        </a:ln>
                        <a:solidFill>
                          <a:schemeClr val="tx1"/>
                        </a:solidFill>
                        <a:effectLst/>
                        <a:latin typeface="Arial" charset="0"/>
                        <a:ea typeface="Arial" charset="0"/>
                        <a:cs typeface="Arial" charset="0"/>
                      </a:endParaRP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Arial" charset="0"/>
                          <a:ea typeface="Arial" charset="0"/>
                          <a:cs typeface="Arial" charset="0"/>
                        </a:rPr>
                        <a:t>Severely limited</a:t>
                      </a:r>
                      <a:endParaRPr kumimoji="0" lang="en-US" sz="1500" b="0" i="0" u="none" strike="noStrike" cap="none" normalizeH="0" baseline="0" dirty="0" smtClean="0">
                        <a:ln>
                          <a:noFill/>
                        </a:ln>
                        <a:solidFill>
                          <a:schemeClr val="tx1"/>
                        </a:solidFill>
                        <a:effectLst/>
                        <a:latin typeface="Arial" charset="0"/>
                        <a:ea typeface="Arial" charset="0"/>
                        <a:cs typeface="Arial" charset="0"/>
                      </a:endParaRPr>
                    </a:p>
                  </a:txBody>
                  <a:tcPr marT="34290" marB="34290" anchor="ctr" horzOverflow="overflow">
                    <a:solidFill>
                      <a:srgbClr val="FF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Arial" charset="0"/>
                          <a:ea typeface="Arial" charset="0"/>
                          <a:cs typeface="Arial" charset="0"/>
                        </a:rPr>
                        <a:t>Excellent</a:t>
                      </a:r>
                      <a:endParaRPr kumimoji="0" lang="en-US" sz="1500" b="0" i="0" u="none" strike="noStrike" cap="none" normalizeH="0" baseline="0" dirty="0" smtClean="0">
                        <a:ln>
                          <a:noFill/>
                        </a:ln>
                        <a:solidFill>
                          <a:schemeClr val="tx1"/>
                        </a:solidFill>
                        <a:effectLst/>
                        <a:latin typeface="Arial" charset="0"/>
                        <a:ea typeface="Arial" charset="0"/>
                        <a:cs typeface="Arial" charset="0"/>
                      </a:endParaRPr>
                    </a:p>
                  </a:txBody>
                  <a:tcPr marT="34290" marB="34290" anchor="ctr" horzOverflow="overflow">
                    <a:solidFill>
                      <a:srgbClr val="FFEAEA"/>
                    </a:solidFill>
                  </a:tcPr>
                </a:tc>
              </a:tr>
              <a:tr h="3271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1" i="0" u="none" strike="noStrike" cap="none" normalizeH="0" baseline="0" dirty="0">
                          <a:ln>
                            <a:noFill/>
                          </a:ln>
                          <a:solidFill>
                            <a:schemeClr val="accent1">
                              <a:lumMod val="50000"/>
                            </a:schemeClr>
                          </a:solidFill>
                          <a:effectLst/>
                          <a:latin typeface="Arial" charset="0"/>
                          <a:ea typeface="Arial" charset="0"/>
                          <a:cs typeface="Arial" charset="0"/>
                        </a:rPr>
                        <a:t>ROI</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FF0000"/>
                          </a:solidFill>
                          <a:effectLst/>
                          <a:latin typeface="Arial" charset="0"/>
                          <a:ea typeface="Arial" charset="0"/>
                          <a:cs typeface="Arial" charset="0"/>
                        </a:rPr>
                        <a:t>Low</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FF0000"/>
                          </a:solidFill>
                          <a:effectLst/>
                          <a:latin typeface="Arial" charset="0"/>
                          <a:ea typeface="Arial" charset="0"/>
                          <a:cs typeface="Arial" charset="0"/>
                        </a:rPr>
                        <a:t>High</a:t>
                      </a:r>
                    </a:p>
                  </a:txBody>
                  <a:tcPr marT="34290" marB="34290" anchor="ctr" horzOverflow="overflow">
                    <a:solidFill>
                      <a:srgbClr val="FFD3D3"/>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FF0000"/>
                          </a:solidFill>
                          <a:effectLst/>
                          <a:latin typeface="Arial" charset="0"/>
                          <a:ea typeface="Arial" charset="0"/>
                          <a:cs typeface="Arial" charset="0"/>
                        </a:rPr>
                        <a:t>Highest</a:t>
                      </a:r>
                    </a:p>
                  </a:txBody>
                  <a:tcPr marT="34290" marB="34290" anchor="ctr" horzOverflow="overflow">
                    <a:solidFill>
                      <a:srgbClr val="FFD3D3"/>
                    </a:solidFill>
                  </a:tcPr>
                </a:tc>
              </a:tr>
            </a:tbl>
          </a:graphicData>
        </a:graphic>
      </p:graphicFrame>
      <p:sp>
        <p:nvSpPr>
          <p:cNvPr id="7218" name="Text Box 161"/>
          <p:cNvSpPr txBox="1">
            <a:spLocks noChangeArrowheads="1"/>
          </p:cNvSpPr>
          <p:nvPr/>
        </p:nvSpPr>
        <p:spPr bwMode="auto">
          <a:xfrm>
            <a:off x="270419" y="4315339"/>
            <a:ext cx="4871526" cy="339196"/>
          </a:xfrm>
          <a:prstGeom prst="rect">
            <a:avLst/>
          </a:prstGeom>
          <a:noFill/>
          <a:ln w="57150">
            <a:noFill/>
            <a:miter lim="800000"/>
            <a:headEnd/>
            <a:tailEnd/>
          </a:ln>
        </p:spPr>
        <p:txBody>
          <a:bodyPr wrap="none" lIns="92075" tIns="46038" rIns="92075" bIns="46038">
            <a:spAutoFit/>
          </a:bodyPr>
          <a:lstStyle/>
          <a:p>
            <a:pPr algn="l"/>
            <a:r>
              <a:rPr lang="en-US" sz="1600" b="0" dirty="0"/>
              <a:t>* </a:t>
            </a:r>
            <a:r>
              <a:rPr lang="en-US" sz="1600" b="0" dirty="0" smtClean="0"/>
              <a:t>Need </a:t>
            </a:r>
            <a:r>
              <a:rPr lang="en-US" sz="1600" b="0" dirty="0"/>
              <a:t>to validate application schemas can co-exist</a:t>
            </a:r>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04347" y="245538"/>
            <a:ext cx="8229586" cy="406395"/>
          </a:xfrm>
        </p:spPr>
        <p:txBody>
          <a:bodyPr/>
          <a:lstStyle/>
          <a:p>
            <a:r>
              <a:rPr lang="en-US" dirty="0" smtClean="0"/>
              <a:t>Multitenant Architecture</a:t>
            </a:r>
            <a:endParaRPr lang="en-US" dirty="0"/>
          </a:p>
        </p:txBody>
      </p:sp>
      <p:sp>
        <p:nvSpPr>
          <p:cNvPr id="5" name="Text Placeholder 3"/>
          <p:cNvSpPr>
            <a:spLocks noGrp="1"/>
          </p:cNvSpPr>
          <p:nvPr>
            <p:ph type="body" sz="quarter" idx="13"/>
          </p:nvPr>
        </p:nvSpPr>
        <p:spPr>
          <a:xfrm>
            <a:off x="804347" y="648216"/>
            <a:ext cx="8229600" cy="304800"/>
          </a:xfrm>
        </p:spPr>
        <p:txBody>
          <a:bodyPr/>
          <a:lstStyle/>
          <a:p>
            <a:r>
              <a:rPr lang="en-US" dirty="0" smtClean="0"/>
              <a:t>Components of a Multitenant Container Database (CDB)</a:t>
            </a:r>
            <a:endParaRPr lang="en-US" dirty="0"/>
          </a:p>
        </p:txBody>
      </p:sp>
      <p:grpSp>
        <p:nvGrpSpPr>
          <p:cNvPr id="2" name="Group 155"/>
          <p:cNvGrpSpPr/>
          <p:nvPr/>
        </p:nvGrpSpPr>
        <p:grpSpPr>
          <a:xfrm>
            <a:off x="3146147" y="2613551"/>
            <a:ext cx="3163293" cy="1906739"/>
            <a:chOff x="3146147" y="2613551"/>
            <a:chExt cx="3163293" cy="1906739"/>
          </a:xfrm>
        </p:grpSpPr>
        <p:grpSp>
          <p:nvGrpSpPr>
            <p:cNvPr id="3" name="Group 54"/>
            <p:cNvGrpSpPr/>
            <p:nvPr/>
          </p:nvGrpSpPr>
          <p:grpSpPr>
            <a:xfrm>
              <a:off x="3146147" y="2613551"/>
              <a:ext cx="3163293" cy="1906739"/>
              <a:chOff x="1652492" y="-691865"/>
              <a:chExt cx="3163293" cy="1906739"/>
            </a:xfrm>
          </p:grpSpPr>
          <p:pic>
            <p:nvPicPr>
              <p:cNvPr id="79" name="Picture 78" descr="Red Blinth.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2492" y="-691865"/>
                <a:ext cx="2724718" cy="1906739"/>
              </a:xfrm>
              <a:prstGeom prst="rect">
                <a:avLst/>
              </a:prstGeom>
            </p:spPr>
          </p:pic>
          <p:sp>
            <p:nvSpPr>
              <p:cNvPr id="80" name="Rectangle 79"/>
              <p:cNvSpPr/>
              <p:nvPr/>
            </p:nvSpPr>
            <p:spPr>
              <a:xfrm>
                <a:off x="1937723" y="268539"/>
                <a:ext cx="2878062" cy="307777"/>
              </a:xfrm>
              <a:prstGeom prst="rect">
                <a:avLst/>
              </a:prstGeom>
              <a:scene3d>
                <a:camera prst="isometricRightUp"/>
                <a:lightRig rig="threePt" dir="t"/>
              </a:scene3d>
            </p:spPr>
            <p:txBody>
              <a:bodyPr wrap="none">
                <a:spAutoFit/>
              </a:bodyPr>
              <a:lstStyle/>
              <a:p>
                <a:pPr algn="ctr"/>
                <a:r>
                  <a:rPr lang="en-US" sz="1400" b="1" dirty="0" smtClean="0">
                    <a:solidFill>
                      <a:schemeClr val="bg1"/>
                    </a:solidFill>
                    <a:latin typeface="Arial" pitchFamily="34" charset="0"/>
                    <a:cs typeface="Arial" pitchFamily="34" charset="0"/>
                  </a:rPr>
                  <a:t>Multitenant Container Database</a:t>
                </a:r>
                <a:endParaRPr lang="en-US" sz="1400" b="1" dirty="0">
                  <a:solidFill>
                    <a:schemeClr val="bg1"/>
                  </a:solidFill>
                  <a:latin typeface="Arial" pitchFamily="34" charset="0"/>
                  <a:cs typeface="Arial" pitchFamily="34" charset="0"/>
                </a:endParaRPr>
              </a:p>
            </p:txBody>
          </p:sp>
        </p:grpSp>
        <p:pic>
          <p:nvPicPr>
            <p:cNvPr id="56" name="Picture 55"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6632" y="2618327"/>
              <a:ext cx="2724718" cy="1562623"/>
            </a:xfrm>
            <a:prstGeom prst="rect">
              <a:avLst/>
            </a:prstGeom>
          </p:spPr>
        </p:pic>
      </p:grpSp>
      <p:grpSp>
        <p:nvGrpSpPr>
          <p:cNvPr id="4" name="Group 154"/>
          <p:cNvGrpSpPr/>
          <p:nvPr/>
        </p:nvGrpSpPr>
        <p:grpSpPr>
          <a:xfrm>
            <a:off x="3457763" y="2300333"/>
            <a:ext cx="2106342" cy="1697182"/>
            <a:chOff x="3457763" y="2300333"/>
            <a:chExt cx="2106342" cy="1697182"/>
          </a:xfrm>
        </p:grpSpPr>
        <p:pic>
          <p:nvPicPr>
            <p:cNvPr id="57" name="Picture 56" descr="4 Socket Roo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7763" y="2300333"/>
              <a:ext cx="2106342" cy="1697182"/>
            </a:xfrm>
            <a:prstGeom prst="rect">
              <a:avLst/>
            </a:prstGeom>
          </p:spPr>
        </p:pic>
        <p:sp>
          <p:nvSpPr>
            <p:cNvPr id="82" name="Rectangle 81"/>
            <p:cNvSpPr/>
            <p:nvPr/>
          </p:nvSpPr>
          <p:spPr>
            <a:xfrm>
              <a:off x="3765400" y="3453115"/>
              <a:ext cx="592154" cy="261610"/>
            </a:xfrm>
            <a:prstGeom prst="rect">
              <a:avLst/>
            </a:prstGeom>
            <a:scene3d>
              <a:camera prst="isometricRightUp"/>
              <a:lightRig rig="threePt" dir="t"/>
            </a:scene3d>
          </p:spPr>
          <p:txBody>
            <a:bodyPr wrap="none">
              <a:spAutoFit/>
            </a:bodyPr>
            <a:lstStyle/>
            <a:p>
              <a:pPr algn="ctr"/>
              <a:r>
                <a:rPr lang="en-US" sz="1100" b="1" dirty="0" smtClean="0">
                  <a:effectLst>
                    <a:glow rad="63500">
                      <a:schemeClr val="bg1">
                        <a:alpha val="75000"/>
                      </a:schemeClr>
                    </a:glow>
                  </a:effectLst>
                  <a:latin typeface="Arial" pitchFamily="34" charset="0"/>
                  <a:cs typeface="Arial" pitchFamily="34" charset="0"/>
                </a:rPr>
                <a:t>ROOT</a:t>
              </a:r>
              <a:endParaRPr lang="en-US" sz="1100" b="1" dirty="0">
                <a:solidFill>
                  <a:schemeClr val="bg1"/>
                </a:solidFill>
                <a:effectLst>
                  <a:glow rad="63500">
                    <a:schemeClr val="bg1">
                      <a:alpha val="75000"/>
                    </a:schemeClr>
                  </a:glow>
                </a:effectLst>
                <a:latin typeface="Arial" pitchFamily="34" charset="0"/>
                <a:cs typeface="Arial" pitchFamily="34" charset="0"/>
              </a:endParaRPr>
            </a:p>
          </p:txBody>
        </p:sp>
      </p:grpSp>
      <p:sp>
        <p:nvSpPr>
          <p:cNvPr id="123" name="TextBox 122"/>
          <p:cNvSpPr txBox="1"/>
          <p:nvPr/>
        </p:nvSpPr>
        <p:spPr>
          <a:xfrm>
            <a:off x="7629373" y="2122350"/>
            <a:ext cx="783688" cy="461665"/>
          </a:xfrm>
          <a:prstGeom prst="rect">
            <a:avLst/>
          </a:prstGeom>
          <a:noFill/>
          <a:ln w="28575" cmpd="sng">
            <a:noFill/>
          </a:ln>
          <a:scene3d>
            <a:camera prst="isometricRightUp"/>
            <a:lightRig rig="threePt" dir="t"/>
          </a:scene3d>
        </p:spPr>
        <p:txBody>
          <a:bodyPr wrap="none" rtlCol="0">
            <a:spAutoFit/>
          </a:bodyPr>
          <a:lstStyle/>
          <a:p>
            <a:r>
              <a:rPr lang="en-US" sz="2400" b="1" dirty="0" smtClean="0">
                <a:solidFill>
                  <a:schemeClr val="bg1"/>
                </a:solidFill>
              </a:rPr>
              <a:t>12.1</a:t>
            </a:r>
            <a:endParaRPr lang="en-US" sz="1100" b="1" dirty="0" smtClean="0">
              <a:solidFill>
                <a:schemeClr val="bg1"/>
              </a:solidFill>
            </a:endParaRPr>
          </a:p>
        </p:txBody>
      </p:sp>
      <p:grpSp>
        <p:nvGrpSpPr>
          <p:cNvPr id="6" name="PDB_121_DW"/>
          <p:cNvGrpSpPr/>
          <p:nvPr/>
        </p:nvGrpSpPr>
        <p:grpSpPr>
          <a:xfrm>
            <a:off x="4845127" y="1721368"/>
            <a:ext cx="696292" cy="978175"/>
            <a:chOff x="2574909" y="1607793"/>
            <a:chExt cx="915210" cy="1285724"/>
          </a:xfrm>
        </p:grpSpPr>
        <p:grpSp>
          <p:nvGrpSpPr>
            <p:cNvPr id="7" name="Group 117"/>
            <p:cNvGrpSpPr/>
            <p:nvPr/>
          </p:nvGrpSpPr>
          <p:grpSpPr>
            <a:xfrm>
              <a:off x="2574909" y="1607793"/>
              <a:ext cx="914402" cy="1285724"/>
              <a:chOff x="4371018" y="1720507"/>
              <a:chExt cx="914402" cy="1285724"/>
            </a:xfrm>
          </p:grpSpPr>
          <p:pic>
            <p:nvPicPr>
              <p:cNvPr id="77" name="Picture 76"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8" name="TextBox 77"/>
              <p:cNvSpPr txBox="1"/>
              <p:nvPr/>
            </p:nvSpPr>
            <p:spPr>
              <a:xfrm>
                <a:off x="4697205" y="2572369"/>
                <a:ext cx="588215"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HCM</a:t>
                </a:r>
              </a:p>
            </p:txBody>
          </p:sp>
        </p:grpSp>
        <p:sp>
          <p:nvSpPr>
            <p:cNvPr id="76" name="TextBox 75"/>
            <p:cNvSpPr txBox="1"/>
            <p:nvPr/>
          </p:nvSpPr>
          <p:spPr>
            <a:xfrm>
              <a:off x="2952133" y="2232155"/>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8" name="PDB_121_DW"/>
          <p:cNvGrpSpPr/>
          <p:nvPr/>
        </p:nvGrpSpPr>
        <p:grpSpPr>
          <a:xfrm>
            <a:off x="4408552" y="1959487"/>
            <a:ext cx="696290" cy="978175"/>
            <a:chOff x="2574909" y="1607793"/>
            <a:chExt cx="915210" cy="1285724"/>
          </a:xfrm>
        </p:grpSpPr>
        <p:grpSp>
          <p:nvGrpSpPr>
            <p:cNvPr id="10" name="Group 73"/>
            <p:cNvGrpSpPr/>
            <p:nvPr/>
          </p:nvGrpSpPr>
          <p:grpSpPr>
            <a:xfrm>
              <a:off x="2574909" y="1607793"/>
              <a:ext cx="900008" cy="1285724"/>
              <a:chOff x="4371018" y="1720507"/>
              <a:chExt cx="900008" cy="1285724"/>
            </a:xfrm>
          </p:grpSpPr>
          <p:pic>
            <p:nvPicPr>
              <p:cNvPr id="73" name="Picture 72"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4" name="TextBox 73"/>
              <p:cNvSpPr txBox="1"/>
              <p:nvPr/>
            </p:nvSpPr>
            <p:spPr>
              <a:xfrm>
                <a:off x="4775459" y="2563675"/>
                <a:ext cx="49556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DW</a:t>
                </a:r>
              </a:p>
            </p:txBody>
          </p:sp>
        </p:grpSp>
        <p:sp>
          <p:nvSpPr>
            <p:cNvPr id="72" name="TextBox 71"/>
            <p:cNvSpPr txBox="1"/>
            <p:nvPr/>
          </p:nvSpPr>
          <p:spPr>
            <a:xfrm>
              <a:off x="2952133" y="2239229"/>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11" name="Group 82"/>
          <p:cNvGrpSpPr/>
          <p:nvPr/>
        </p:nvGrpSpPr>
        <p:grpSpPr>
          <a:xfrm>
            <a:off x="3984177" y="2200196"/>
            <a:ext cx="701390" cy="978175"/>
            <a:chOff x="1431064" y="2229337"/>
            <a:chExt cx="921914" cy="1285724"/>
          </a:xfrm>
        </p:grpSpPr>
        <p:grpSp>
          <p:nvGrpSpPr>
            <p:cNvPr id="12" name="Group 83"/>
            <p:cNvGrpSpPr/>
            <p:nvPr/>
          </p:nvGrpSpPr>
          <p:grpSpPr>
            <a:xfrm>
              <a:off x="1431064" y="2229337"/>
              <a:ext cx="921914" cy="1285724"/>
              <a:chOff x="3227173" y="2342051"/>
              <a:chExt cx="921914" cy="1285724"/>
            </a:xfrm>
          </p:grpSpPr>
          <p:pic>
            <p:nvPicPr>
              <p:cNvPr id="86" name="Picture 85"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87" name="TextBox 86"/>
              <p:cNvSpPr txBox="1"/>
              <p:nvPr/>
            </p:nvSpPr>
            <p:spPr>
              <a:xfrm>
                <a:off x="3560878" y="3189983"/>
                <a:ext cx="588209"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CRM</a:t>
                </a:r>
              </a:p>
            </p:txBody>
          </p:sp>
        </p:grpSp>
        <p:sp>
          <p:nvSpPr>
            <p:cNvPr id="85" name="TextBox 84"/>
            <p:cNvSpPr txBox="1"/>
            <p:nvPr/>
          </p:nvSpPr>
          <p:spPr>
            <a:xfrm>
              <a:off x="1800439" y="2856464"/>
              <a:ext cx="537988"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13" name="Group 82"/>
          <p:cNvGrpSpPr/>
          <p:nvPr/>
        </p:nvGrpSpPr>
        <p:grpSpPr>
          <a:xfrm>
            <a:off x="3538317" y="2432356"/>
            <a:ext cx="694016" cy="978175"/>
            <a:chOff x="1431064" y="2229337"/>
            <a:chExt cx="912223" cy="1285724"/>
          </a:xfrm>
        </p:grpSpPr>
        <p:grpSp>
          <p:nvGrpSpPr>
            <p:cNvPr id="14" name="Group 83"/>
            <p:cNvGrpSpPr/>
            <p:nvPr/>
          </p:nvGrpSpPr>
          <p:grpSpPr>
            <a:xfrm>
              <a:off x="1431064" y="2229337"/>
              <a:ext cx="912223" cy="1285724"/>
              <a:chOff x="3227173" y="2342051"/>
              <a:chExt cx="912223" cy="1285724"/>
            </a:xfrm>
          </p:grpSpPr>
          <p:pic>
            <p:nvPicPr>
              <p:cNvPr id="65" name="Picture 64"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66" name="TextBox 65"/>
              <p:cNvSpPr txBox="1"/>
              <p:nvPr/>
            </p:nvSpPr>
            <p:spPr>
              <a:xfrm>
                <a:off x="3587482" y="3189983"/>
                <a:ext cx="551914"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ERP</a:t>
                </a:r>
              </a:p>
            </p:txBody>
          </p:sp>
        </p:grpSp>
        <p:sp>
          <p:nvSpPr>
            <p:cNvPr id="64" name="TextBox 63"/>
            <p:cNvSpPr txBox="1"/>
            <p:nvPr/>
          </p:nvSpPr>
          <p:spPr>
            <a:xfrm>
              <a:off x="1800439" y="2849389"/>
              <a:ext cx="537988"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pic>
        <p:nvPicPr>
          <p:cNvPr id="151" name="Picture 150" descr="DW Plu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59111" y="3411958"/>
            <a:ext cx="579465" cy="1074717"/>
          </a:xfrm>
          <a:prstGeom prst="rect">
            <a:avLst/>
          </a:prstGeom>
        </p:spPr>
      </p:pic>
      <p:pic>
        <p:nvPicPr>
          <p:cNvPr id="152" name="Picture 151" descr="ERP Plug.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7808" y="3414357"/>
            <a:ext cx="593846" cy="1090074"/>
          </a:xfrm>
          <a:prstGeom prst="rect">
            <a:avLst/>
          </a:prstGeom>
        </p:spPr>
      </p:pic>
      <p:pic>
        <p:nvPicPr>
          <p:cNvPr id="153" name="Picture 152" descr="CRM Plug.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3507" y="3403594"/>
            <a:ext cx="588610" cy="1080462"/>
          </a:xfrm>
          <a:prstGeom prst="rect">
            <a:avLst/>
          </a:prstGeom>
        </p:spPr>
      </p:pic>
      <p:pic>
        <p:nvPicPr>
          <p:cNvPr id="154" name="Picture 153" descr="HCM Plug.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71050" y="3401195"/>
            <a:ext cx="583425" cy="1070946"/>
          </a:xfrm>
          <a:prstGeom prst="rect">
            <a:avLst/>
          </a:prstGeom>
        </p:spPr>
      </p:pic>
      <p:pic>
        <p:nvPicPr>
          <p:cNvPr id="62" name="Picture 61" descr="Glass Fron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9374" y="1190720"/>
            <a:ext cx="2707723" cy="2970758"/>
          </a:xfrm>
          <a:prstGeom prst="rect">
            <a:avLst/>
          </a:prstGeom>
        </p:spPr>
      </p:pic>
      <p:sp>
        <p:nvSpPr>
          <p:cNvPr id="157" name="TextBox 156"/>
          <p:cNvSpPr txBox="1"/>
          <p:nvPr/>
        </p:nvSpPr>
        <p:spPr>
          <a:xfrm>
            <a:off x="177590" y="2997577"/>
            <a:ext cx="2853465" cy="338554"/>
          </a:xfrm>
          <a:prstGeom prst="rect">
            <a:avLst/>
          </a:prstGeom>
          <a:noFill/>
        </p:spPr>
        <p:txBody>
          <a:bodyPr wrap="none" rtlCol="0">
            <a:spAutoFit/>
          </a:bodyPr>
          <a:lstStyle/>
          <a:p>
            <a:r>
              <a:rPr lang="en-US" sz="1600" dirty="0" smtClean="0">
                <a:solidFill>
                  <a:schemeClr val="tx2"/>
                </a:solidFill>
              </a:rPr>
              <a:t>Pluggable Databases (PDBs)</a:t>
            </a:r>
          </a:p>
        </p:txBody>
      </p:sp>
      <p:grpSp>
        <p:nvGrpSpPr>
          <p:cNvPr id="15" name="Group 167"/>
          <p:cNvGrpSpPr/>
          <p:nvPr/>
        </p:nvGrpSpPr>
        <p:grpSpPr>
          <a:xfrm>
            <a:off x="5490549" y="1958917"/>
            <a:ext cx="1638368" cy="1764688"/>
            <a:chOff x="5490549" y="1937389"/>
            <a:chExt cx="1638368" cy="1764688"/>
          </a:xfrm>
        </p:grpSpPr>
        <p:grpSp>
          <p:nvGrpSpPr>
            <p:cNvPr id="16" name="Group 164"/>
            <p:cNvGrpSpPr/>
            <p:nvPr/>
          </p:nvGrpSpPr>
          <p:grpSpPr>
            <a:xfrm>
              <a:off x="5494203" y="1937389"/>
              <a:ext cx="1634714" cy="338554"/>
              <a:chOff x="5494203" y="1937389"/>
              <a:chExt cx="1634714" cy="338554"/>
            </a:xfrm>
          </p:grpSpPr>
          <p:sp>
            <p:nvSpPr>
              <p:cNvPr id="158" name="TextBox 157"/>
              <p:cNvSpPr txBox="1"/>
              <p:nvPr/>
            </p:nvSpPr>
            <p:spPr>
              <a:xfrm>
                <a:off x="6419769" y="1937389"/>
                <a:ext cx="709148" cy="338554"/>
              </a:xfrm>
              <a:prstGeom prst="rect">
                <a:avLst/>
              </a:prstGeom>
              <a:noFill/>
            </p:spPr>
            <p:txBody>
              <a:bodyPr wrap="none" rtlCol="0">
                <a:spAutoFit/>
              </a:bodyPr>
              <a:lstStyle/>
              <a:p>
                <a:r>
                  <a:rPr lang="en-US" sz="1600" dirty="0" smtClean="0">
                    <a:solidFill>
                      <a:schemeClr val="tx2"/>
                    </a:solidFill>
                  </a:rPr>
                  <a:t>PDBs</a:t>
                </a:r>
              </a:p>
            </p:txBody>
          </p:sp>
          <p:cxnSp>
            <p:nvCxnSpPr>
              <p:cNvPr id="161" name="Straight Arrow Connector 160"/>
              <p:cNvCxnSpPr/>
              <p:nvPr/>
            </p:nvCxnSpPr>
            <p:spPr>
              <a:xfrm flipH="1">
                <a:off x="5494203" y="2125434"/>
                <a:ext cx="970710" cy="5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5"/>
            <p:cNvGrpSpPr/>
            <p:nvPr/>
          </p:nvGrpSpPr>
          <p:grpSpPr>
            <a:xfrm>
              <a:off x="5490549" y="2572423"/>
              <a:ext cx="1536537" cy="338554"/>
              <a:chOff x="5490549" y="2572423"/>
              <a:chExt cx="1536537" cy="338554"/>
            </a:xfrm>
          </p:grpSpPr>
          <p:sp>
            <p:nvSpPr>
              <p:cNvPr id="159" name="TextBox 158"/>
              <p:cNvSpPr txBox="1"/>
              <p:nvPr/>
            </p:nvSpPr>
            <p:spPr>
              <a:xfrm>
                <a:off x="6409008" y="2572423"/>
                <a:ext cx="618078" cy="338554"/>
              </a:xfrm>
              <a:prstGeom prst="rect">
                <a:avLst/>
              </a:prstGeom>
              <a:noFill/>
            </p:spPr>
            <p:txBody>
              <a:bodyPr wrap="none" rtlCol="0">
                <a:spAutoFit/>
              </a:bodyPr>
              <a:lstStyle/>
              <a:p>
                <a:r>
                  <a:rPr lang="en-US" sz="1600" dirty="0" smtClean="0">
                    <a:solidFill>
                      <a:schemeClr val="tx2"/>
                    </a:solidFill>
                  </a:rPr>
                  <a:t>Root</a:t>
                </a:r>
              </a:p>
            </p:txBody>
          </p:sp>
          <p:cxnSp>
            <p:nvCxnSpPr>
              <p:cNvPr id="163" name="Straight Arrow Connector 162"/>
              <p:cNvCxnSpPr/>
              <p:nvPr/>
            </p:nvCxnSpPr>
            <p:spPr>
              <a:xfrm flipH="1">
                <a:off x="5490549" y="2746036"/>
                <a:ext cx="970710" cy="5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8" name="Group 166"/>
            <p:cNvGrpSpPr/>
            <p:nvPr/>
          </p:nvGrpSpPr>
          <p:grpSpPr>
            <a:xfrm>
              <a:off x="5492275" y="3363523"/>
              <a:ext cx="1545371" cy="338554"/>
              <a:chOff x="5492275" y="3363523"/>
              <a:chExt cx="1545371" cy="338554"/>
            </a:xfrm>
          </p:grpSpPr>
          <p:sp>
            <p:nvSpPr>
              <p:cNvPr id="160" name="TextBox 159"/>
              <p:cNvSpPr txBox="1"/>
              <p:nvPr/>
            </p:nvSpPr>
            <p:spPr>
              <a:xfrm>
                <a:off x="6419769" y="3363523"/>
                <a:ext cx="617877" cy="338554"/>
              </a:xfrm>
              <a:prstGeom prst="rect">
                <a:avLst/>
              </a:prstGeom>
              <a:noFill/>
            </p:spPr>
            <p:txBody>
              <a:bodyPr wrap="none" rtlCol="0">
                <a:spAutoFit/>
              </a:bodyPr>
              <a:lstStyle/>
              <a:p>
                <a:r>
                  <a:rPr lang="en-US" sz="1600" dirty="0" smtClean="0">
                    <a:solidFill>
                      <a:schemeClr val="tx2"/>
                    </a:solidFill>
                  </a:rPr>
                  <a:t>CDB</a:t>
                </a:r>
              </a:p>
            </p:txBody>
          </p:sp>
          <p:cxnSp>
            <p:nvCxnSpPr>
              <p:cNvPr id="164" name="Straight Arrow Connector 163"/>
              <p:cNvCxnSpPr/>
              <p:nvPr/>
            </p:nvCxnSpPr>
            <p:spPr>
              <a:xfrm flipH="1">
                <a:off x="5492275" y="3544233"/>
                <a:ext cx="970710" cy="56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Tree>
    <p:custDataLst>
      <p:tags r:id="rId1"/>
    </p:custDataLst>
    <p:extLst>
      <p:ext uri="{BB962C8B-B14F-4D97-AF65-F5344CB8AC3E}">
        <p14:creationId xmlns:p14="http://schemas.microsoft.com/office/powerpoint/2010/main" val="9106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57"/>
                                        </p:tgtEl>
                                        <p:attrNameLst>
                                          <p:attrName>style.visibility</p:attrName>
                                        </p:attrNameLst>
                                      </p:cBhvr>
                                      <p:to>
                                        <p:strVal val="hidden"/>
                                      </p:to>
                                    </p:set>
                                  </p:childTnLst>
                                </p:cTn>
                              </p:par>
                            </p:childTnLst>
                          </p:cTn>
                        </p:par>
                        <p:par>
                          <p:cTn id="13" fill="hold">
                            <p:stCondLst>
                              <p:cond delay="0"/>
                            </p:stCondLst>
                            <p:childTnLst>
                              <p:par>
                                <p:cTn id="14" presetID="0" presetClass="path" presetSubtype="0" accel="50000" decel="50000" fill="hold" nodeType="afterEffect">
                                  <p:stCondLst>
                                    <p:cond delay="1000"/>
                                  </p:stCondLst>
                                  <p:childTnLst>
                                    <p:animMotion origin="layout" path="M -3.64126E-6 -3.93397E-6 C 0.04723 -0.19438 0.09463 -0.38846 0.13995 -0.44245 C 0.18527 -0.49645 0.22886 -0.41037 0.27244 -0.32428 " pathEditMode="relative" ptsTypes="aaA">
                                      <p:cBhvr>
                                        <p:cTn id="15" dur="1000" fill="hold"/>
                                        <p:tgtEl>
                                          <p:spTgt spid="154"/>
                                        </p:tgtEl>
                                        <p:attrNameLst>
                                          <p:attrName>ppt_x</p:attrName>
                                          <p:attrName>ppt_y</p:attrName>
                                        </p:attrNameLst>
                                      </p:cBhvr>
                                    </p:animMotion>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0"/>
                                          </p:stCondLst>
                                        </p:cTn>
                                        <p:tgtEl>
                                          <p:spTgt spid="154"/>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2000"/>
                            </p:stCondLst>
                            <p:childTnLst>
                              <p:par>
                                <p:cTn id="23" presetID="0" presetClass="path" presetSubtype="0" accel="50000" decel="50000" fill="hold" nodeType="afterEffect">
                                  <p:stCondLst>
                                    <p:cond delay="0"/>
                                  </p:stCondLst>
                                  <p:childTnLst>
                                    <p:animMotion origin="layout" path="M 3.10123E-6 -5.38723E-6 C 0.06008 -0.18946 0.12033 -0.3789 0.17069 -0.4258 C 0.22104 -0.4727 0.2615 -0.37705 0.30196 -0.2814 " pathEditMode="relative" ptsTypes="aaA">
                                      <p:cBhvr>
                                        <p:cTn id="24" dur="1000" fill="hold"/>
                                        <p:tgtEl>
                                          <p:spTgt spid="151"/>
                                        </p:tgtEl>
                                        <p:attrNameLst>
                                          <p:attrName>ppt_x</p:attrName>
                                          <p:attrName>ppt_y</p:attrName>
                                        </p:attrNameLst>
                                      </p:cBhvr>
                                    </p:animMotion>
                                  </p:childTnLst>
                                </p:cTn>
                              </p:par>
                            </p:childTnLst>
                          </p:cTn>
                        </p:par>
                        <p:par>
                          <p:cTn id="25" fill="hold">
                            <p:stCondLst>
                              <p:cond delay="3000"/>
                            </p:stCondLst>
                            <p:childTnLst>
                              <p:par>
                                <p:cTn id="26" presetID="1" presetClass="exit" presetSubtype="0" fill="hold" nodeType="afterEffect">
                                  <p:stCondLst>
                                    <p:cond delay="0"/>
                                  </p:stCondLst>
                                  <p:childTnLst>
                                    <p:set>
                                      <p:cBhvr>
                                        <p:cTn id="27" dur="1" fill="hold">
                                          <p:stCondLst>
                                            <p:cond delay="0"/>
                                          </p:stCondLst>
                                        </p:cTn>
                                        <p:tgtEl>
                                          <p:spTgt spid="151"/>
                                        </p:tgtEl>
                                        <p:attrNameLst>
                                          <p:attrName>style.visibility</p:attrName>
                                        </p:attrNameLst>
                                      </p:cBhvr>
                                      <p:to>
                                        <p:strVal val="hidden"/>
                                      </p:to>
                                    </p:se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3000"/>
                            </p:stCondLst>
                            <p:childTnLst>
                              <p:par>
                                <p:cTn id="32" presetID="0" presetClass="path" presetSubtype="0" accel="50000" decel="50000" fill="hold" nodeType="afterEffect">
                                  <p:stCondLst>
                                    <p:cond delay="0"/>
                                  </p:stCondLst>
                                  <p:childTnLst>
                                    <p:animMotion origin="layout" path="M -2.84424E-6 -1.14162E-7 C 0.05088 -0.195 0.10176 -0.39 0.15784 -0.42888 C 0.21393 -0.46776 0.27505 -0.35051 0.33617 -0.23326 " pathEditMode="relative" rAng="0" ptsTypes="aaA">
                                      <p:cBhvr>
                                        <p:cTn id="33" dur="1000" fill="hold"/>
                                        <p:tgtEl>
                                          <p:spTgt spid="153"/>
                                        </p:tgtEl>
                                        <p:attrNameLst>
                                          <p:attrName>ppt_x</p:attrName>
                                          <p:attrName>ppt_y</p:attrName>
                                        </p:attrNameLst>
                                      </p:cBhvr>
                                      <p:rCtr x="16808" y="-23388"/>
                                    </p:animMotion>
                                  </p:childTnLst>
                                </p:cTn>
                              </p:par>
                            </p:childTnLst>
                          </p:cTn>
                        </p:par>
                        <p:par>
                          <p:cTn id="34" fill="hold">
                            <p:stCondLst>
                              <p:cond delay="4000"/>
                            </p:stCondLst>
                            <p:childTnLst>
                              <p:par>
                                <p:cTn id="35" presetID="1" presetClass="exit" presetSubtype="0" fill="hold" nodeType="afterEffect">
                                  <p:stCondLst>
                                    <p:cond delay="0"/>
                                  </p:stCondLst>
                                  <p:childTnLst>
                                    <p:set>
                                      <p:cBhvr>
                                        <p:cTn id="36" dur="1" fill="hold">
                                          <p:stCondLst>
                                            <p:cond delay="0"/>
                                          </p:stCondLst>
                                        </p:cTn>
                                        <p:tgtEl>
                                          <p:spTgt spid="153"/>
                                        </p:tgtEl>
                                        <p:attrNameLst>
                                          <p:attrName>style.visibility</p:attrName>
                                        </p:attrNameLst>
                                      </p:cBhvr>
                                      <p:to>
                                        <p:strVal val="hidden"/>
                                      </p:to>
                                    </p:set>
                                  </p:childTnLst>
                                </p:cTn>
                              </p:par>
                            </p:childTnLst>
                          </p:cTn>
                        </p:par>
                        <p:par>
                          <p:cTn id="37" fill="hold">
                            <p:stCondLst>
                              <p:cond delay="4000"/>
                            </p:stCondLst>
                            <p:childTnLst>
                              <p:par>
                                <p:cTn id="38" presetID="1"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4000"/>
                            </p:stCondLst>
                            <p:childTnLst>
                              <p:par>
                                <p:cTn id="41" presetID="0" presetClass="path" presetSubtype="0" accel="50000" decel="50000" fill="hold" nodeType="afterEffect">
                                  <p:stCondLst>
                                    <p:cond delay="0"/>
                                  </p:stCondLst>
                                  <p:childTnLst>
                                    <p:animMotion origin="layout" path="M -3.64126E-6 -1.20025E-6 C 0.04636 -0.18081 0.09273 -0.36162 0.1535 -0.3934 C 0.21427 -0.42518 0.28929 -0.30793 0.36482 -0.19038 " pathEditMode="relative" ptsTypes="aaA">
                                      <p:cBhvr>
                                        <p:cTn id="42" dur="1000" fill="hold"/>
                                        <p:tgtEl>
                                          <p:spTgt spid="152"/>
                                        </p:tgtEl>
                                        <p:attrNameLst>
                                          <p:attrName>ppt_x</p:attrName>
                                          <p:attrName>ppt_y</p:attrName>
                                        </p:attrNameLst>
                                      </p:cBhvr>
                                    </p:animMotion>
                                  </p:childTnLst>
                                </p:cTn>
                              </p:par>
                            </p:childTnLst>
                          </p:cTn>
                        </p:par>
                        <p:par>
                          <p:cTn id="43" fill="hold">
                            <p:stCondLst>
                              <p:cond delay="5000"/>
                            </p:stCondLst>
                            <p:childTnLst>
                              <p:par>
                                <p:cTn id="44" presetID="1" presetClass="exit" presetSubtype="0" fill="hold" nodeType="afterEffect">
                                  <p:stCondLst>
                                    <p:cond delay="0"/>
                                  </p:stCondLst>
                                  <p:childTnLst>
                                    <p:set>
                                      <p:cBhvr>
                                        <p:cTn id="45" dur="1" fill="hold">
                                          <p:stCondLst>
                                            <p:cond delay="0"/>
                                          </p:stCondLst>
                                        </p:cTn>
                                        <p:tgtEl>
                                          <p:spTgt spid="152"/>
                                        </p:tgtEl>
                                        <p:attrNameLst>
                                          <p:attrName>style.visibility</p:attrName>
                                        </p:attrNameLst>
                                      </p:cBhvr>
                                      <p:to>
                                        <p:strVal val="hidden"/>
                                      </p:to>
                                    </p:set>
                                  </p:childTnLst>
                                </p:cTn>
                              </p:par>
                            </p:childTnLst>
                          </p:cTn>
                        </p:par>
                        <p:par>
                          <p:cTn id="46" fill="hold">
                            <p:stCondLst>
                              <p:cond delay="5000"/>
                            </p:stCondLst>
                            <p:childTnLst>
                              <p:par>
                                <p:cTn id="47" presetID="1"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additive="base">
                                        <p:cTn id="53" dur="500" fill="hold"/>
                                        <p:tgtEl>
                                          <p:spTgt spid="62"/>
                                        </p:tgtEl>
                                        <p:attrNameLst>
                                          <p:attrName>ppt_x</p:attrName>
                                        </p:attrNameLst>
                                      </p:cBhvr>
                                      <p:tavLst>
                                        <p:tav tm="0">
                                          <p:val>
                                            <p:strVal val="#ppt_x"/>
                                          </p:val>
                                        </p:tav>
                                        <p:tav tm="100000">
                                          <p:val>
                                            <p:strVal val="#ppt_x"/>
                                          </p:val>
                                        </p:tav>
                                      </p:tavLst>
                                    </p:anim>
                                    <p:anim calcmode="lin" valueType="num">
                                      <p:cBhvr additive="base">
                                        <p:cTn id="54" dur="500" fill="hold"/>
                                        <p:tgtEl>
                                          <p:spTgt spid="62"/>
                                        </p:tgtEl>
                                        <p:attrNameLst>
                                          <p:attrName>ppt_y</p:attrName>
                                        </p:attrNameLst>
                                      </p:cBhvr>
                                      <p:tavLst>
                                        <p:tav tm="0">
                                          <p:val>
                                            <p:strVal val="0-#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1" presetClass="entr" presetSubtype="0" fill="hold" nodeType="afterEffect">
                                  <p:stCondLst>
                                    <p:cond delay="1000"/>
                                  </p:stCondLst>
                                  <p:childTnLst>
                                    <p:set>
                                      <p:cBhvr>
                                        <p:cTn id="6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Multip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800" y="2052716"/>
            <a:ext cx="3420000" cy="2554988"/>
          </a:xfrm>
          <a:prstGeom prst="rect">
            <a:avLst/>
          </a:prstGeom>
        </p:spPr>
      </p:pic>
      <p:sp>
        <p:nvSpPr>
          <p:cNvPr id="2" name="Title 1"/>
          <p:cNvSpPr>
            <a:spLocks noGrp="1"/>
          </p:cNvSpPr>
          <p:nvPr>
            <p:ph type="title"/>
          </p:nvPr>
        </p:nvSpPr>
        <p:spPr/>
        <p:txBody>
          <a:bodyPr/>
          <a:lstStyle/>
          <a:p>
            <a:r>
              <a:rPr lang="en-US" dirty="0" smtClean="0"/>
              <a:t>Multitenant Architecture</a:t>
            </a:r>
            <a:endParaRPr lang="en-US" dirty="0"/>
          </a:p>
        </p:txBody>
      </p:sp>
      <p:sp>
        <p:nvSpPr>
          <p:cNvPr id="33" name="Content Placeholder 2"/>
          <p:cNvSpPr>
            <a:spLocks noGrp="1"/>
          </p:cNvSpPr>
          <p:nvPr>
            <p:ph sz="quarter" idx="12"/>
          </p:nvPr>
        </p:nvSpPr>
        <p:spPr>
          <a:xfrm>
            <a:off x="4072194" y="1314765"/>
            <a:ext cx="4961753" cy="2790203"/>
          </a:xfrm>
        </p:spPr>
        <p:txBody>
          <a:bodyPr/>
          <a:lstStyle/>
          <a:p>
            <a:r>
              <a:rPr lang="en-US" dirty="0" smtClean="0"/>
              <a:t>Multitenant architecture can currently support up to 252 PDBs</a:t>
            </a:r>
          </a:p>
          <a:p>
            <a:r>
              <a:rPr lang="en-US" dirty="0"/>
              <a:t>A PDB feels and operates identically to a non-CDB</a:t>
            </a:r>
          </a:p>
          <a:p>
            <a:r>
              <a:rPr lang="en-US" dirty="0"/>
              <a:t>You cannot tell, from the viewpoint of a connected client, if you’re using a PDB or a non-CDB</a:t>
            </a:r>
          </a:p>
          <a:p>
            <a:pPr marL="60325" indent="0">
              <a:buNone/>
            </a:pPr>
            <a:endParaRPr lang="en-US" dirty="0" smtClean="0"/>
          </a:p>
          <a:p>
            <a:endParaRPr lang="en-US" dirty="0" smtClean="0"/>
          </a:p>
        </p:txBody>
      </p:sp>
      <p:pic>
        <p:nvPicPr>
          <p:cNvPr id="23" name="Picture 22" descr="Embedded WEB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5793" y="1310072"/>
            <a:ext cx="828000" cy="1254804"/>
          </a:xfrm>
          <a:prstGeom prst="rect">
            <a:avLst/>
          </a:prstGeom>
        </p:spPr>
      </p:pic>
      <p:pic>
        <p:nvPicPr>
          <p:cNvPr id="15" name="Picture 14" descr="Embedded BI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9700" y="1615072"/>
            <a:ext cx="828000" cy="1242000"/>
          </a:xfrm>
          <a:prstGeom prst="rect">
            <a:avLst/>
          </a:prstGeom>
        </p:spPr>
      </p:pic>
      <p:pic>
        <p:nvPicPr>
          <p:cNvPr id="26" name="Picture 25" descr="Embedded ERP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6419" y="1941804"/>
            <a:ext cx="828000" cy="1217160"/>
          </a:xfrm>
          <a:prstGeom prst="rect">
            <a:avLst/>
          </a:prstGeom>
        </p:spPr>
      </p:pic>
      <p:pic>
        <p:nvPicPr>
          <p:cNvPr id="20" name="Picture 19" descr="Embedded HCM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6690" y="2245136"/>
            <a:ext cx="828000" cy="1229455"/>
          </a:xfrm>
          <a:prstGeom prst="rect">
            <a:avLst/>
          </a:prstGeom>
        </p:spPr>
      </p:pic>
      <p:pic>
        <p:nvPicPr>
          <p:cNvPr id="22" name="Picture 21" descr="Embedded CR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777" y="2549252"/>
            <a:ext cx="828000" cy="1242000"/>
          </a:xfrm>
          <a:prstGeom prst="rect">
            <a:avLst/>
          </a:prstGeom>
        </p:spPr>
      </p:pic>
      <p:sp>
        <p:nvSpPr>
          <p:cNvPr id="37" name="TextBox 36"/>
          <p:cNvSpPr txBox="1"/>
          <p:nvPr/>
        </p:nvSpPr>
        <p:spPr>
          <a:xfrm>
            <a:off x="446637" y="2131131"/>
            <a:ext cx="798885" cy="433745"/>
          </a:xfrm>
          <a:prstGeom prst="rect">
            <a:avLst/>
          </a:prstGeom>
          <a:noFill/>
        </p:spPr>
        <p:txBody>
          <a:bodyPr wrap="square" rtlCol="0">
            <a:spAutoFit/>
          </a:bodyPr>
          <a:lstStyle/>
          <a:p>
            <a:r>
              <a:rPr lang="en-US" sz="1100" dirty="0" smtClean="0">
                <a:solidFill>
                  <a:schemeClr val="tx2"/>
                </a:solidFill>
              </a:rPr>
              <a:t>Database Link</a:t>
            </a:r>
          </a:p>
        </p:txBody>
      </p:sp>
      <p:pic>
        <p:nvPicPr>
          <p:cNvPr id="36" name="Picture 35"/>
          <p:cNvPicPr>
            <a:picLocks noChangeAspect="1"/>
          </p:cNvPicPr>
          <p:nvPr/>
        </p:nvPicPr>
        <p:blipFill>
          <a:blip r:embed="rId9" cstate="print"/>
          <a:stretch>
            <a:fillRect/>
          </a:stretch>
        </p:blipFill>
        <p:spPr>
          <a:xfrm>
            <a:off x="877129" y="2325877"/>
            <a:ext cx="617411" cy="483191"/>
          </a:xfrm>
          <a:prstGeom prst="rect">
            <a:avLst/>
          </a:prstGeom>
        </p:spPr>
      </p:pic>
    </p:spTree>
    <p:extLst>
      <p:ext uri="{BB962C8B-B14F-4D97-AF65-F5344CB8AC3E}">
        <p14:creationId xmlns:p14="http://schemas.microsoft.com/office/powerpoint/2010/main" val="183671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6"/>
          <p:cNvSpPr>
            <a:spLocks noGrp="1"/>
          </p:cNvSpPr>
          <p:nvPr>
            <p:ph type="title"/>
          </p:nvPr>
        </p:nvSpPr>
        <p:spPr>
          <a:xfrm>
            <a:off x="450850" y="2592388"/>
            <a:ext cx="5027613" cy="1231900"/>
          </a:xfrm>
        </p:spPr>
        <p:txBody>
          <a:bodyPr/>
          <a:lstStyle/>
          <a:p>
            <a:r>
              <a:rPr lang="en-US" dirty="0" smtClean="0"/>
              <a:t>Oracle Database 12c Multitenant Architecture</a:t>
            </a:r>
          </a:p>
        </p:txBody>
      </p:sp>
      <p:pic>
        <p:nvPicPr>
          <p:cNvPr id="4" name="Picture Placeholder 3"/>
          <p:cNvPicPr>
            <a:picLocks noGrp="1" noChangeAspect="1"/>
          </p:cNvPicPr>
          <p:nvPr>
            <p:ph type="pic" sz="quarter" idx="14"/>
          </p:nvPr>
        </p:nvPicPr>
        <p:blipFill>
          <a:blip r:embed="rId3" cstate="print"/>
          <a:srcRect l="8338" r="8338"/>
          <a:stretch>
            <a:fillRect/>
          </a:stretch>
        </p:blipFill>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ing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2050" y="2049623"/>
            <a:ext cx="1548000" cy="1761951"/>
          </a:xfrm>
          <a:prstGeom prst="rect">
            <a:avLst/>
          </a:prstGeom>
        </p:spPr>
      </p:pic>
      <p:pic>
        <p:nvPicPr>
          <p:cNvPr id="10" name="Picture 9" descr="Sing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585" y="2845744"/>
            <a:ext cx="1548000" cy="1761951"/>
          </a:xfrm>
          <a:prstGeom prst="rect">
            <a:avLst/>
          </a:prstGeom>
        </p:spPr>
      </p:pic>
      <p:sp>
        <p:nvSpPr>
          <p:cNvPr id="2" name="Title 1"/>
          <p:cNvSpPr>
            <a:spLocks noGrp="1"/>
          </p:cNvSpPr>
          <p:nvPr>
            <p:ph type="title"/>
          </p:nvPr>
        </p:nvSpPr>
        <p:spPr/>
        <p:txBody>
          <a:bodyPr/>
          <a:lstStyle/>
          <a:p>
            <a:r>
              <a:rPr lang="en-US" dirty="0" smtClean="0"/>
              <a:t>Unplug / plug</a:t>
            </a:r>
            <a:endParaRPr lang="en-US" dirty="0"/>
          </a:p>
        </p:txBody>
      </p:sp>
      <p:sp>
        <p:nvSpPr>
          <p:cNvPr id="9" name="Content Placeholder 2"/>
          <p:cNvSpPr>
            <a:spLocks noGrp="1"/>
          </p:cNvSpPr>
          <p:nvPr>
            <p:ph sz="quarter" idx="12"/>
          </p:nvPr>
        </p:nvSpPr>
        <p:spPr>
          <a:xfrm>
            <a:off x="4072194" y="1314765"/>
            <a:ext cx="4961753" cy="2790203"/>
          </a:xfrm>
        </p:spPr>
        <p:txBody>
          <a:bodyPr/>
          <a:lstStyle/>
          <a:p>
            <a:endParaRPr lang="en-US" dirty="0" smtClean="0"/>
          </a:p>
        </p:txBody>
      </p:sp>
      <p:pic>
        <p:nvPicPr>
          <p:cNvPr id="11" name="Picture 10" descr="Embedded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2246" y="1619769"/>
            <a:ext cx="1152000" cy="1843200"/>
          </a:xfrm>
          <a:prstGeom prst="rect">
            <a:avLst/>
          </a:prstGeom>
        </p:spPr>
      </p:pic>
      <p:pic>
        <p:nvPicPr>
          <p:cNvPr id="12" name="Picture 11" descr="Unplugg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5516" y="1009372"/>
            <a:ext cx="1152000" cy="2149004"/>
          </a:xfrm>
          <a:prstGeom prst="rect">
            <a:avLst/>
          </a:prstGeom>
        </p:spPr>
      </p:pic>
      <p:sp>
        <p:nvSpPr>
          <p:cNvPr id="8" name="Text Placeholder 3"/>
          <p:cNvSpPr>
            <a:spLocks noGrp="1"/>
          </p:cNvSpPr>
          <p:nvPr>
            <p:ph type="body" sz="quarter" idx="13"/>
          </p:nvPr>
        </p:nvSpPr>
        <p:spPr>
          <a:xfrm>
            <a:off x="804347" y="648216"/>
            <a:ext cx="8229600" cy="304800"/>
          </a:xfrm>
        </p:spPr>
        <p:txBody>
          <a:bodyPr/>
          <a:lstStyle/>
          <a:p>
            <a:r>
              <a:rPr lang="en-US" dirty="0" smtClean="0"/>
              <a:t>Simply unplug from the old CDB…</a:t>
            </a:r>
            <a:endParaRPr lang="en-US" dirty="0"/>
          </a:p>
        </p:txBody>
      </p:sp>
    </p:spTree>
    <p:custDataLst>
      <p:tags r:id="rId1"/>
    </p:custDataLst>
    <p:extLst>
      <p:ext uri="{BB962C8B-B14F-4D97-AF65-F5344CB8AC3E}">
        <p14:creationId xmlns:p14="http://schemas.microsoft.com/office/powerpoint/2010/main" val="22262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ing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2050" y="2049623"/>
            <a:ext cx="1548000" cy="1761951"/>
          </a:xfrm>
          <a:prstGeom prst="rect">
            <a:avLst/>
          </a:prstGeom>
        </p:spPr>
      </p:pic>
      <p:pic>
        <p:nvPicPr>
          <p:cNvPr id="5" name="Picture 4" descr="Sing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585" y="2845744"/>
            <a:ext cx="1548000" cy="1761951"/>
          </a:xfrm>
          <a:prstGeom prst="rect">
            <a:avLst/>
          </a:prstGeom>
        </p:spPr>
      </p:pic>
      <p:sp>
        <p:nvSpPr>
          <p:cNvPr id="2" name="Title 1"/>
          <p:cNvSpPr>
            <a:spLocks noGrp="1"/>
          </p:cNvSpPr>
          <p:nvPr>
            <p:ph type="title"/>
          </p:nvPr>
        </p:nvSpPr>
        <p:spPr/>
        <p:txBody>
          <a:bodyPr/>
          <a:lstStyle/>
          <a:p>
            <a:r>
              <a:rPr lang="en-US" dirty="0" smtClean="0"/>
              <a:t>Unplug / plug</a:t>
            </a:r>
            <a:endParaRPr lang="en-US" dirty="0"/>
          </a:p>
        </p:txBody>
      </p:sp>
      <p:sp>
        <p:nvSpPr>
          <p:cNvPr id="4" name="Text Placeholder 3"/>
          <p:cNvSpPr>
            <a:spLocks noGrp="1"/>
          </p:cNvSpPr>
          <p:nvPr>
            <p:ph type="body" sz="quarter" idx="13"/>
          </p:nvPr>
        </p:nvSpPr>
        <p:spPr/>
        <p:txBody>
          <a:bodyPr/>
          <a:lstStyle/>
          <a:p>
            <a:r>
              <a:rPr lang="en-US" dirty="0" smtClean="0"/>
              <a:t>…and plug in to the new CDB…</a:t>
            </a:r>
            <a:endParaRPr lang="en-US" dirty="0"/>
          </a:p>
        </p:txBody>
      </p:sp>
      <p:sp>
        <p:nvSpPr>
          <p:cNvPr id="11" name="Content Placeholder 2"/>
          <p:cNvSpPr>
            <a:spLocks noGrp="1"/>
          </p:cNvSpPr>
          <p:nvPr>
            <p:ph sz="quarter" idx="12"/>
          </p:nvPr>
        </p:nvSpPr>
        <p:spPr>
          <a:xfrm>
            <a:off x="4072194" y="1314765"/>
            <a:ext cx="4961753" cy="2790203"/>
          </a:xfrm>
        </p:spPr>
        <p:txBody>
          <a:bodyPr/>
          <a:lstStyle/>
          <a:p>
            <a:r>
              <a:rPr lang="en-US" dirty="0" smtClean="0"/>
              <a:t>Moving between CDBs is a simple case of moving a PDB’s metadata</a:t>
            </a:r>
          </a:p>
          <a:p>
            <a:r>
              <a:rPr lang="en-US" dirty="0" smtClean="0"/>
              <a:t>An unplugged PDB carries with it lineage, </a:t>
            </a:r>
            <a:r>
              <a:rPr lang="en-US" dirty="0" err="1" smtClean="0"/>
              <a:t>opatch</a:t>
            </a:r>
            <a:r>
              <a:rPr lang="en-US" dirty="0" smtClean="0"/>
              <a:t>, encryption key info etc</a:t>
            </a:r>
          </a:p>
          <a:p>
            <a:endParaRPr lang="en-US" dirty="0" smtClean="0"/>
          </a:p>
          <a:p>
            <a:endParaRPr lang="en-US" dirty="0" smtClean="0"/>
          </a:p>
        </p:txBody>
      </p:sp>
      <p:pic>
        <p:nvPicPr>
          <p:cNvPr id="6" name="Picture 5" descr="Embedded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759" y="1011633"/>
            <a:ext cx="1152000" cy="1856703"/>
          </a:xfrm>
          <a:prstGeom prst="rect">
            <a:avLst/>
          </a:prstGeom>
        </p:spPr>
      </p:pic>
      <p:pic>
        <p:nvPicPr>
          <p:cNvPr id="17" name="Picture 16" descr="Unplugged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2029" y="1009372"/>
            <a:ext cx="1152000" cy="2149004"/>
          </a:xfrm>
          <a:prstGeom prst="rect">
            <a:avLst/>
          </a:prstGeom>
        </p:spPr>
      </p:pic>
    </p:spTree>
    <p:extLst>
      <p:ext uri="{BB962C8B-B14F-4D97-AF65-F5344CB8AC3E}">
        <p14:creationId xmlns:p14="http://schemas.microsoft.com/office/powerpoint/2010/main" val="274912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1.37799E-6 -3.45275E-6 C 0.0184 -0.03428 0.08539 -0.19919 0.11072 -0.20537 C 0.13606 -0.21155 0.1437 -0.07195 0.15238 -0.03675 " pathEditMode="relative" rAng="0" ptsTypes="aaa">
                                      <p:cBhvr>
                                        <p:cTn id="10" dur="2000" fill="hold"/>
                                        <p:tgtEl>
                                          <p:spTgt spid="6"/>
                                        </p:tgtEl>
                                        <p:attrNameLst>
                                          <p:attrName>ppt_x</p:attrName>
                                          <p:attrName>ppt_y</p:attrName>
                                        </p:attrNameLst>
                                      </p:cBhvr>
                                      <p:rCtr x="7619" y="-10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Unplug / plug</a:t>
            </a:r>
            <a:endParaRPr lang="en-US" dirty="0"/>
          </a:p>
        </p:txBody>
      </p:sp>
      <p:sp>
        <p:nvSpPr>
          <p:cNvPr id="4" name="Text Placeholder 3"/>
          <p:cNvSpPr>
            <a:spLocks noGrp="1"/>
          </p:cNvSpPr>
          <p:nvPr>
            <p:ph type="body" sz="quarter" idx="13"/>
          </p:nvPr>
        </p:nvSpPr>
        <p:spPr/>
        <p:txBody>
          <a:bodyPr/>
          <a:lstStyle/>
          <a:p>
            <a:r>
              <a:rPr lang="en-US" dirty="0" smtClean="0"/>
              <a:t>Example</a:t>
            </a:r>
            <a:endParaRPr lang="en-US" dirty="0"/>
          </a:p>
        </p:txBody>
      </p:sp>
      <p:sp>
        <p:nvSpPr>
          <p:cNvPr id="5" name="Rectangle 4"/>
          <p:cNvSpPr/>
          <p:nvPr/>
        </p:nvSpPr>
        <p:spPr>
          <a:xfrm>
            <a:off x="804347" y="1464378"/>
            <a:ext cx="7899386" cy="923330"/>
          </a:xfrm>
          <a:prstGeom prst="rect">
            <a:avLst/>
          </a:prstGeom>
          <a:solidFill>
            <a:schemeClr val="bg1">
              <a:lumMod val="85000"/>
            </a:schemeClr>
          </a:solidFill>
        </p:spPr>
        <p:txBody>
          <a:bodyPr vert="horz" wrap="square" lIns="0" tIns="0" rIns="0" bIns="0" rtlCol="0">
            <a:spAutoFit/>
          </a:bodyPr>
          <a:lstStyle/>
          <a:p>
            <a:pPr marL="60325" defTabSz="228600" fontAlgn="base">
              <a:spcBef>
                <a:spcPct val="0"/>
              </a:spcBef>
              <a:spcAft>
                <a:spcPct val="0"/>
              </a:spcAft>
              <a:buClr>
                <a:srgbClr val="FF0000"/>
              </a:buClr>
              <a:buSzPct val="85000"/>
            </a:pPr>
            <a:r>
              <a:rPr lang="en-US" sz="2000" b="1" dirty="0" smtClean="0">
                <a:latin typeface="Courier New"/>
                <a:cs typeface="Courier New"/>
              </a:rPr>
              <a:t>alter pluggable database HCM</a:t>
            </a:r>
          </a:p>
          <a:p>
            <a:pPr marL="60325" defTabSz="228600" fontAlgn="base">
              <a:spcBef>
                <a:spcPct val="0"/>
              </a:spcBef>
              <a:spcAft>
                <a:spcPct val="0"/>
              </a:spcAft>
              <a:buClr>
                <a:srgbClr val="FF0000"/>
              </a:buClr>
              <a:buSzPct val="85000"/>
            </a:pPr>
            <a:r>
              <a:rPr lang="en-US" sz="2000" b="1" dirty="0" smtClean="0">
                <a:latin typeface="Courier New"/>
                <a:cs typeface="Courier New"/>
              </a:rPr>
              <a:t>unplug into '/u01/app/oracle/</a:t>
            </a:r>
            <a:r>
              <a:rPr lang="en-US" sz="2000" b="1" dirty="0" err="1" smtClean="0">
                <a:latin typeface="Courier New"/>
                <a:cs typeface="Courier New"/>
              </a:rPr>
              <a:t>oradata</a:t>
            </a:r>
            <a:r>
              <a:rPr lang="en-US" sz="2000" b="1" dirty="0" smtClean="0">
                <a:latin typeface="Courier New"/>
                <a:cs typeface="Courier New"/>
              </a:rPr>
              <a:t>/…/hcm.xml'</a:t>
            </a:r>
          </a:p>
          <a:p>
            <a:pPr marL="60325" defTabSz="228600" fontAlgn="base">
              <a:spcBef>
                <a:spcPct val="0"/>
              </a:spcBef>
              <a:spcAft>
                <a:spcPct val="0"/>
              </a:spcAft>
              <a:buClr>
                <a:srgbClr val="FF0000"/>
              </a:buClr>
              <a:buSzPct val="85000"/>
            </a:pPr>
            <a:endParaRPr lang="en-US" sz="2000" b="1" dirty="0">
              <a:latin typeface="Courier"/>
              <a:cs typeface="Courier"/>
            </a:endParaRPr>
          </a:p>
        </p:txBody>
      </p:sp>
      <p:sp>
        <p:nvSpPr>
          <p:cNvPr id="6" name="Rectangle 5"/>
          <p:cNvSpPr/>
          <p:nvPr/>
        </p:nvSpPr>
        <p:spPr>
          <a:xfrm>
            <a:off x="804347" y="3202330"/>
            <a:ext cx="8167588" cy="923330"/>
          </a:xfrm>
          <a:prstGeom prst="rect">
            <a:avLst/>
          </a:prstGeom>
          <a:solidFill>
            <a:schemeClr val="bg1">
              <a:lumMod val="85000"/>
            </a:schemeClr>
          </a:solidFill>
        </p:spPr>
        <p:txBody>
          <a:bodyPr vert="horz" wrap="square" lIns="0" tIns="0" rIns="0" bIns="0" rtlCol="0">
            <a:spAutoFit/>
          </a:bodyPr>
          <a:lstStyle/>
          <a:p>
            <a:pPr marL="60325" defTabSz="228600" fontAlgn="base">
              <a:spcBef>
                <a:spcPct val="0"/>
              </a:spcBef>
              <a:spcAft>
                <a:spcPct val="0"/>
              </a:spcAft>
              <a:buClr>
                <a:srgbClr val="FF0000"/>
              </a:buClr>
              <a:buSzPct val="85000"/>
            </a:pPr>
            <a:r>
              <a:rPr lang="en-US" sz="2000" b="1" dirty="0" smtClean="0">
                <a:latin typeface="Courier New" pitchFamily="49" charset="0"/>
                <a:cs typeface="Courier New" pitchFamily="49" charset="0"/>
              </a:rPr>
              <a:t>create pluggable database </a:t>
            </a:r>
            <a:r>
              <a:rPr lang="en-US" sz="2000" b="1" dirty="0" err="1" smtClean="0">
                <a:latin typeface="Courier New" pitchFamily="49" charset="0"/>
                <a:cs typeface="Courier New" pitchFamily="49" charset="0"/>
              </a:rPr>
              <a:t>My_PDB</a:t>
            </a:r>
            <a:endParaRPr lang="en-US" sz="2000" b="1" dirty="0" smtClean="0">
              <a:latin typeface="Courier New" pitchFamily="49" charset="0"/>
              <a:cs typeface="Courier New" pitchFamily="49" charset="0"/>
            </a:endParaRPr>
          </a:p>
          <a:p>
            <a:pPr marL="60325" defTabSz="228600" fontAlgn="base">
              <a:spcBef>
                <a:spcPct val="0"/>
              </a:spcBef>
              <a:spcAft>
                <a:spcPct val="0"/>
              </a:spcAft>
              <a:buClr>
                <a:srgbClr val="FF0000"/>
              </a:buClr>
              <a:buSzPct val="85000"/>
            </a:pPr>
            <a:r>
              <a:rPr lang="en-US" sz="2000" b="1" dirty="0" smtClean="0">
                <a:latin typeface="Courier New" pitchFamily="49" charset="0"/>
                <a:cs typeface="Courier New" pitchFamily="49" charset="0"/>
              </a:rPr>
              <a:t>using '/u01/app/oracle/</a:t>
            </a:r>
            <a:r>
              <a:rPr lang="en-US" sz="2000" b="1" dirty="0" err="1" smtClean="0">
                <a:latin typeface="Courier New" pitchFamily="49" charset="0"/>
                <a:cs typeface="Courier New" pitchFamily="49" charset="0"/>
              </a:rPr>
              <a:t>oradata</a:t>
            </a:r>
            <a:r>
              <a:rPr lang="en-US" sz="2000" b="1" dirty="0" smtClean="0">
                <a:latin typeface="Courier New" pitchFamily="49" charset="0"/>
                <a:cs typeface="Courier New" pitchFamily="49" charset="0"/>
              </a:rPr>
              <a:t>/…/</a:t>
            </a:r>
            <a:r>
              <a:rPr lang="en-US" sz="2000" b="1" dirty="0" err="1" smtClean="0">
                <a:latin typeface="Courier New" pitchFamily="49" charset="0"/>
                <a:cs typeface="Courier New" pitchFamily="49" charset="0"/>
              </a:rPr>
              <a:t>hcm.xml</a:t>
            </a:r>
            <a:r>
              <a:rPr lang="en-US" sz="2000" b="1" dirty="0" smtClean="0">
                <a:latin typeface="Courier New" pitchFamily="49" charset="0"/>
                <a:cs typeface="Courier New" pitchFamily="49" charset="0"/>
              </a:rPr>
              <a:t>'</a:t>
            </a:r>
            <a:endParaRPr lang="en-US" sz="2000" b="1" dirty="0" smtClean="0">
              <a:latin typeface="Courier New"/>
              <a:cs typeface="Courier New"/>
            </a:endParaRPr>
          </a:p>
          <a:p>
            <a:pPr marL="60325" defTabSz="228600" fontAlgn="base">
              <a:spcBef>
                <a:spcPct val="0"/>
              </a:spcBef>
              <a:spcAft>
                <a:spcPct val="0"/>
              </a:spcAft>
              <a:buClr>
                <a:srgbClr val="FF0000"/>
              </a:buClr>
              <a:buSzPct val="85000"/>
            </a:pPr>
            <a:endParaRPr lang="en-US" sz="2000" b="1" dirty="0">
              <a:latin typeface="Courier"/>
              <a:cs typeface="Courier"/>
            </a:endParaRPr>
          </a:p>
        </p:txBody>
      </p:sp>
      <p:sp>
        <p:nvSpPr>
          <p:cNvPr id="7" name="TextBox 6"/>
          <p:cNvSpPr txBox="1"/>
          <p:nvPr/>
        </p:nvSpPr>
        <p:spPr>
          <a:xfrm>
            <a:off x="804347" y="2779168"/>
            <a:ext cx="699230" cy="400110"/>
          </a:xfrm>
          <a:prstGeom prst="rect">
            <a:avLst/>
          </a:prstGeom>
          <a:noFill/>
        </p:spPr>
        <p:txBody>
          <a:bodyPr wrap="none" rtlCol="0">
            <a:spAutoFit/>
          </a:bodyPr>
          <a:lstStyle/>
          <a:p>
            <a:r>
              <a:rPr lang="en-US" sz="2000" dirty="0" smtClean="0">
                <a:solidFill>
                  <a:schemeClr val="tx2"/>
                </a:solidFill>
              </a:rPr>
              <a:t>Plug</a:t>
            </a:r>
          </a:p>
        </p:txBody>
      </p:sp>
      <p:sp>
        <p:nvSpPr>
          <p:cNvPr id="8" name="TextBox 7"/>
          <p:cNvSpPr txBox="1"/>
          <p:nvPr/>
        </p:nvSpPr>
        <p:spPr>
          <a:xfrm>
            <a:off x="804347" y="1064267"/>
            <a:ext cx="998991" cy="400110"/>
          </a:xfrm>
          <a:prstGeom prst="rect">
            <a:avLst/>
          </a:prstGeom>
          <a:noFill/>
        </p:spPr>
        <p:txBody>
          <a:bodyPr wrap="none" rtlCol="0">
            <a:spAutoFit/>
          </a:bodyPr>
          <a:lstStyle/>
          <a:p>
            <a:r>
              <a:rPr lang="en-US" sz="2000" dirty="0" smtClean="0">
                <a:solidFill>
                  <a:schemeClr val="tx2"/>
                </a:solidFill>
              </a:rPr>
              <a:t>Unplug</a:t>
            </a:r>
          </a:p>
        </p:txBody>
      </p:sp>
    </p:spTree>
    <p:extLst>
      <p:ext uri="{BB962C8B-B14F-4D97-AF65-F5344CB8AC3E}">
        <p14:creationId xmlns:p14="http://schemas.microsoft.com/office/powerpoint/2010/main" val="34692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Data Dictionary</a:t>
            </a:r>
            <a:endParaRPr lang="en-US" dirty="0"/>
          </a:p>
        </p:txBody>
      </p:sp>
      <p:sp>
        <p:nvSpPr>
          <p:cNvPr id="4" name="Text Placeholder 3"/>
          <p:cNvSpPr>
            <a:spLocks noGrp="1"/>
          </p:cNvSpPr>
          <p:nvPr>
            <p:ph type="body" sz="quarter" idx="13"/>
          </p:nvPr>
        </p:nvSpPr>
        <p:spPr/>
        <p:txBody>
          <a:bodyPr/>
          <a:lstStyle/>
          <a:p>
            <a:r>
              <a:rPr lang="en-US" dirty="0" smtClean="0"/>
              <a:t>Before 12.1: dilution over time</a:t>
            </a:r>
            <a:endParaRPr lang="en-US" dirty="0"/>
          </a:p>
        </p:txBody>
      </p:sp>
      <p:sp>
        <p:nvSpPr>
          <p:cNvPr id="15" name="Chevron 14"/>
          <p:cNvSpPr/>
          <p:nvPr/>
        </p:nvSpPr>
        <p:spPr>
          <a:xfrm>
            <a:off x="62607" y="4149679"/>
            <a:ext cx="3023032" cy="420336"/>
          </a:xfrm>
          <a:prstGeom prst="chevron">
            <a:avLst/>
          </a:prstGeom>
          <a:solidFill>
            <a:schemeClr val="accent1">
              <a:shade val="51000"/>
              <a:satMod val="130000"/>
            </a:schemeClr>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en-US" sz="1400" dirty="0" smtClean="0">
                <a:solidFill>
                  <a:schemeClr val="bg1"/>
                </a:solidFill>
              </a:rPr>
              <a:t>Database Created</a:t>
            </a:r>
            <a:endParaRPr lang="en-US" sz="1400" dirty="0">
              <a:solidFill>
                <a:schemeClr val="bg1"/>
              </a:solidFill>
            </a:endParaRPr>
          </a:p>
        </p:txBody>
      </p:sp>
      <p:grpSp>
        <p:nvGrpSpPr>
          <p:cNvPr id="3" name="Group 15"/>
          <p:cNvGrpSpPr/>
          <p:nvPr/>
        </p:nvGrpSpPr>
        <p:grpSpPr>
          <a:xfrm>
            <a:off x="79602" y="1095138"/>
            <a:ext cx="2720864" cy="2795719"/>
            <a:chOff x="79602" y="1095138"/>
            <a:chExt cx="2720864" cy="2795719"/>
          </a:xfrm>
        </p:grpSpPr>
        <p:pic>
          <p:nvPicPr>
            <p:cNvPr id="43" name="Picture 42" descr="11.X Dru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02" y="1095138"/>
              <a:ext cx="1870516" cy="2795719"/>
            </a:xfrm>
            <a:prstGeom prst="rect">
              <a:avLst/>
            </a:prstGeom>
          </p:spPr>
        </p:pic>
        <p:cxnSp>
          <p:nvCxnSpPr>
            <p:cNvPr id="25" name="Straight Connector 24"/>
            <p:cNvCxnSpPr/>
            <p:nvPr/>
          </p:nvCxnSpPr>
          <p:spPr>
            <a:xfrm flipV="1">
              <a:off x="697623" y="2175966"/>
              <a:ext cx="1913990" cy="109603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5" cstate="print"/>
            <a:stretch>
              <a:fillRect/>
            </a:stretch>
          </p:blipFill>
          <p:spPr>
            <a:xfrm>
              <a:off x="2044467" y="2132528"/>
              <a:ext cx="755999" cy="560629"/>
            </a:xfrm>
            <a:prstGeom prst="rect">
              <a:avLst/>
            </a:prstGeom>
          </p:spPr>
        </p:pic>
        <p:pic>
          <p:nvPicPr>
            <p:cNvPr id="31" name="Picture 30"/>
            <p:cNvPicPr>
              <a:picLocks noChangeAspect="1"/>
            </p:cNvPicPr>
            <p:nvPr/>
          </p:nvPicPr>
          <p:blipFill>
            <a:blip r:embed="rId6" cstate="print"/>
            <a:stretch>
              <a:fillRect/>
            </a:stretch>
          </p:blipFill>
          <p:spPr>
            <a:xfrm>
              <a:off x="1903106" y="1932369"/>
              <a:ext cx="755999" cy="560629"/>
            </a:xfrm>
            <a:prstGeom prst="rect">
              <a:avLst/>
            </a:prstGeom>
          </p:spPr>
        </p:pic>
        <p:pic>
          <p:nvPicPr>
            <p:cNvPr id="34" name="Picture 33"/>
            <p:cNvPicPr>
              <a:picLocks noChangeAspect="1"/>
            </p:cNvPicPr>
            <p:nvPr/>
          </p:nvPicPr>
          <p:blipFill>
            <a:blip r:embed="rId7" cstate="print"/>
            <a:stretch>
              <a:fillRect/>
            </a:stretch>
          </p:blipFill>
          <p:spPr>
            <a:xfrm>
              <a:off x="1099615" y="2667784"/>
              <a:ext cx="755999" cy="560629"/>
            </a:xfrm>
            <a:prstGeom prst="rect">
              <a:avLst/>
            </a:prstGeom>
          </p:spPr>
        </p:pic>
      </p:grpSp>
      <p:pic>
        <p:nvPicPr>
          <p:cNvPr id="21" name="Picture 20" descr="Gray Tabl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176" y="2713966"/>
            <a:ext cx="1033728" cy="1386708"/>
          </a:xfrm>
          <a:prstGeom prst="rect">
            <a:avLst/>
          </a:prstGeom>
        </p:spPr>
      </p:pic>
      <p:grpSp>
        <p:nvGrpSpPr>
          <p:cNvPr id="5" name="Group 38"/>
          <p:cNvGrpSpPr/>
          <p:nvPr/>
        </p:nvGrpSpPr>
        <p:grpSpPr>
          <a:xfrm>
            <a:off x="5670421" y="1032201"/>
            <a:ext cx="3363526" cy="3537814"/>
            <a:chOff x="5670421" y="1032201"/>
            <a:chExt cx="3363526" cy="3537814"/>
          </a:xfrm>
        </p:grpSpPr>
        <p:sp>
          <p:nvSpPr>
            <p:cNvPr id="19" name="Chevron 18"/>
            <p:cNvSpPr/>
            <p:nvPr/>
          </p:nvSpPr>
          <p:spPr>
            <a:xfrm>
              <a:off x="5670421" y="4149679"/>
              <a:ext cx="3327372" cy="420336"/>
            </a:xfrm>
            <a:prstGeom prst="chevron">
              <a:avLst/>
            </a:prstGeom>
            <a:gradFill>
              <a:gsLst>
                <a:gs pos="0">
                  <a:schemeClr val="accent1"/>
                </a:gs>
                <a:gs pos="100000">
                  <a:schemeClr val="accent1">
                    <a:lumMod val="75000"/>
                  </a:schemeClr>
                </a:gs>
              </a:gsLst>
              <a:lin ang="5400000" scaled="1"/>
            </a:gradFill>
            <a:ln w="19050">
              <a:noFill/>
              <a:miter lim="800000"/>
              <a:headEnd/>
              <a:tailEnd/>
            </a:ln>
          </p:spPr>
          <p:txBody>
            <a:bodyPr wrap="none" anchor="ctr"/>
            <a:lstStyle/>
            <a:p>
              <a:pPr algn="ctr"/>
              <a:r>
                <a:rPr lang="en-US" sz="1400" dirty="0" smtClean="0">
                  <a:solidFill>
                    <a:schemeClr val="bg1"/>
                  </a:solidFill>
                </a:rPr>
                <a:t>Mature Database</a:t>
              </a:r>
              <a:endParaRPr lang="en-US" sz="1400" dirty="0">
                <a:solidFill>
                  <a:schemeClr val="bg1"/>
                </a:solidFill>
              </a:endParaRPr>
            </a:p>
          </p:txBody>
        </p:sp>
        <p:grpSp>
          <p:nvGrpSpPr>
            <p:cNvPr id="6" name="Group 25"/>
            <p:cNvGrpSpPr/>
            <p:nvPr/>
          </p:nvGrpSpPr>
          <p:grpSpPr>
            <a:xfrm>
              <a:off x="6299284" y="1032201"/>
              <a:ext cx="2734663" cy="3101783"/>
              <a:chOff x="6299284" y="1032201"/>
              <a:chExt cx="2734663" cy="3101783"/>
            </a:xfrm>
          </p:grpSpPr>
          <p:pic>
            <p:nvPicPr>
              <p:cNvPr id="49" name="Picture 48" descr="11.X Dru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9284" y="1093090"/>
                <a:ext cx="1870516" cy="2795719"/>
              </a:xfrm>
              <a:prstGeom prst="rect">
                <a:avLst/>
              </a:prstGeom>
            </p:spPr>
          </p:pic>
          <p:cxnSp>
            <p:nvCxnSpPr>
              <p:cNvPr id="76" name="Straight Connector 75"/>
              <p:cNvCxnSpPr/>
              <p:nvPr/>
            </p:nvCxnSpPr>
            <p:spPr>
              <a:xfrm flipV="1">
                <a:off x="6931104" y="2190288"/>
                <a:ext cx="1913990" cy="109603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5" cstate="print"/>
              <a:stretch>
                <a:fillRect/>
              </a:stretch>
            </p:blipFill>
            <p:spPr>
              <a:xfrm>
                <a:off x="8277948" y="2146850"/>
                <a:ext cx="755999" cy="560629"/>
              </a:xfrm>
              <a:prstGeom prst="rect">
                <a:avLst/>
              </a:prstGeom>
            </p:spPr>
          </p:pic>
          <p:pic>
            <p:nvPicPr>
              <p:cNvPr id="78" name="Picture 77"/>
              <p:cNvPicPr>
                <a:picLocks noChangeAspect="1"/>
              </p:cNvPicPr>
              <p:nvPr/>
            </p:nvPicPr>
            <p:blipFill>
              <a:blip r:embed="rId6" cstate="print"/>
              <a:stretch>
                <a:fillRect/>
              </a:stretch>
            </p:blipFill>
            <p:spPr>
              <a:xfrm>
                <a:off x="8136587" y="1946691"/>
                <a:ext cx="755999" cy="560629"/>
              </a:xfrm>
              <a:prstGeom prst="rect">
                <a:avLst/>
              </a:prstGeom>
            </p:spPr>
          </p:pic>
          <p:pic>
            <p:nvPicPr>
              <p:cNvPr id="79" name="Picture 78"/>
              <p:cNvPicPr>
                <a:picLocks noChangeAspect="1"/>
              </p:cNvPicPr>
              <p:nvPr/>
            </p:nvPicPr>
            <p:blipFill>
              <a:blip r:embed="rId7" cstate="print"/>
              <a:stretch>
                <a:fillRect/>
              </a:stretch>
            </p:blipFill>
            <p:spPr>
              <a:xfrm>
                <a:off x="7333096" y="2682106"/>
                <a:ext cx="755999" cy="560629"/>
              </a:xfrm>
              <a:prstGeom prst="rect">
                <a:avLst/>
              </a:prstGeom>
            </p:spPr>
          </p:pic>
          <p:pic>
            <p:nvPicPr>
              <p:cNvPr id="57" name="Picture 56" descr="Mixed Red and Gray Tabl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46378" y="2739132"/>
                <a:ext cx="1044000" cy="1394852"/>
              </a:xfrm>
              <a:prstGeom prst="rect">
                <a:avLst/>
              </a:prstGeom>
            </p:spPr>
          </p:pic>
          <p:pic>
            <p:nvPicPr>
              <p:cNvPr id="60" name="Picture 59"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73855" y="2329823"/>
                <a:ext cx="576000" cy="779016"/>
              </a:xfrm>
              <a:prstGeom prst="rect">
                <a:avLst/>
              </a:prstGeom>
            </p:spPr>
          </p:pic>
          <p:pic>
            <p:nvPicPr>
              <p:cNvPr id="61" name="Picture 60"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58927" y="2004188"/>
                <a:ext cx="576000" cy="779016"/>
              </a:xfrm>
              <a:prstGeom prst="rect">
                <a:avLst/>
              </a:prstGeom>
            </p:spPr>
          </p:pic>
          <p:pic>
            <p:nvPicPr>
              <p:cNvPr id="62" name="Picture 61"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9855" y="1520181"/>
                <a:ext cx="576000" cy="779016"/>
              </a:xfrm>
              <a:prstGeom prst="rect">
                <a:avLst/>
              </a:prstGeom>
            </p:spPr>
          </p:pic>
          <p:pic>
            <p:nvPicPr>
              <p:cNvPr id="63" name="Picture 62"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73855" y="1844502"/>
                <a:ext cx="576000" cy="779016"/>
              </a:xfrm>
              <a:prstGeom prst="rect">
                <a:avLst/>
              </a:prstGeom>
            </p:spPr>
          </p:pic>
          <p:pic>
            <p:nvPicPr>
              <p:cNvPr id="64" name="Picture 63"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25855" y="1185819"/>
                <a:ext cx="576000" cy="779016"/>
              </a:xfrm>
              <a:prstGeom prst="rect">
                <a:avLst/>
              </a:prstGeom>
            </p:spPr>
          </p:pic>
          <p:pic>
            <p:nvPicPr>
              <p:cNvPr id="65" name="Picture 64"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72312" y="1362982"/>
                <a:ext cx="576000" cy="779016"/>
              </a:xfrm>
              <a:prstGeom prst="rect">
                <a:avLst/>
              </a:prstGeom>
            </p:spPr>
          </p:pic>
          <p:pic>
            <p:nvPicPr>
              <p:cNvPr id="66" name="Picture 65"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5319" y="1032201"/>
                <a:ext cx="576000" cy="779016"/>
              </a:xfrm>
              <a:prstGeom prst="rect">
                <a:avLst/>
              </a:prstGeom>
            </p:spPr>
          </p:pic>
        </p:grpSp>
      </p:grpSp>
      <p:grpSp>
        <p:nvGrpSpPr>
          <p:cNvPr id="7" name="Group 37"/>
          <p:cNvGrpSpPr/>
          <p:nvPr/>
        </p:nvGrpSpPr>
        <p:grpSpPr>
          <a:xfrm>
            <a:off x="2862042" y="1121312"/>
            <a:ext cx="3103526" cy="3448703"/>
            <a:chOff x="2862042" y="1121312"/>
            <a:chExt cx="3103526" cy="3448703"/>
          </a:xfrm>
        </p:grpSpPr>
        <p:sp>
          <p:nvSpPr>
            <p:cNvPr id="18" name="Chevron 17"/>
            <p:cNvSpPr/>
            <p:nvPr/>
          </p:nvSpPr>
          <p:spPr>
            <a:xfrm>
              <a:off x="2862042" y="4149679"/>
              <a:ext cx="3103526" cy="420336"/>
            </a:xfrm>
            <a:prstGeom prst="chevron">
              <a:avLst/>
            </a:prstGeom>
            <a:solidFill>
              <a:srgbClr val="A3A3A3"/>
            </a:solidFill>
            <a:ln w="19050">
              <a:noFill/>
              <a:miter lim="800000"/>
              <a:headEnd/>
              <a:tailEnd/>
            </a:ln>
          </p:spPr>
          <p:txBody>
            <a:bodyPr wrap="none" anchor="ctr"/>
            <a:lstStyle/>
            <a:p>
              <a:pPr algn="ctr"/>
              <a:r>
                <a:rPr lang="en-US" sz="1400" dirty="0" smtClean="0">
                  <a:solidFill>
                    <a:schemeClr val="bg1"/>
                  </a:solidFill>
                </a:rPr>
                <a:t>Tables, Code, Data added</a:t>
              </a:r>
              <a:endParaRPr lang="en-US" sz="1400" dirty="0">
                <a:solidFill>
                  <a:schemeClr val="bg1"/>
                </a:solidFill>
              </a:endParaRPr>
            </a:p>
          </p:txBody>
        </p:sp>
        <p:grpSp>
          <p:nvGrpSpPr>
            <p:cNvPr id="8" name="Group 28"/>
            <p:cNvGrpSpPr/>
            <p:nvPr/>
          </p:nvGrpSpPr>
          <p:grpSpPr>
            <a:xfrm>
              <a:off x="3238008" y="1121312"/>
              <a:ext cx="2727560" cy="3012672"/>
              <a:chOff x="3238008" y="1121312"/>
              <a:chExt cx="2727560" cy="3012672"/>
            </a:xfrm>
          </p:grpSpPr>
          <p:pic>
            <p:nvPicPr>
              <p:cNvPr id="46" name="Picture 45" descr="11.X Dru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008" y="1121312"/>
                <a:ext cx="1870516" cy="2795719"/>
              </a:xfrm>
              <a:prstGeom prst="rect">
                <a:avLst/>
              </a:prstGeom>
            </p:spPr>
          </p:pic>
          <p:grpSp>
            <p:nvGrpSpPr>
              <p:cNvPr id="9" name="Group 66"/>
              <p:cNvGrpSpPr/>
              <p:nvPr/>
            </p:nvGrpSpPr>
            <p:grpSpPr>
              <a:xfrm>
                <a:off x="3862725" y="1958543"/>
                <a:ext cx="2102843" cy="1339628"/>
                <a:chOff x="697623" y="1932369"/>
                <a:chExt cx="2102843" cy="1339628"/>
              </a:xfrm>
            </p:grpSpPr>
            <p:cxnSp>
              <p:nvCxnSpPr>
                <p:cNvPr id="69" name="Straight Connector 68"/>
                <p:cNvCxnSpPr/>
                <p:nvPr/>
              </p:nvCxnSpPr>
              <p:spPr>
                <a:xfrm flipV="1">
                  <a:off x="697623" y="2175966"/>
                  <a:ext cx="1913990" cy="109603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70" name="Picture 69"/>
                <p:cNvPicPr>
                  <a:picLocks noChangeAspect="1"/>
                </p:cNvPicPr>
                <p:nvPr/>
              </p:nvPicPr>
              <p:blipFill>
                <a:blip r:embed="rId5" cstate="print"/>
                <a:stretch>
                  <a:fillRect/>
                </a:stretch>
              </p:blipFill>
              <p:spPr>
                <a:xfrm>
                  <a:off x="2044467" y="2132528"/>
                  <a:ext cx="755999" cy="560629"/>
                </a:xfrm>
                <a:prstGeom prst="rect">
                  <a:avLst/>
                </a:prstGeom>
              </p:spPr>
            </p:pic>
            <p:pic>
              <p:nvPicPr>
                <p:cNvPr id="71" name="Picture 70"/>
                <p:cNvPicPr>
                  <a:picLocks noChangeAspect="1"/>
                </p:cNvPicPr>
                <p:nvPr/>
              </p:nvPicPr>
              <p:blipFill>
                <a:blip r:embed="rId6" cstate="print"/>
                <a:stretch>
                  <a:fillRect/>
                </a:stretch>
              </p:blipFill>
              <p:spPr>
                <a:xfrm>
                  <a:off x="1903106" y="1932369"/>
                  <a:ext cx="755999" cy="560629"/>
                </a:xfrm>
                <a:prstGeom prst="rect">
                  <a:avLst/>
                </a:prstGeom>
              </p:spPr>
            </p:pic>
            <p:pic>
              <p:nvPicPr>
                <p:cNvPr id="72" name="Picture 71"/>
                <p:cNvPicPr>
                  <a:picLocks noChangeAspect="1"/>
                </p:cNvPicPr>
                <p:nvPr/>
              </p:nvPicPr>
              <p:blipFill>
                <a:blip r:embed="rId7" cstate="print"/>
                <a:stretch>
                  <a:fillRect/>
                </a:stretch>
              </p:blipFill>
              <p:spPr>
                <a:xfrm>
                  <a:off x="1099615" y="2667784"/>
                  <a:ext cx="755999" cy="560629"/>
                </a:xfrm>
                <a:prstGeom prst="rect">
                  <a:avLst/>
                </a:prstGeom>
              </p:spPr>
            </p:pic>
          </p:grpSp>
          <p:pic>
            <p:nvPicPr>
              <p:cNvPr id="54" name="Picture 53"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7283" y="2345574"/>
                <a:ext cx="576000" cy="779016"/>
              </a:xfrm>
              <a:prstGeom prst="rect">
                <a:avLst/>
              </a:prstGeom>
            </p:spPr>
          </p:pic>
          <p:pic>
            <p:nvPicPr>
              <p:cNvPr id="55" name="Picture 54" descr="Red Tabl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3283" y="2017796"/>
                <a:ext cx="576000" cy="779016"/>
              </a:xfrm>
              <a:prstGeom prst="rect">
                <a:avLst/>
              </a:prstGeom>
            </p:spPr>
          </p:pic>
          <p:pic>
            <p:nvPicPr>
              <p:cNvPr id="80" name="Picture 79" descr="Partial Mixed Red and Gray Tabl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73266" y="2741984"/>
                <a:ext cx="1044000" cy="1392000"/>
              </a:xfrm>
              <a:prstGeom prst="rect">
                <a:avLst/>
              </a:prstGeom>
            </p:spPr>
          </p:pic>
        </p:grpSp>
      </p:grpSp>
    </p:spTree>
    <p:custDataLst>
      <p:tags r:id="rId1"/>
    </p:custDataLst>
    <p:extLst>
      <p:ext uri="{BB962C8B-B14F-4D97-AF65-F5344CB8AC3E}">
        <p14:creationId xmlns:p14="http://schemas.microsoft.com/office/powerpoint/2010/main" val="341902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7"/>
          <p:cNvGrpSpPr/>
          <p:nvPr/>
        </p:nvGrpSpPr>
        <p:grpSpPr>
          <a:xfrm>
            <a:off x="273643" y="3048369"/>
            <a:ext cx="3207532" cy="1416142"/>
            <a:chOff x="281967" y="3048369"/>
            <a:chExt cx="3207532" cy="1416142"/>
          </a:xfrm>
        </p:grpSpPr>
        <p:sp>
          <p:nvSpPr>
            <p:cNvPr id="106" name="Rectangle 105"/>
            <p:cNvSpPr/>
            <p:nvPr/>
          </p:nvSpPr>
          <p:spPr>
            <a:xfrm>
              <a:off x="281967" y="3048369"/>
              <a:ext cx="3199208" cy="1416142"/>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07" name="Rectangle 106"/>
            <p:cNvSpPr/>
            <p:nvPr/>
          </p:nvSpPr>
          <p:spPr>
            <a:xfrm>
              <a:off x="392645"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461491"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p:cNvSpPr txBox="1"/>
            <p:nvPr/>
          </p:nvSpPr>
          <p:spPr>
            <a:xfrm>
              <a:off x="440575" y="3222822"/>
              <a:ext cx="441247" cy="215444"/>
            </a:xfrm>
            <a:prstGeom prst="rect">
              <a:avLst/>
            </a:prstGeom>
            <a:noFill/>
          </p:spPr>
          <p:txBody>
            <a:bodyPr wrap="none" rtlCol="0">
              <a:spAutoFit/>
            </a:bodyPr>
            <a:lstStyle/>
            <a:p>
              <a:r>
                <a:rPr lang="en-US" sz="800" dirty="0" smtClean="0">
                  <a:solidFill>
                    <a:schemeClr val="tx2"/>
                  </a:solidFill>
                </a:rPr>
                <a:t>OBJ$</a:t>
              </a:r>
            </a:p>
          </p:txBody>
        </p:sp>
        <p:grpSp>
          <p:nvGrpSpPr>
            <p:cNvPr id="4" name="Group 109"/>
            <p:cNvGrpSpPr/>
            <p:nvPr/>
          </p:nvGrpSpPr>
          <p:grpSpPr>
            <a:xfrm>
              <a:off x="497222" y="3419616"/>
              <a:ext cx="592600" cy="98477"/>
              <a:chOff x="869758" y="1328996"/>
              <a:chExt cx="1046787" cy="98477"/>
            </a:xfrm>
          </p:grpSpPr>
          <p:cxnSp>
            <p:nvCxnSpPr>
              <p:cNvPr id="138" name="Straight Connector 137"/>
              <p:cNvCxnSpPr/>
              <p:nvPr/>
            </p:nvCxnSpPr>
            <p:spPr>
              <a:xfrm>
                <a:off x="869758" y="1328996"/>
                <a:ext cx="1046787" cy="0"/>
              </a:xfrm>
              <a:prstGeom prst="line">
                <a:avLst/>
              </a:prstGeom>
              <a:ln w="38100" cmpd="sng">
                <a:solidFill>
                  <a:srgbClr val="FF1414"/>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869758" y="1427473"/>
                <a:ext cx="1046787" cy="0"/>
              </a:xfrm>
              <a:prstGeom prst="line">
                <a:avLst/>
              </a:prstGeom>
              <a:ln w="38100" cmpd="sng">
                <a:solidFill>
                  <a:srgbClr val="FF1414"/>
                </a:solidFill>
              </a:ln>
            </p:spPr>
            <p:style>
              <a:lnRef idx="2">
                <a:schemeClr val="accent1"/>
              </a:lnRef>
              <a:fillRef idx="0">
                <a:schemeClr val="accent1"/>
              </a:fillRef>
              <a:effectRef idx="1">
                <a:schemeClr val="accent1"/>
              </a:effectRef>
              <a:fontRef idx="minor">
                <a:schemeClr val="tx1"/>
              </a:fontRef>
            </p:style>
          </p:cxnSp>
        </p:grpSp>
        <p:sp>
          <p:nvSpPr>
            <p:cNvPr id="111" name="Rectangle 110"/>
            <p:cNvSpPr/>
            <p:nvPr/>
          </p:nvSpPr>
          <p:spPr>
            <a:xfrm>
              <a:off x="129374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6259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341677" y="3222822"/>
              <a:ext cx="433632" cy="215444"/>
            </a:xfrm>
            <a:prstGeom prst="rect">
              <a:avLst/>
            </a:prstGeom>
            <a:noFill/>
          </p:spPr>
          <p:txBody>
            <a:bodyPr wrap="none" rtlCol="0">
              <a:spAutoFit/>
            </a:bodyPr>
            <a:lstStyle/>
            <a:p>
              <a:r>
                <a:rPr lang="en-US" sz="800" dirty="0" smtClean="0">
                  <a:solidFill>
                    <a:schemeClr val="tx2"/>
                  </a:solidFill>
                </a:rPr>
                <a:t>TAB$</a:t>
              </a:r>
            </a:p>
          </p:txBody>
        </p:sp>
        <p:sp>
          <p:nvSpPr>
            <p:cNvPr id="114" name="Rectangle 113"/>
            <p:cNvSpPr/>
            <p:nvPr/>
          </p:nvSpPr>
          <p:spPr>
            <a:xfrm>
              <a:off x="221140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228025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p:cNvSpPr txBox="1"/>
            <p:nvPr/>
          </p:nvSpPr>
          <p:spPr>
            <a:xfrm>
              <a:off x="2259338" y="3222822"/>
              <a:ext cx="680645" cy="215444"/>
            </a:xfrm>
            <a:prstGeom prst="rect">
              <a:avLst/>
            </a:prstGeom>
            <a:noFill/>
          </p:spPr>
          <p:txBody>
            <a:bodyPr wrap="none" rtlCol="0">
              <a:spAutoFit/>
            </a:bodyPr>
            <a:lstStyle/>
            <a:p>
              <a:r>
                <a:rPr lang="en-US" sz="800" dirty="0" smtClean="0">
                  <a:solidFill>
                    <a:schemeClr val="tx2"/>
                  </a:solidFill>
                </a:rPr>
                <a:t>SOURCE$</a:t>
              </a:r>
            </a:p>
          </p:txBody>
        </p:sp>
        <p:sp>
          <p:nvSpPr>
            <p:cNvPr id="117" name="TextBox 116"/>
            <p:cNvSpPr txBox="1"/>
            <p:nvPr/>
          </p:nvSpPr>
          <p:spPr>
            <a:xfrm>
              <a:off x="2997056" y="3651924"/>
              <a:ext cx="492443" cy="461665"/>
            </a:xfrm>
            <a:prstGeom prst="rect">
              <a:avLst/>
            </a:prstGeom>
            <a:noFill/>
          </p:spPr>
          <p:txBody>
            <a:bodyPr wrap="none" rtlCol="0">
              <a:spAutoFit/>
            </a:bodyPr>
            <a:lstStyle/>
            <a:p>
              <a:r>
                <a:rPr lang="en-US" sz="2400" dirty="0" smtClean="0">
                  <a:solidFill>
                    <a:schemeClr val="tx2"/>
                  </a:solidFill>
                </a:rPr>
                <a:t>…</a:t>
              </a:r>
            </a:p>
          </p:txBody>
        </p:sp>
        <p:grpSp>
          <p:nvGrpSpPr>
            <p:cNvPr id="5" name="Group 117"/>
            <p:cNvGrpSpPr/>
            <p:nvPr/>
          </p:nvGrpSpPr>
          <p:grpSpPr>
            <a:xfrm>
              <a:off x="1401077" y="3419616"/>
              <a:ext cx="592600" cy="98477"/>
              <a:chOff x="869758" y="1328996"/>
              <a:chExt cx="1046787" cy="98477"/>
            </a:xfrm>
          </p:grpSpPr>
          <p:cxnSp>
            <p:nvCxnSpPr>
              <p:cNvPr id="129" name="Straight Connector 128"/>
              <p:cNvCxnSpPr/>
              <p:nvPr/>
            </p:nvCxnSpPr>
            <p:spPr>
              <a:xfrm>
                <a:off x="869758" y="1328996"/>
                <a:ext cx="1046787" cy="0"/>
              </a:xfrm>
              <a:prstGeom prst="line">
                <a:avLst/>
              </a:prstGeom>
              <a:ln w="38100" cmpd="sng">
                <a:solidFill>
                  <a:srgbClr val="FF1414"/>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869758" y="1427473"/>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grpSp>
        <p:cxnSp>
          <p:nvCxnSpPr>
            <p:cNvPr id="120" name="Straight Connector 119"/>
            <p:cNvCxnSpPr/>
            <p:nvPr/>
          </p:nvCxnSpPr>
          <p:spPr>
            <a:xfrm>
              <a:off x="2315313" y="3419616"/>
              <a:ext cx="592600" cy="0"/>
            </a:xfrm>
            <a:prstGeom prst="line">
              <a:avLst/>
            </a:prstGeom>
            <a:ln w="38100" cmpd="sng">
              <a:solidFill>
                <a:srgbClr val="FF1414"/>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dirty="0" smtClean="0"/>
              <a:t>Oracle Data and User Data</a:t>
            </a:r>
            <a:endParaRPr lang="en-US" dirty="0"/>
          </a:p>
        </p:txBody>
      </p:sp>
      <p:grpSp>
        <p:nvGrpSpPr>
          <p:cNvPr id="6" name="Group 2"/>
          <p:cNvGrpSpPr/>
          <p:nvPr/>
        </p:nvGrpSpPr>
        <p:grpSpPr>
          <a:xfrm>
            <a:off x="273643" y="3048369"/>
            <a:ext cx="3207532" cy="1416142"/>
            <a:chOff x="281967" y="3048369"/>
            <a:chExt cx="3207532" cy="1416142"/>
          </a:xfrm>
        </p:grpSpPr>
        <p:sp>
          <p:nvSpPr>
            <p:cNvPr id="66" name="Rectangle 65"/>
            <p:cNvSpPr/>
            <p:nvPr/>
          </p:nvSpPr>
          <p:spPr>
            <a:xfrm>
              <a:off x="281967" y="3048369"/>
              <a:ext cx="3199208" cy="1416142"/>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0" name="Rectangle 9"/>
            <p:cNvSpPr/>
            <p:nvPr/>
          </p:nvSpPr>
          <p:spPr>
            <a:xfrm>
              <a:off x="392645"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1491"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40575" y="3222822"/>
              <a:ext cx="441247" cy="215444"/>
            </a:xfrm>
            <a:prstGeom prst="rect">
              <a:avLst/>
            </a:prstGeom>
            <a:noFill/>
          </p:spPr>
          <p:txBody>
            <a:bodyPr wrap="none" rtlCol="0">
              <a:spAutoFit/>
            </a:bodyPr>
            <a:lstStyle/>
            <a:p>
              <a:r>
                <a:rPr lang="en-US" sz="800" dirty="0" smtClean="0">
                  <a:solidFill>
                    <a:schemeClr val="tx2"/>
                  </a:solidFill>
                </a:rPr>
                <a:t>OBJ$</a:t>
              </a:r>
            </a:p>
          </p:txBody>
        </p:sp>
        <p:grpSp>
          <p:nvGrpSpPr>
            <p:cNvPr id="7" name="Group 24"/>
            <p:cNvGrpSpPr/>
            <p:nvPr/>
          </p:nvGrpSpPr>
          <p:grpSpPr>
            <a:xfrm>
              <a:off x="497222" y="3419616"/>
              <a:ext cx="592600" cy="787307"/>
              <a:chOff x="869758" y="1328996"/>
              <a:chExt cx="1046787" cy="787307"/>
            </a:xfrm>
          </p:grpSpPr>
          <p:cxnSp>
            <p:nvCxnSpPr>
              <p:cNvPr id="14" name="Straight Connector 13"/>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869758" y="142747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69758" y="1624426"/>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69758" y="1821379"/>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69758" y="2018331"/>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129374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6259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1341677" y="3222822"/>
              <a:ext cx="433632" cy="215444"/>
            </a:xfrm>
            <a:prstGeom prst="rect">
              <a:avLst/>
            </a:prstGeom>
            <a:noFill/>
          </p:spPr>
          <p:txBody>
            <a:bodyPr wrap="none" rtlCol="0">
              <a:spAutoFit/>
            </a:bodyPr>
            <a:lstStyle/>
            <a:p>
              <a:r>
                <a:rPr lang="en-US" sz="800" dirty="0" smtClean="0">
                  <a:solidFill>
                    <a:schemeClr val="tx2"/>
                  </a:solidFill>
                </a:rPr>
                <a:t>TAB$</a:t>
              </a:r>
            </a:p>
          </p:txBody>
        </p:sp>
        <p:sp>
          <p:nvSpPr>
            <p:cNvPr id="39" name="Rectangle 38"/>
            <p:cNvSpPr/>
            <p:nvPr/>
          </p:nvSpPr>
          <p:spPr>
            <a:xfrm>
              <a:off x="221140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28025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2259338" y="3222822"/>
              <a:ext cx="680645" cy="215444"/>
            </a:xfrm>
            <a:prstGeom prst="rect">
              <a:avLst/>
            </a:prstGeom>
            <a:noFill/>
          </p:spPr>
          <p:txBody>
            <a:bodyPr wrap="none" rtlCol="0">
              <a:spAutoFit/>
            </a:bodyPr>
            <a:lstStyle/>
            <a:p>
              <a:r>
                <a:rPr lang="en-US" sz="800" dirty="0" smtClean="0">
                  <a:solidFill>
                    <a:schemeClr val="tx2"/>
                  </a:solidFill>
                </a:rPr>
                <a:t>SOURCE$</a:t>
              </a:r>
            </a:p>
          </p:txBody>
        </p:sp>
        <p:sp>
          <p:nvSpPr>
            <p:cNvPr id="85" name="TextBox 84"/>
            <p:cNvSpPr txBox="1"/>
            <p:nvPr/>
          </p:nvSpPr>
          <p:spPr>
            <a:xfrm>
              <a:off x="2997056" y="3651924"/>
              <a:ext cx="492443" cy="461665"/>
            </a:xfrm>
            <a:prstGeom prst="rect">
              <a:avLst/>
            </a:prstGeom>
            <a:noFill/>
          </p:spPr>
          <p:txBody>
            <a:bodyPr wrap="none" rtlCol="0">
              <a:spAutoFit/>
            </a:bodyPr>
            <a:lstStyle/>
            <a:p>
              <a:r>
                <a:rPr lang="en-US" sz="2400" dirty="0" smtClean="0">
                  <a:solidFill>
                    <a:schemeClr val="tx2"/>
                  </a:solidFill>
                </a:rPr>
                <a:t>…</a:t>
              </a:r>
            </a:p>
          </p:txBody>
        </p:sp>
        <p:grpSp>
          <p:nvGrpSpPr>
            <p:cNvPr id="8" name="Group 83"/>
            <p:cNvGrpSpPr/>
            <p:nvPr/>
          </p:nvGrpSpPr>
          <p:grpSpPr>
            <a:xfrm>
              <a:off x="1401077" y="3419616"/>
              <a:ext cx="592600" cy="787307"/>
              <a:chOff x="869758" y="1328996"/>
              <a:chExt cx="1046787" cy="787307"/>
            </a:xfrm>
          </p:grpSpPr>
          <p:cxnSp>
            <p:nvCxnSpPr>
              <p:cNvPr id="86" name="Straight Connector 85"/>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869758" y="1427473"/>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69758" y="162442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69758" y="182137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69758" y="2018331"/>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9" name="Group 95"/>
            <p:cNvGrpSpPr/>
            <p:nvPr/>
          </p:nvGrpSpPr>
          <p:grpSpPr>
            <a:xfrm>
              <a:off x="2315313" y="3419616"/>
              <a:ext cx="592600" cy="787307"/>
              <a:chOff x="869758" y="1328996"/>
              <a:chExt cx="1046787" cy="787307"/>
            </a:xfrm>
          </p:grpSpPr>
          <p:cxnSp>
            <p:nvCxnSpPr>
              <p:cNvPr id="97" name="Straight Connector 96"/>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869758" y="142747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869758" y="1624426"/>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69758" y="182137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69758" y="2018331"/>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grpSp>
        <p:nvGrpSpPr>
          <p:cNvPr id="13" name="Group 3"/>
          <p:cNvGrpSpPr/>
          <p:nvPr/>
        </p:nvGrpSpPr>
        <p:grpSpPr>
          <a:xfrm>
            <a:off x="3797591" y="3048369"/>
            <a:ext cx="2353357" cy="1440000"/>
            <a:chOff x="3797591" y="3048369"/>
            <a:chExt cx="2353357" cy="1440000"/>
          </a:xfrm>
        </p:grpSpPr>
        <p:sp>
          <p:nvSpPr>
            <p:cNvPr id="53" name="Rectangle 52"/>
            <p:cNvSpPr/>
            <p:nvPr/>
          </p:nvSpPr>
          <p:spPr>
            <a:xfrm>
              <a:off x="3797591" y="3048369"/>
              <a:ext cx="2353357" cy="14400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grpSp>
          <p:nvGrpSpPr>
            <p:cNvPr id="15" name="Group 53"/>
            <p:cNvGrpSpPr/>
            <p:nvPr/>
          </p:nvGrpSpPr>
          <p:grpSpPr>
            <a:xfrm>
              <a:off x="3928515" y="3187922"/>
              <a:ext cx="828554" cy="1181235"/>
              <a:chOff x="6884474" y="2911426"/>
              <a:chExt cx="1024368" cy="1460399"/>
            </a:xfrm>
          </p:grpSpPr>
          <p:sp>
            <p:nvSpPr>
              <p:cNvPr id="71" name="Rectangle 70"/>
              <p:cNvSpPr/>
              <p:nvPr/>
            </p:nvSpPr>
            <p:spPr>
              <a:xfrm>
                <a:off x="6884474" y="2911426"/>
                <a:ext cx="1024368" cy="1460399"/>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971025" y="2996106"/>
                <a:ext cx="844693" cy="128393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p:cNvSpPr txBox="1"/>
              <p:nvPr/>
            </p:nvSpPr>
            <p:spPr>
              <a:xfrm>
                <a:off x="6944730" y="2954878"/>
                <a:ext cx="500874" cy="266360"/>
              </a:xfrm>
              <a:prstGeom prst="rect">
                <a:avLst/>
              </a:prstGeom>
              <a:noFill/>
            </p:spPr>
            <p:txBody>
              <a:bodyPr wrap="none" rtlCol="0">
                <a:spAutoFit/>
              </a:bodyPr>
              <a:lstStyle/>
              <a:p>
                <a:r>
                  <a:rPr lang="en-US" sz="800" dirty="0" smtClean="0">
                    <a:solidFill>
                      <a:schemeClr val="tx2"/>
                    </a:solidFill>
                  </a:rPr>
                  <a:t>EMP</a:t>
                </a:r>
              </a:p>
            </p:txBody>
          </p:sp>
          <p:grpSp>
            <p:nvGrpSpPr>
              <p:cNvPr id="24" name="Group 73"/>
              <p:cNvGrpSpPr/>
              <p:nvPr/>
            </p:nvGrpSpPr>
            <p:grpSpPr>
              <a:xfrm>
                <a:off x="7015944" y="3202408"/>
                <a:ext cx="744994" cy="992632"/>
                <a:chOff x="869758" y="2347576"/>
                <a:chExt cx="1046787" cy="1391612"/>
              </a:xfrm>
            </p:grpSpPr>
            <p:cxnSp>
              <p:nvCxnSpPr>
                <p:cNvPr id="75" name="Straight Connector 74"/>
                <p:cNvCxnSpPr/>
                <p:nvPr/>
              </p:nvCxnSpPr>
              <p:spPr>
                <a:xfrm>
                  <a:off x="869758" y="234757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69758" y="252152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869758" y="2695480"/>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869758" y="2869432"/>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869758" y="3043384"/>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69758" y="3217335"/>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869758" y="339128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69758" y="3565237"/>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869758" y="373918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grpSp>
        </p:grpSp>
        <p:grpSp>
          <p:nvGrpSpPr>
            <p:cNvPr id="25" name="Group 54"/>
            <p:cNvGrpSpPr/>
            <p:nvPr/>
          </p:nvGrpSpPr>
          <p:grpSpPr>
            <a:xfrm>
              <a:off x="4856024" y="3191190"/>
              <a:ext cx="828554" cy="1181235"/>
              <a:chOff x="6884474" y="2911426"/>
              <a:chExt cx="1024368" cy="1460399"/>
            </a:xfrm>
          </p:grpSpPr>
          <p:sp>
            <p:nvSpPr>
              <p:cNvPr id="57" name="Rectangle 56"/>
              <p:cNvSpPr/>
              <p:nvPr/>
            </p:nvSpPr>
            <p:spPr>
              <a:xfrm>
                <a:off x="6884474" y="2911426"/>
                <a:ext cx="1024368" cy="1460399"/>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971025" y="2996106"/>
                <a:ext cx="844693" cy="128393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6944730" y="2954878"/>
                <a:ext cx="564293" cy="266360"/>
              </a:xfrm>
              <a:prstGeom prst="rect">
                <a:avLst/>
              </a:prstGeom>
              <a:noFill/>
            </p:spPr>
            <p:txBody>
              <a:bodyPr wrap="none" rtlCol="0">
                <a:spAutoFit/>
              </a:bodyPr>
              <a:lstStyle/>
              <a:p>
                <a:r>
                  <a:rPr lang="en-US" sz="800" dirty="0" smtClean="0">
                    <a:solidFill>
                      <a:schemeClr val="tx2"/>
                    </a:solidFill>
                  </a:rPr>
                  <a:t>DEPT</a:t>
                </a:r>
              </a:p>
            </p:txBody>
          </p:sp>
          <p:grpSp>
            <p:nvGrpSpPr>
              <p:cNvPr id="29" name="Group 59"/>
              <p:cNvGrpSpPr/>
              <p:nvPr/>
            </p:nvGrpSpPr>
            <p:grpSpPr>
              <a:xfrm>
                <a:off x="7015944" y="3202408"/>
                <a:ext cx="744994" cy="992632"/>
                <a:chOff x="869758" y="2347576"/>
                <a:chExt cx="1046787" cy="1391612"/>
              </a:xfrm>
            </p:grpSpPr>
            <p:cxnSp>
              <p:nvCxnSpPr>
                <p:cNvPr id="61" name="Straight Connector 60"/>
                <p:cNvCxnSpPr/>
                <p:nvPr/>
              </p:nvCxnSpPr>
              <p:spPr>
                <a:xfrm>
                  <a:off x="869758" y="234757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869758" y="252152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69758" y="2695480"/>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69758" y="2869432"/>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869758" y="3043384"/>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869758" y="3217335"/>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69758" y="339128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869758" y="3565237"/>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869758" y="373918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grpSp>
        </p:grpSp>
        <p:sp>
          <p:nvSpPr>
            <p:cNvPr id="56" name="TextBox 55"/>
            <p:cNvSpPr txBox="1"/>
            <p:nvPr/>
          </p:nvSpPr>
          <p:spPr>
            <a:xfrm>
              <a:off x="5652520" y="3661624"/>
              <a:ext cx="492443" cy="461665"/>
            </a:xfrm>
            <a:prstGeom prst="rect">
              <a:avLst/>
            </a:prstGeom>
            <a:noFill/>
          </p:spPr>
          <p:txBody>
            <a:bodyPr wrap="none" rtlCol="0">
              <a:spAutoFit/>
            </a:bodyPr>
            <a:lstStyle/>
            <a:p>
              <a:r>
                <a:rPr lang="en-US" sz="2400" dirty="0" smtClean="0">
                  <a:solidFill>
                    <a:schemeClr val="tx2"/>
                  </a:solidFill>
                </a:rPr>
                <a:t>…</a:t>
              </a:r>
            </a:p>
          </p:txBody>
        </p:sp>
      </p:grpSp>
      <p:grpSp>
        <p:nvGrpSpPr>
          <p:cNvPr id="30" name="Group 146"/>
          <p:cNvGrpSpPr/>
          <p:nvPr/>
        </p:nvGrpSpPr>
        <p:grpSpPr>
          <a:xfrm>
            <a:off x="273643" y="3048369"/>
            <a:ext cx="3215091" cy="1416142"/>
            <a:chOff x="274408" y="3048369"/>
            <a:chExt cx="3215091" cy="1416142"/>
          </a:xfrm>
        </p:grpSpPr>
        <p:sp>
          <p:nvSpPr>
            <p:cNvPr id="149" name="Rectangle 148"/>
            <p:cNvSpPr/>
            <p:nvPr/>
          </p:nvSpPr>
          <p:spPr>
            <a:xfrm>
              <a:off x="274408" y="3048369"/>
              <a:ext cx="3199208" cy="1416142"/>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50" name="Rectangle 149"/>
            <p:cNvSpPr/>
            <p:nvPr/>
          </p:nvSpPr>
          <p:spPr>
            <a:xfrm>
              <a:off x="392645"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61491"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p:cNvSpPr txBox="1"/>
            <p:nvPr/>
          </p:nvSpPr>
          <p:spPr>
            <a:xfrm>
              <a:off x="440575" y="3222822"/>
              <a:ext cx="441247" cy="215444"/>
            </a:xfrm>
            <a:prstGeom prst="rect">
              <a:avLst/>
            </a:prstGeom>
            <a:noFill/>
          </p:spPr>
          <p:txBody>
            <a:bodyPr wrap="none" rtlCol="0">
              <a:spAutoFit/>
            </a:bodyPr>
            <a:lstStyle/>
            <a:p>
              <a:r>
                <a:rPr lang="en-US" sz="800" dirty="0" smtClean="0">
                  <a:solidFill>
                    <a:schemeClr val="tx2"/>
                  </a:solidFill>
                </a:rPr>
                <a:t>OBJ$</a:t>
              </a:r>
            </a:p>
          </p:txBody>
        </p:sp>
        <p:grpSp>
          <p:nvGrpSpPr>
            <p:cNvPr id="31" name="Group 152"/>
            <p:cNvGrpSpPr/>
            <p:nvPr/>
          </p:nvGrpSpPr>
          <p:grpSpPr>
            <a:xfrm>
              <a:off x="497222" y="3419616"/>
              <a:ext cx="592600" cy="787307"/>
              <a:chOff x="869758" y="1328996"/>
              <a:chExt cx="1046787" cy="787307"/>
            </a:xfrm>
          </p:grpSpPr>
          <p:cxnSp>
            <p:nvCxnSpPr>
              <p:cNvPr id="181" name="Straight Connector 180"/>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69758" y="142747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869758" y="2018331"/>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154" name="Rectangle 153"/>
            <p:cNvSpPr/>
            <p:nvPr/>
          </p:nvSpPr>
          <p:spPr>
            <a:xfrm>
              <a:off x="129374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136259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p:cNvSpPr txBox="1"/>
            <p:nvPr/>
          </p:nvSpPr>
          <p:spPr>
            <a:xfrm>
              <a:off x="1341677" y="3222822"/>
              <a:ext cx="433632" cy="215444"/>
            </a:xfrm>
            <a:prstGeom prst="rect">
              <a:avLst/>
            </a:prstGeom>
            <a:noFill/>
          </p:spPr>
          <p:txBody>
            <a:bodyPr wrap="none" rtlCol="0">
              <a:spAutoFit/>
            </a:bodyPr>
            <a:lstStyle/>
            <a:p>
              <a:r>
                <a:rPr lang="en-US" sz="800" dirty="0" smtClean="0">
                  <a:solidFill>
                    <a:schemeClr val="tx2"/>
                  </a:solidFill>
                </a:rPr>
                <a:t>TAB$</a:t>
              </a:r>
            </a:p>
          </p:txBody>
        </p:sp>
        <p:sp>
          <p:nvSpPr>
            <p:cNvPr id="157" name="Rectangle 156"/>
            <p:cNvSpPr/>
            <p:nvPr/>
          </p:nvSpPr>
          <p:spPr>
            <a:xfrm>
              <a:off x="221140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228025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158"/>
            <p:cNvSpPr txBox="1"/>
            <p:nvPr/>
          </p:nvSpPr>
          <p:spPr>
            <a:xfrm>
              <a:off x="2259338" y="3222822"/>
              <a:ext cx="680645" cy="215444"/>
            </a:xfrm>
            <a:prstGeom prst="rect">
              <a:avLst/>
            </a:prstGeom>
            <a:noFill/>
          </p:spPr>
          <p:txBody>
            <a:bodyPr wrap="none" rtlCol="0">
              <a:spAutoFit/>
            </a:bodyPr>
            <a:lstStyle/>
            <a:p>
              <a:r>
                <a:rPr lang="en-US" sz="800" dirty="0" smtClean="0">
                  <a:solidFill>
                    <a:schemeClr val="tx2"/>
                  </a:solidFill>
                </a:rPr>
                <a:t>SOURCE$</a:t>
              </a:r>
            </a:p>
          </p:txBody>
        </p:sp>
        <p:sp>
          <p:nvSpPr>
            <p:cNvPr id="160" name="TextBox 159"/>
            <p:cNvSpPr txBox="1"/>
            <p:nvPr/>
          </p:nvSpPr>
          <p:spPr>
            <a:xfrm>
              <a:off x="2997056" y="3651924"/>
              <a:ext cx="492443" cy="461665"/>
            </a:xfrm>
            <a:prstGeom prst="rect">
              <a:avLst/>
            </a:prstGeom>
            <a:noFill/>
          </p:spPr>
          <p:txBody>
            <a:bodyPr wrap="none" rtlCol="0">
              <a:spAutoFit/>
            </a:bodyPr>
            <a:lstStyle/>
            <a:p>
              <a:r>
                <a:rPr lang="en-US" sz="2400" dirty="0" smtClean="0">
                  <a:solidFill>
                    <a:schemeClr val="tx2"/>
                  </a:solidFill>
                </a:rPr>
                <a:t>…</a:t>
              </a:r>
            </a:p>
          </p:txBody>
        </p:sp>
        <p:grpSp>
          <p:nvGrpSpPr>
            <p:cNvPr id="256" name="Group 160"/>
            <p:cNvGrpSpPr/>
            <p:nvPr/>
          </p:nvGrpSpPr>
          <p:grpSpPr>
            <a:xfrm>
              <a:off x="1401077" y="3419616"/>
              <a:ext cx="592600" cy="787307"/>
              <a:chOff x="869758" y="1328996"/>
              <a:chExt cx="1046787" cy="787307"/>
            </a:xfrm>
          </p:grpSpPr>
          <p:cxnSp>
            <p:nvCxnSpPr>
              <p:cNvPr id="172" name="Straight Connector 171"/>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869758" y="162442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69758" y="182137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257" name="Group 161"/>
            <p:cNvGrpSpPr/>
            <p:nvPr/>
          </p:nvGrpSpPr>
          <p:grpSpPr>
            <a:xfrm>
              <a:off x="2315313" y="3419616"/>
              <a:ext cx="592600" cy="787307"/>
              <a:chOff x="869758" y="1328996"/>
              <a:chExt cx="1046787" cy="787307"/>
            </a:xfrm>
          </p:grpSpPr>
          <p:cxnSp>
            <p:nvCxnSpPr>
              <p:cNvPr id="163" name="Straight Connector 162"/>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869758" y="142747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869758" y="182137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69758" y="2018331"/>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sp>
        <p:nvSpPr>
          <p:cNvPr id="190" name="Content Placeholder 2"/>
          <p:cNvSpPr txBox="1">
            <a:spLocks/>
          </p:cNvSpPr>
          <p:nvPr/>
        </p:nvSpPr>
        <p:spPr>
          <a:xfrm>
            <a:off x="6331528" y="1584887"/>
            <a:ext cx="2686942" cy="3012270"/>
          </a:xfrm>
          <a:prstGeom prst="rect">
            <a:avLst/>
          </a:prstGeom>
        </p:spPr>
        <p:txBody>
          <a:bodyPr vert="horz" lIns="0" tIns="0" rIns="0" bIns="0" rtlCol="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Multitenant fix: </a:t>
            </a:r>
            <a:br>
              <a:rPr lang="en-US" dirty="0" smtClean="0"/>
            </a:br>
            <a:r>
              <a:rPr lang="en-US" dirty="0" smtClean="0"/>
              <a:t>Horizontally-partitioned data dictionary</a:t>
            </a:r>
          </a:p>
          <a:p>
            <a:r>
              <a:rPr lang="en-US" dirty="0"/>
              <a:t>Only </a:t>
            </a:r>
            <a:r>
              <a:rPr lang="en-US" dirty="0" smtClean="0"/>
              <a:t>Oracle </a:t>
            </a:r>
            <a:r>
              <a:rPr lang="en-US" dirty="0"/>
              <a:t>system definition </a:t>
            </a:r>
            <a:r>
              <a:rPr lang="en-US" dirty="0" smtClean="0"/>
              <a:t>remains</a:t>
            </a:r>
          </a:p>
          <a:p>
            <a:r>
              <a:rPr lang="en-US" dirty="0"/>
              <a:t>Data dictionary is diluted by </a:t>
            </a:r>
            <a:r>
              <a:rPr lang="en-US" dirty="0" smtClean="0"/>
              <a:t>customer’s </a:t>
            </a:r>
            <a:r>
              <a:rPr lang="en-US" dirty="0"/>
              <a:t>metadata</a:t>
            </a:r>
          </a:p>
          <a:p>
            <a:endParaRPr lang="en-US" dirty="0"/>
          </a:p>
          <a:p>
            <a:endParaRPr lang="en-US" dirty="0" smtClean="0"/>
          </a:p>
        </p:txBody>
      </p:sp>
      <p:cxnSp>
        <p:nvCxnSpPr>
          <p:cNvPr id="266" name="Elbow Connector 265"/>
          <p:cNvCxnSpPr/>
          <p:nvPr/>
        </p:nvCxnSpPr>
        <p:spPr>
          <a:xfrm rot="10800000" flipV="1">
            <a:off x="392645" y="1817384"/>
            <a:ext cx="54537" cy="1716222"/>
          </a:xfrm>
          <a:prstGeom prst="bentConnector3">
            <a:avLst>
              <a:gd name="adj1" fmla="val 61619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70779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33292 " pathEditMode="relative" ptsTypes="AA">
                                      <p:cBhvr>
                                        <p:cTn id="6" dur="2000" fill="hold"/>
                                        <p:tgtEl>
                                          <p:spTgt spid="1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33292 " pathEditMode="relative" ptsTypes="AA">
                                      <p:cBhvr>
                                        <p:cTn id="8" dur="2000" fill="hold"/>
                                        <p:tgtEl>
                                          <p:spTgt spid="3"/>
                                        </p:tgtEl>
                                        <p:attrNameLst>
                                          <p:attrName>ppt_x</p:attrName>
                                          <p:attrName>ppt_y</p:attrName>
                                        </p:attrNameLst>
                                      </p:cBhvr>
                                    </p:animMotion>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6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90">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0">
                                            <p:txEl>
                                              <p:pRg st="1" end="1"/>
                                            </p:txEl>
                                          </p:spTgt>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190">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p:cNvSpPr/>
          <p:nvPr/>
        </p:nvSpPr>
        <p:spPr>
          <a:xfrm>
            <a:off x="173179" y="2906836"/>
            <a:ext cx="6131811" cy="1706215"/>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179" y="1199482"/>
            <a:ext cx="6131811" cy="1706215"/>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Horizontally Partitioned Data Dictionary</a:t>
            </a:r>
            <a:endParaRPr lang="en-US" dirty="0"/>
          </a:p>
        </p:txBody>
      </p:sp>
      <p:grpSp>
        <p:nvGrpSpPr>
          <p:cNvPr id="3" name="Group 2"/>
          <p:cNvGrpSpPr/>
          <p:nvPr/>
        </p:nvGrpSpPr>
        <p:grpSpPr>
          <a:xfrm>
            <a:off x="281967" y="3048369"/>
            <a:ext cx="3207532" cy="1416142"/>
            <a:chOff x="281967" y="3048369"/>
            <a:chExt cx="3207532" cy="1416142"/>
          </a:xfrm>
        </p:grpSpPr>
        <p:sp>
          <p:nvSpPr>
            <p:cNvPr id="66" name="Rectangle 65"/>
            <p:cNvSpPr/>
            <p:nvPr/>
          </p:nvSpPr>
          <p:spPr>
            <a:xfrm>
              <a:off x="281967" y="3048369"/>
              <a:ext cx="3199208" cy="1416142"/>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0" name="Rectangle 9"/>
            <p:cNvSpPr/>
            <p:nvPr/>
          </p:nvSpPr>
          <p:spPr>
            <a:xfrm>
              <a:off x="392645"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1491"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40575" y="3222822"/>
              <a:ext cx="441247" cy="215444"/>
            </a:xfrm>
            <a:prstGeom prst="rect">
              <a:avLst/>
            </a:prstGeom>
            <a:noFill/>
          </p:spPr>
          <p:txBody>
            <a:bodyPr wrap="none" rtlCol="0">
              <a:spAutoFit/>
            </a:bodyPr>
            <a:lstStyle/>
            <a:p>
              <a:r>
                <a:rPr lang="en-US" sz="800" dirty="0" smtClean="0">
                  <a:solidFill>
                    <a:schemeClr val="tx2"/>
                  </a:solidFill>
                </a:rPr>
                <a:t>OBJ$</a:t>
              </a:r>
            </a:p>
          </p:txBody>
        </p:sp>
        <p:grpSp>
          <p:nvGrpSpPr>
            <p:cNvPr id="4" name="Group 24"/>
            <p:cNvGrpSpPr/>
            <p:nvPr/>
          </p:nvGrpSpPr>
          <p:grpSpPr>
            <a:xfrm>
              <a:off x="497222" y="3419616"/>
              <a:ext cx="592600" cy="787307"/>
              <a:chOff x="869758" y="1328996"/>
              <a:chExt cx="1046787" cy="787307"/>
            </a:xfrm>
          </p:grpSpPr>
          <p:cxnSp>
            <p:nvCxnSpPr>
              <p:cNvPr id="14" name="Straight Connector 13"/>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869758" y="142747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69758" y="2018331"/>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129374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6259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1341677" y="3222822"/>
              <a:ext cx="433632" cy="215444"/>
            </a:xfrm>
            <a:prstGeom prst="rect">
              <a:avLst/>
            </a:prstGeom>
            <a:noFill/>
          </p:spPr>
          <p:txBody>
            <a:bodyPr wrap="none" rtlCol="0">
              <a:spAutoFit/>
            </a:bodyPr>
            <a:lstStyle/>
            <a:p>
              <a:r>
                <a:rPr lang="en-US" sz="800" dirty="0" smtClean="0">
                  <a:solidFill>
                    <a:schemeClr val="tx2"/>
                  </a:solidFill>
                </a:rPr>
                <a:t>TAB$</a:t>
              </a:r>
            </a:p>
          </p:txBody>
        </p:sp>
        <p:sp>
          <p:nvSpPr>
            <p:cNvPr id="39" name="Rectangle 38"/>
            <p:cNvSpPr/>
            <p:nvPr/>
          </p:nvSpPr>
          <p:spPr>
            <a:xfrm>
              <a:off x="221140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28025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2259338" y="3222822"/>
              <a:ext cx="680645" cy="215444"/>
            </a:xfrm>
            <a:prstGeom prst="rect">
              <a:avLst/>
            </a:prstGeom>
            <a:noFill/>
          </p:spPr>
          <p:txBody>
            <a:bodyPr wrap="none" rtlCol="0">
              <a:spAutoFit/>
            </a:bodyPr>
            <a:lstStyle/>
            <a:p>
              <a:r>
                <a:rPr lang="en-US" sz="800" dirty="0" smtClean="0">
                  <a:solidFill>
                    <a:schemeClr val="tx2"/>
                  </a:solidFill>
                </a:rPr>
                <a:t>SOURCE$</a:t>
              </a:r>
            </a:p>
          </p:txBody>
        </p:sp>
        <p:sp>
          <p:nvSpPr>
            <p:cNvPr id="85" name="TextBox 84"/>
            <p:cNvSpPr txBox="1"/>
            <p:nvPr/>
          </p:nvSpPr>
          <p:spPr>
            <a:xfrm>
              <a:off x="2997056" y="3651924"/>
              <a:ext cx="492443" cy="461665"/>
            </a:xfrm>
            <a:prstGeom prst="rect">
              <a:avLst/>
            </a:prstGeom>
            <a:noFill/>
          </p:spPr>
          <p:txBody>
            <a:bodyPr wrap="none" rtlCol="0">
              <a:spAutoFit/>
            </a:bodyPr>
            <a:lstStyle/>
            <a:p>
              <a:r>
                <a:rPr lang="en-US" sz="2400" dirty="0" smtClean="0">
                  <a:solidFill>
                    <a:schemeClr val="tx2"/>
                  </a:solidFill>
                </a:rPr>
                <a:t>…</a:t>
              </a:r>
            </a:p>
          </p:txBody>
        </p:sp>
        <p:grpSp>
          <p:nvGrpSpPr>
            <p:cNvPr id="5" name="Group 83"/>
            <p:cNvGrpSpPr/>
            <p:nvPr/>
          </p:nvGrpSpPr>
          <p:grpSpPr>
            <a:xfrm>
              <a:off x="1401077" y="3419616"/>
              <a:ext cx="592600" cy="787307"/>
              <a:chOff x="869758" y="1328996"/>
              <a:chExt cx="1046787" cy="787307"/>
            </a:xfrm>
          </p:grpSpPr>
          <p:cxnSp>
            <p:nvCxnSpPr>
              <p:cNvPr id="86" name="Straight Connector 85"/>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869758" y="162442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69758" y="182137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7" name="Group 95"/>
            <p:cNvGrpSpPr/>
            <p:nvPr/>
          </p:nvGrpSpPr>
          <p:grpSpPr>
            <a:xfrm>
              <a:off x="2315313" y="3419616"/>
              <a:ext cx="592600" cy="787307"/>
              <a:chOff x="869758" y="1328996"/>
              <a:chExt cx="1046787" cy="787307"/>
            </a:xfrm>
          </p:grpSpPr>
          <p:cxnSp>
            <p:nvCxnSpPr>
              <p:cNvPr id="97" name="Straight Connector 96"/>
              <p:cNvCxnSpPr/>
              <p:nvPr/>
            </p:nvCxnSpPr>
            <p:spPr>
              <a:xfrm>
                <a:off x="869758" y="1328996"/>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869758" y="142747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869758" y="152594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69758" y="17229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69758" y="1821379"/>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69758" y="1919855"/>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69758" y="2018331"/>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869758" y="2116303"/>
                <a:ext cx="1046787" cy="0"/>
              </a:xfrm>
              <a:prstGeom prst="line">
                <a:avLst/>
              </a:prstGeom>
              <a:ln w="38100"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grpSp>
        <p:nvGrpSpPr>
          <p:cNvPr id="8" name="Group 4"/>
          <p:cNvGrpSpPr/>
          <p:nvPr/>
        </p:nvGrpSpPr>
        <p:grpSpPr>
          <a:xfrm>
            <a:off x="267658" y="1334967"/>
            <a:ext cx="5877305" cy="1440000"/>
            <a:chOff x="273643" y="3048369"/>
            <a:chExt cx="5877305" cy="1440000"/>
          </a:xfrm>
        </p:grpSpPr>
        <p:grpSp>
          <p:nvGrpSpPr>
            <p:cNvPr id="9" name="Group 3"/>
            <p:cNvGrpSpPr/>
            <p:nvPr/>
          </p:nvGrpSpPr>
          <p:grpSpPr>
            <a:xfrm>
              <a:off x="3797591" y="3048369"/>
              <a:ext cx="2353357" cy="1440000"/>
              <a:chOff x="3797591" y="3048369"/>
              <a:chExt cx="2353357" cy="1440000"/>
            </a:xfrm>
          </p:grpSpPr>
          <p:sp>
            <p:nvSpPr>
              <p:cNvPr id="53" name="Rectangle 52"/>
              <p:cNvSpPr/>
              <p:nvPr/>
            </p:nvSpPr>
            <p:spPr>
              <a:xfrm>
                <a:off x="3797591" y="3048369"/>
                <a:ext cx="2353357" cy="14400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grpSp>
            <p:nvGrpSpPr>
              <p:cNvPr id="13" name="Group 53"/>
              <p:cNvGrpSpPr/>
              <p:nvPr/>
            </p:nvGrpSpPr>
            <p:grpSpPr>
              <a:xfrm>
                <a:off x="3928515" y="3187922"/>
                <a:ext cx="828554" cy="1181235"/>
                <a:chOff x="6884474" y="2911426"/>
                <a:chExt cx="1024368" cy="1460399"/>
              </a:xfrm>
            </p:grpSpPr>
            <p:sp>
              <p:nvSpPr>
                <p:cNvPr id="71" name="Rectangle 70"/>
                <p:cNvSpPr/>
                <p:nvPr/>
              </p:nvSpPr>
              <p:spPr>
                <a:xfrm>
                  <a:off x="6884474" y="2911426"/>
                  <a:ext cx="1024368" cy="1460399"/>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971025" y="2996106"/>
                  <a:ext cx="844693" cy="128393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p:cNvSpPr txBox="1"/>
                <p:nvPr/>
              </p:nvSpPr>
              <p:spPr>
                <a:xfrm>
                  <a:off x="6944730" y="2954878"/>
                  <a:ext cx="500874" cy="266360"/>
                </a:xfrm>
                <a:prstGeom prst="rect">
                  <a:avLst/>
                </a:prstGeom>
                <a:noFill/>
              </p:spPr>
              <p:txBody>
                <a:bodyPr wrap="none" rtlCol="0">
                  <a:spAutoFit/>
                </a:bodyPr>
                <a:lstStyle/>
                <a:p>
                  <a:r>
                    <a:rPr lang="en-US" sz="800" dirty="0" smtClean="0">
                      <a:solidFill>
                        <a:schemeClr val="tx2"/>
                      </a:solidFill>
                    </a:rPr>
                    <a:t>EMP</a:t>
                  </a:r>
                </a:p>
              </p:txBody>
            </p:sp>
            <p:grpSp>
              <p:nvGrpSpPr>
                <p:cNvPr id="15" name="Group 73"/>
                <p:cNvGrpSpPr/>
                <p:nvPr/>
              </p:nvGrpSpPr>
              <p:grpSpPr>
                <a:xfrm>
                  <a:off x="7015944" y="3202408"/>
                  <a:ext cx="744994" cy="992632"/>
                  <a:chOff x="869758" y="2347576"/>
                  <a:chExt cx="1046787" cy="1391612"/>
                </a:xfrm>
              </p:grpSpPr>
              <p:cxnSp>
                <p:nvCxnSpPr>
                  <p:cNvPr id="75" name="Straight Connector 74"/>
                  <p:cNvCxnSpPr/>
                  <p:nvPr/>
                </p:nvCxnSpPr>
                <p:spPr>
                  <a:xfrm>
                    <a:off x="869758" y="234757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69758" y="252152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869758" y="2695480"/>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869758" y="2869432"/>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869758" y="3043384"/>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869758" y="3217335"/>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869758" y="339128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69758" y="3565237"/>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869758" y="373918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grpSp>
          </p:grpSp>
          <p:grpSp>
            <p:nvGrpSpPr>
              <p:cNvPr id="18" name="Group 54"/>
              <p:cNvGrpSpPr/>
              <p:nvPr/>
            </p:nvGrpSpPr>
            <p:grpSpPr>
              <a:xfrm>
                <a:off x="4856024" y="3191190"/>
                <a:ext cx="828554" cy="1181235"/>
                <a:chOff x="6884474" y="2911426"/>
                <a:chExt cx="1024368" cy="1460399"/>
              </a:xfrm>
            </p:grpSpPr>
            <p:sp>
              <p:nvSpPr>
                <p:cNvPr id="57" name="Rectangle 56"/>
                <p:cNvSpPr/>
                <p:nvPr/>
              </p:nvSpPr>
              <p:spPr>
                <a:xfrm>
                  <a:off x="6884474" y="2911426"/>
                  <a:ext cx="1024368" cy="1460399"/>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971025" y="2996106"/>
                  <a:ext cx="844693" cy="128393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6944730" y="2954878"/>
                  <a:ext cx="564293" cy="266360"/>
                </a:xfrm>
                <a:prstGeom prst="rect">
                  <a:avLst/>
                </a:prstGeom>
                <a:noFill/>
              </p:spPr>
              <p:txBody>
                <a:bodyPr wrap="none" rtlCol="0">
                  <a:spAutoFit/>
                </a:bodyPr>
                <a:lstStyle/>
                <a:p>
                  <a:r>
                    <a:rPr lang="en-US" sz="800" dirty="0" smtClean="0">
                      <a:solidFill>
                        <a:schemeClr val="tx2"/>
                      </a:solidFill>
                    </a:rPr>
                    <a:t>DEPT</a:t>
                  </a:r>
                </a:p>
              </p:txBody>
            </p:sp>
            <p:grpSp>
              <p:nvGrpSpPr>
                <p:cNvPr id="20" name="Group 59"/>
                <p:cNvGrpSpPr/>
                <p:nvPr/>
              </p:nvGrpSpPr>
              <p:grpSpPr>
                <a:xfrm>
                  <a:off x="7015944" y="3202408"/>
                  <a:ext cx="744994" cy="992632"/>
                  <a:chOff x="869758" y="2347576"/>
                  <a:chExt cx="1046787" cy="1391612"/>
                </a:xfrm>
              </p:grpSpPr>
              <p:cxnSp>
                <p:nvCxnSpPr>
                  <p:cNvPr id="61" name="Straight Connector 60"/>
                  <p:cNvCxnSpPr/>
                  <p:nvPr/>
                </p:nvCxnSpPr>
                <p:spPr>
                  <a:xfrm>
                    <a:off x="869758" y="234757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869758" y="252152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69758" y="2695480"/>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69758" y="2869432"/>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869758" y="3043384"/>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869758" y="3217335"/>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69758" y="3391286"/>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869758" y="3565237"/>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869758" y="3739188"/>
                    <a:ext cx="1046787" cy="0"/>
                  </a:xfrm>
                  <a:prstGeom prst="line">
                    <a:avLst/>
                  </a:prstGeom>
                  <a:ln w="38100" cmpd="sng"/>
                </p:spPr>
                <p:style>
                  <a:lnRef idx="2">
                    <a:schemeClr val="accent1"/>
                  </a:lnRef>
                  <a:fillRef idx="0">
                    <a:schemeClr val="accent1"/>
                  </a:fillRef>
                  <a:effectRef idx="1">
                    <a:schemeClr val="accent1"/>
                  </a:effectRef>
                  <a:fontRef idx="minor">
                    <a:schemeClr val="tx1"/>
                  </a:fontRef>
                </p:style>
              </p:cxnSp>
            </p:grpSp>
          </p:grpSp>
          <p:sp>
            <p:nvSpPr>
              <p:cNvPr id="56" name="TextBox 55"/>
              <p:cNvSpPr txBox="1"/>
              <p:nvPr/>
            </p:nvSpPr>
            <p:spPr>
              <a:xfrm>
                <a:off x="5652520" y="3661624"/>
                <a:ext cx="492443" cy="461665"/>
              </a:xfrm>
              <a:prstGeom prst="rect">
                <a:avLst/>
              </a:prstGeom>
              <a:noFill/>
            </p:spPr>
            <p:txBody>
              <a:bodyPr wrap="none" rtlCol="0">
                <a:spAutoFit/>
              </a:bodyPr>
              <a:lstStyle/>
              <a:p>
                <a:r>
                  <a:rPr lang="en-US" sz="2400" dirty="0" smtClean="0">
                    <a:solidFill>
                      <a:schemeClr val="tx2"/>
                    </a:solidFill>
                  </a:rPr>
                  <a:t>…</a:t>
                </a:r>
              </a:p>
            </p:txBody>
          </p:sp>
        </p:grpSp>
        <p:grpSp>
          <p:nvGrpSpPr>
            <p:cNvPr id="24" name="Group 87"/>
            <p:cNvGrpSpPr/>
            <p:nvPr/>
          </p:nvGrpSpPr>
          <p:grpSpPr>
            <a:xfrm>
              <a:off x="273643" y="3048369"/>
              <a:ext cx="3207532" cy="1416142"/>
              <a:chOff x="281967" y="3048369"/>
              <a:chExt cx="3207532" cy="1416142"/>
            </a:xfrm>
          </p:grpSpPr>
          <p:sp>
            <p:nvSpPr>
              <p:cNvPr id="106" name="Rectangle 105"/>
              <p:cNvSpPr/>
              <p:nvPr/>
            </p:nvSpPr>
            <p:spPr>
              <a:xfrm>
                <a:off x="281967" y="3048369"/>
                <a:ext cx="3199208" cy="1416142"/>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07" name="Rectangle 106"/>
              <p:cNvSpPr/>
              <p:nvPr/>
            </p:nvSpPr>
            <p:spPr>
              <a:xfrm>
                <a:off x="392645"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461491"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p:cNvSpPr txBox="1"/>
              <p:nvPr/>
            </p:nvSpPr>
            <p:spPr>
              <a:xfrm>
                <a:off x="440575" y="3222822"/>
                <a:ext cx="441247" cy="215444"/>
              </a:xfrm>
              <a:prstGeom prst="rect">
                <a:avLst/>
              </a:prstGeom>
              <a:noFill/>
            </p:spPr>
            <p:txBody>
              <a:bodyPr wrap="none" rtlCol="0">
                <a:spAutoFit/>
              </a:bodyPr>
              <a:lstStyle/>
              <a:p>
                <a:r>
                  <a:rPr lang="en-US" sz="800" dirty="0" smtClean="0">
                    <a:solidFill>
                      <a:schemeClr val="tx2"/>
                    </a:solidFill>
                  </a:rPr>
                  <a:t>OBJ$</a:t>
                </a:r>
              </a:p>
            </p:txBody>
          </p:sp>
          <p:grpSp>
            <p:nvGrpSpPr>
              <p:cNvPr id="25" name="Group 109"/>
              <p:cNvGrpSpPr/>
              <p:nvPr/>
            </p:nvGrpSpPr>
            <p:grpSpPr>
              <a:xfrm>
                <a:off x="497222" y="3419616"/>
                <a:ext cx="592600" cy="98477"/>
                <a:chOff x="869758" y="1328996"/>
                <a:chExt cx="1046787" cy="98477"/>
              </a:xfrm>
            </p:grpSpPr>
            <p:cxnSp>
              <p:nvCxnSpPr>
                <p:cNvPr id="138" name="Straight Connector 137"/>
                <p:cNvCxnSpPr/>
                <p:nvPr/>
              </p:nvCxnSpPr>
              <p:spPr>
                <a:xfrm>
                  <a:off x="869758" y="1328996"/>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869758" y="1427473"/>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111" name="Rectangle 110"/>
              <p:cNvSpPr/>
              <p:nvPr/>
            </p:nvSpPr>
            <p:spPr>
              <a:xfrm>
                <a:off x="129374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6259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341677" y="3222822"/>
                <a:ext cx="433632" cy="215444"/>
              </a:xfrm>
              <a:prstGeom prst="rect">
                <a:avLst/>
              </a:prstGeom>
              <a:noFill/>
            </p:spPr>
            <p:txBody>
              <a:bodyPr wrap="none" rtlCol="0">
                <a:spAutoFit/>
              </a:bodyPr>
              <a:lstStyle/>
              <a:p>
                <a:r>
                  <a:rPr lang="en-US" sz="800" dirty="0" smtClean="0">
                    <a:solidFill>
                      <a:schemeClr val="tx2"/>
                    </a:solidFill>
                  </a:rPr>
                  <a:t>TAB$</a:t>
                </a:r>
              </a:p>
            </p:txBody>
          </p:sp>
          <p:sp>
            <p:nvSpPr>
              <p:cNvPr id="114" name="Rectangle 113"/>
              <p:cNvSpPr/>
              <p:nvPr/>
            </p:nvSpPr>
            <p:spPr>
              <a:xfrm>
                <a:off x="2211407" y="3188676"/>
                <a:ext cx="814826" cy="1159058"/>
              </a:xfrm>
              <a:prstGeom prst="rect">
                <a:avLst/>
              </a:prstGeom>
              <a:solidFill>
                <a:schemeClr val="bg1"/>
              </a:solidFill>
              <a:ln w="12700" cmpd="sng">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2280253" y="3255883"/>
                <a:ext cx="671905" cy="1019004"/>
              </a:xfrm>
              <a:prstGeom prst="rect">
                <a:avLst/>
              </a:prstGeom>
              <a:solidFill>
                <a:schemeClr val="bg1">
                  <a:lumMod val="85000"/>
                </a:schemeClr>
              </a:solidFill>
              <a:ln w="1270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p:cNvSpPr txBox="1"/>
              <p:nvPr/>
            </p:nvSpPr>
            <p:spPr>
              <a:xfrm>
                <a:off x="2259338" y="3222822"/>
                <a:ext cx="680645" cy="215444"/>
              </a:xfrm>
              <a:prstGeom prst="rect">
                <a:avLst/>
              </a:prstGeom>
              <a:noFill/>
            </p:spPr>
            <p:txBody>
              <a:bodyPr wrap="none" rtlCol="0">
                <a:spAutoFit/>
              </a:bodyPr>
              <a:lstStyle/>
              <a:p>
                <a:r>
                  <a:rPr lang="en-US" sz="800" dirty="0" smtClean="0">
                    <a:solidFill>
                      <a:schemeClr val="tx2"/>
                    </a:solidFill>
                  </a:rPr>
                  <a:t>SOURCE$</a:t>
                </a:r>
              </a:p>
            </p:txBody>
          </p:sp>
          <p:sp>
            <p:nvSpPr>
              <p:cNvPr id="117" name="TextBox 116"/>
              <p:cNvSpPr txBox="1"/>
              <p:nvPr/>
            </p:nvSpPr>
            <p:spPr>
              <a:xfrm>
                <a:off x="2997056" y="3651924"/>
                <a:ext cx="492443" cy="461665"/>
              </a:xfrm>
              <a:prstGeom prst="rect">
                <a:avLst/>
              </a:prstGeom>
              <a:noFill/>
            </p:spPr>
            <p:txBody>
              <a:bodyPr wrap="none" rtlCol="0">
                <a:spAutoFit/>
              </a:bodyPr>
              <a:lstStyle/>
              <a:p>
                <a:r>
                  <a:rPr lang="en-US" sz="2400" dirty="0" smtClean="0">
                    <a:solidFill>
                      <a:schemeClr val="tx2"/>
                    </a:solidFill>
                  </a:rPr>
                  <a:t>…</a:t>
                </a:r>
              </a:p>
            </p:txBody>
          </p:sp>
          <p:grpSp>
            <p:nvGrpSpPr>
              <p:cNvPr id="29" name="Group 117"/>
              <p:cNvGrpSpPr/>
              <p:nvPr/>
            </p:nvGrpSpPr>
            <p:grpSpPr>
              <a:xfrm>
                <a:off x="1401077" y="3419616"/>
                <a:ext cx="592600" cy="98477"/>
                <a:chOff x="869758" y="1328996"/>
                <a:chExt cx="1046787" cy="98477"/>
              </a:xfrm>
            </p:grpSpPr>
            <p:cxnSp>
              <p:nvCxnSpPr>
                <p:cNvPr id="129" name="Straight Connector 128"/>
                <p:cNvCxnSpPr/>
                <p:nvPr/>
              </p:nvCxnSpPr>
              <p:spPr>
                <a:xfrm>
                  <a:off x="869758" y="1328996"/>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869758" y="1427473"/>
                  <a:ext cx="1046787"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grpSp>
          <p:cxnSp>
            <p:nvCxnSpPr>
              <p:cNvPr id="120" name="Straight Connector 119"/>
              <p:cNvCxnSpPr/>
              <p:nvPr/>
            </p:nvCxnSpPr>
            <p:spPr>
              <a:xfrm>
                <a:off x="2315313" y="3419616"/>
                <a:ext cx="592600" cy="0"/>
              </a:xfrm>
              <a:prstGeom prst="line">
                <a:avLst/>
              </a:prstGeom>
              <a:ln w="38100" cmpd="sng">
                <a:solidFill>
                  <a:schemeClr val="accent1"/>
                </a:solidFill>
              </a:ln>
            </p:spPr>
            <p:style>
              <a:lnRef idx="2">
                <a:schemeClr val="accent1"/>
              </a:lnRef>
              <a:fillRef idx="0">
                <a:schemeClr val="accent1"/>
              </a:fillRef>
              <a:effectRef idx="1">
                <a:schemeClr val="accent1"/>
              </a:effectRef>
              <a:fontRef idx="minor">
                <a:schemeClr val="tx1"/>
              </a:fontRef>
            </p:style>
          </p:cxnSp>
        </p:grpSp>
      </p:grpSp>
      <p:cxnSp>
        <p:nvCxnSpPr>
          <p:cNvPr id="147" name="Elbow Connector 146"/>
          <p:cNvCxnSpPr/>
          <p:nvPr/>
        </p:nvCxnSpPr>
        <p:spPr>
          <a:xfrm rot="10800000" flipV="1">
            <a:off x="392645" y="1817384"/>
            <a:ext cx="54537" cy="1716222"/>
          </a:xfrm>
          <a:prstGeom prst="bentConnector3">
            <a:avLst>
              <a:gd name="adj1" fmla="val 61619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6" name="Content Placeholder 2"/>
          <p:cNvSpPr txBox="1">
            <a:spLocks/>
          </p:cNvSpPr>
          <p:nvPr/>
        </p:nvSpPr>
        <p:spPr>
          <a:xfrm>
            <a:off x="6326467" y="1169693"/>
            <a:ext cx="2707481" cy="2249923"/>
          </a:xfrm>
          <a:prstGeom prst="rect">
            <a:avLst/>
          </a:prstGeom>
        </p:spPr>
        <p:txBody>
          <a:bodyPr vert="horz" lIns="0" tIns="0" rIns="0" bIns="0" rtlCol="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Oracle-supplied objects such as</a:t>
            </a:r>
            <a:br>
              <a:rPr lang="en-US" dirty="0" smtClean="0"/>
            </a:br>
            <a:r>
              <a:rPr lang="en-US" dirty="0" smtClean="0"/>
              <a:t>views, PL/SQL, etc.,</a:t>
            </a:r>
            <a:br>
              <a:rPr lang="en-US" dirty="0" smtClean="0"/>
            </a:br>
            <a:r>
              <a:rPr lang="en-US" dirty="0" smtClean="0"/>
              <a:t>are shared across</a:t>
            </a:r>
            <a:br>
              <a:rPr lang="en-US" dirty="0" smtClean="0"/>
            </a:br>
            <a:r>
              <a:rPr lang="en-US" dirty="0" smtClean="0"/>
              <a:t>all PDBs using</a:t>
            </a:r>
            <a:br>
              <a:rPr lang="en-US" dirty="0" smtClean="0"/>
            </a:br>
            <a:r>
              <a:rPr lang="en-US" dirty="0" smtClean="0"/>
              <a:t>object “stubs”</a:t>
            </a:r>
          </a:p>
          <a:p>
            <a:r>
              <a:rPr lang="en-US" dirty="0" smtClean="0"/>
              <a:t>In-database virtualization</a:t>
            </a:r>
            <a:endParaRPr lang="en-US" dirty="0"/>
          </a:p>
          <a:p>
            <a:endParaRPr lang="en-US" dirty="0" smtClean="0"/>
          </a:p>
        </p:txBody>
      </p:sp>
    </p:spTree>
    <p:extLst>
      <p:ext uri="{BB962C8B-B14F-4D97-AF65-F5344CB8AC3E}">
        <p14:creationId xmlns:p14="http://schemas.microsoft.com/office/powerpoint/2010/main" val="8907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Multitenant Architecture – Dynamics</a:t>
            </a:r>
            <a:endParaRPr lang="en-US" dirty="0"/>
          </a:p>
        </p:txBody>
      </p:sp>
      <p:sp>
        <p:nvSpPr>
          <p:cNvPr id="11" name="Content Placeholder 2"/>
          <p:cNvSpPr>
            <a:spLocks noGrp="1"/>
          </p:cNvSpPr>
          <p:nvPr>
            <p:ph sz="quarter" idx="12"/>
          </p:nvPr>
        </p:nvSpPr>
        <p:spPr>
          <a:xfrm>
            <a:off x="4072195" y="1314765"/>
            <a:ext cx="4004984" cy="2790203"/>
          </a:xfrm>
        </p:spPr>
        <p:txBody>
          <a:bodyPr/>
          <a:lstStyle/>
          <a:p>
            <a:pPr>
              <a:spcAft>
                <a:spcPts val="800"/>
              </a:spcAft>
            </a:pPr>
            <a:r>
              <a:rPr lang="en-US" dirty="0" smtClean="0"/>
              <a:t>PDBs share common SGA and</a:t>
            </a:r>
            <a:br>
              <a:rPr lang="en-US" dirty="0" smtClean="0"/>
            </a:br>
            <a:r>
              <a:rPr lang="en-US" dirty="0" smtClean="0"/>
              <a:t>background processes</a:t>
            </a:r>
          </a:p>
          <a:p>
            <a:pPr>
              <a:spcAft>
                <a:spcPts val="800"/>
              </a:spcAft>
            </a:pPr>
            <a:r>
              <a:rPr lang="en-US" dirty="0" smtClean="0"/>
              <a:t>Foreground sessions see only the PDB they connect to</a:t>
            </a:r>
          </a:p>
        </p:txBody>
      </p:sp>
      <p:pic>
        <p:nvPicPr>
          <p:cNvPr id="20" name="Picture 19" descr="Multip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948" y="2565443"/>
            <a:ext cx="2603823" cy="1945245"/>
          </a:xfrm>
          <a:prstGeom prst="rect">
            <a:avLst/>
          </a:prstGeom>
        </p:spPr>
      </p:pic>
      <p:pic>
        <p:nvPicPr>
          <p:cNvPr id="19" name="Picture 18" descr="SG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32" y="582919"/>
            <a:ext cx="2256477" cy="2451547"/>
          </a:xfrm>
          <a:prstGeom prst="rect">
            <a:avLst/>
          </a:prstGeom>
        </p:spPr>
      </p:pic>
      <p:pic>
        <p:nvPicPr>
          <p:cNvPr id="8" name="Picture 7" descr="Embedded ERP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1887" y="2498153"/>
            <a:ext cx="624917" cy="918629"/>
          </a:xfrm>
          <a:prstGeom prst="rect">
            <a:avLst/>
          </a:prstGeom>
        </p:spPr>
      </p:pic>
      <p:pic>
        <p:nvPicPr>
          <p:cNvPr id="7" name="Picture 6" descr="Embedded HCM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1822" y="2713822"/>
            <a:ext cx="624917" cy="927908"/>
          </a:xfrm>
          <a:prstGeom prst="rect">
            <a:avLst/>
          </a:prstGeom>
        </p:spPr>
      </p:pic>
      <p:pic>
        <p:nvPicPr>
          <p:cNvPr id="6" name="Picture 5" descr="Embedded CRM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721" y="2927776"/>
            <a:ext cx="624917" cy="937376"/>
          </a:xfrm>
          <a:prstGeom prst="rect">
            <a:avLst/>
          </a:prstGeom>
        </p:spPr>
      </p:pic>
    </p:spTree>
    <p:extLst>
      <p:ext uri="{BB962C8B-B14F-4D97-AF65-F5344CB8AC3E}">
        <p14:creationId xmlns:p14="http://schemas.microsoft.com/office/powerpoint/2010/main" val="40907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3721709353"/>
              </p:ext>
            </p:extLst>
          </p:nvPr>
        </p:nvGraphicFramePr>
        <p:xfrm>
          <a:off x="3852966" y="808657"/>
          <a:ext cx="3573286" cy="27560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p:cNvGraphicFramePr/>
          <p:nvPr>
            <p:extLst>
              <p:ext uri="{D42A27DB-BD31-4B8C-83A1-F6EECF244321}">
                <p14:modId xmlns:p14="http://schemas.microsoft.com/office/powerpoint/2010/main" val="2850258389"/>
              </p:ext>
            </p:extLst>
          </p:nvPr>
        </p:nvGraphicFramePr>
        <p:xfrm>
          <a:off x="3848636" y="804333"/>
          <a:ext cx="4507964" cy="2756068"/>
        </p:xfrm>
        <a:graphic>
          <a:graphicData uri="http://schemas.openxmlformats.org/drawingml/2006/chart">
            <c:chart xmlns:c="http://schemas.openxmlformats.org/drawingml/2006/chart" xmlns:r="http://schemas.openxmlformats.org/officeDocument/2006/relationships" r:id="rId5"/>
          </a:graphicData>
        </a:graphic>
      </p:graphicFrame>
      <p:pic>
        <p:nvPicPr>
          <p:cNvPr id="20" name="Picture 19" descr="SG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957" y="853840"/>
            <a:ext cx="1874752" cy="2036822"/>
          </a:xfrm>
          <a:prstGeom prst="rect">
            <a:avLst/>
          </a:prstGeom>
        </p:spPr>
      </p:pic>
      <p:sp>
        <p:nvSpPr>
          <p:cNvPr id="2" name="Title 1"/>
          <p:cNvSpPr>
            <a:spLocks noGrp="1"/>
          </p:cNvSpPr>
          <p:nvPr>
            <p:ph type="title"/>
          </p:nvPr>
        </p:nvSpPr>
        <p:spPr/>
        <p:txBody>
          <a:bodyPr/>
          <a:lstStyle/>
          <a:p>
            <a:r>
              <a:rPr lang="en-US" dirty="0" smtClean="0"/>
              <a:t>Multitenant Scalability</a:t>
            </a:r>
            <a:endParaRPr lang="en-US" dirty="0"/>
          </a:p>
        </p:txBody>
      </p:sp>
      <p:sp>
        <p:nvSpPr>
          <p:cNvPr id="21" name="Content Placeholder 2"/>
          <p:cNvSpPr>
            <a:spLocks noGrp="1"/>
          </p:cNvSpPr>
          <p:nvPr>
            <p:ph sz="quarter" idx="12"/>
          </p:nvPr>
        </p:nvSpPr>
        <p:spPr>
          <a:xfrm>
            <a:off x="4004461" y="3610887"/>
            <a:ext cx="4961753" cy="818873"/>
          </a:xfrm>
        </p:spPr>
        <p:txBody>
          <a:bodyPr/>
          <a:lstStyle/>
          <a:p>
            <a:r>
              <a:rPr lang="en-US" dirty="0" smtClean="0"/>
              <a:t>Only small increments in memory as additional PDBs are added</a:t>
            </a:r>
          </a:p>
        </p:txBody>
      </p:sp>
      <p:pic>
        <p:nvPicPr>
          <p:cNvPr id="19" name="Picture 18" descr="Multiple PDB Roo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948" y="2565443"/>
            <a:ext cx="2603823" cy="1945245"/>
          </a:xfrm>
          <a:prstGeom prst="rect">
            <a:avLst/>
          </a:prstGeom>
        </p:spPr>
      </p:pic>
      <p:pic>
        <p:nvPicPr>
          <p:cNvPr id="9" name="Picture 8" descr="Embedded DW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53921" y="2025170"/>
            <a:ext cx="612000" cy="918000"/>
          </a:xfrm>
          <a:prstGeom prst="rect">
            <a:avLst/>
          </a:prstGeom>
        </p:spPr>
      </p:pic>
      <p:pic>
        <p:nvPicPr>
          <p:cNvPr id="3" name="Picture 2" descr="Embedded BI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1165" y="2262519"/>
            <a:ext cx="612000" cy="918000"/>
          </a:xfrm>
          <a:prstGeom prst="rect">
            <a:avLst/>
          </a:prstGeom>
        </p:spPr>
      </p:pic>
      <p:pic>
        <p:nvPicPr>
          <p:cNvPr id="22" name="Picture 21" descr="Embedded ERP 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1887" y="2498153"/>
            <a:ext cx="624917" cy="918629"/>
          </a:xfrm>
          <a:prstGeom prst="rect">
            <a:avLst/>
          </a:prstGeom>
        </p:spPr>
      </p:pic>
      <p:pic>
        <p:nvPicPr>
          <p:cNvPr id="24" name="Picture 23" descr="Embedded HCM 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1822" y="2713822"/>
            <a:ext cx="624917" cy="927908"/>
          </a:xfrm>
          <a:prstGeom prst="rect">
            <a:avLst/>
          </a:prstGeom>
        </p:spPr>
      </p:pic>
      <p:pic>
        <p:nvPicPr>
          <p:cNvPr id="25" name="Picture 24" descr="Embedded CRM PD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7721" y="2927776"/>
            <a:ext cx="624917" cy="937376"/>
          </a:xfrm>
          <a:prstGeom prst="rect">
            <a:avLst/>
          </a:prstGeom>
        </p:spPr>
      </p:pic>
      <p:graphicFrame>
        <p:nvGraphicFramePr>
          <p:cNvPr id="13" name="Chart 12"/>
          <p:cNvGraphicFramePr/>
          <p:nvPr>
            <p:extLst>
              <p:ext uri="{D42A27DB-BD31-4B8C-83A1-F6EECF244321}">
                <p14:modId xmlns:p14="http://schemas.microsoft.com/office/powerpoint/2010/main" val="2061345622"/>
              </p:ext>
            </p:extLst>
          </p:nvPr>
        </p:nvGraphicFramePr>
        <p:xfrm>
          <a:off x="3845908" y="808722"/>
          <a:ext cx="2811521" cy="2745094"/>
        </p:xfrm>
        <a:graphic>
          <a:graphicData uri="http://schemas.openxmlformats.org/drawingml/2006/chart">
            <c:chart xmlns:c="http://schemas.openxmlformats.org/drawingml/2006/chart" xmlns:r="http://schemas.openxmlformats.org/officeDocument/2006/relationships" r:id="rId13"/>
          </a:graphicData>
        </a:graphic>
      </p:graphicFrame>
    </p:spTree>
    <p:custDataLst>
      <p:tags r:id="rId1"/>
    </p:custDataLst>
    <p:extLst>
      <p:ext uri="{BB962C8B-B14F-4D97-AF65-F5344CB8AC3E}">
        <p14:creationId xmlns:p14="http://schemas.microsoft.com/office/powerpoint/2010/main" val="18647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1000"/>
                                  </p:stCondLst>
                                  <p:childTnLst>
                                    <p:set>
                                      <p:cBhvr>
                                        <p:cTn id="11" dur="1" fill="hold">
                                          <p:stCondLst>
                                            <p:cond delay="0"/>
                                          </p:stCondLst>
                                        </p:cTn>
                                        <p:tgtEl>
                                          <p:spTgt spid="13"/>
                                        </p:tgtEl>
                                        <p:attrNameLst>
                                          <p:attrName>style.visibility</p:attrName>
                                        </p:attrNameLst>
                                      </p:cBhvr>
                                      <p:to>
                                        <p:strVal val="hidden"/>
                                      </p:to>
                                    </p:set>
                                  </p:childTnLst>
                                </p:cTn>
                              </p:par>
                              <p:par>
                                <p:cTn id="12" presetID="1" presetClass="entr" presetSubtype="0" fill="hold" grpId="0" nodeType="withEffect">
                                  <p:stCondLst>
                                    <p:cond delay="100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1" presetClass="exit" presetSubtype="0" fill="hold" grpId="1" nodeType="afterEffect">
                                  <p:stCondLst>
                                    <p:cond delay="100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10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2" grpId="1">
        <p:bldAsOne/>
      </p:bldGraphic>
      <p:bldGraphic spid="4" grpId="0">
        <p:bldAsOne/>
      </p:bldGraphic>
      <p:bldGraphic spid="13"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 in the CDB</a:t>
            </a:r>
            <a:endParaRPr lang="en-US" dirty="0"/>
          </a:p>
        </p:txBody>
      </p:sp>
      <p:sp>
        <p:nvSpPr>
          <p:cNvPr id="59" name="Content Placeholder 2"/>
          <p:cNvSpPr>
            <a:spLocks noGrp="1"/>
          </p:cNvSpPr>
          <p:nvPr>
            <p:ph sz="quarter" idx="12"/>
          </p:nvPr>
        </p:nvSpPr>
        <p:spPr>
          <a:xfrm>
            <a:off x="4073617" y="1304151"/>
            <a:ext cx="4961753" cy="3035477"/>
          </a:xfrm>
        </p:spPr>
        <p:txBody>
          <a:bodyPr/>
          <a:lstStyle/>
          <a:p>
            <a:pPr>
              <a:spcAft>
                <a:spcPts val="800"/>
              </a:spcAft>
            </a:pPr>
            <a:r>
              <a:rPr lang="en-US" dirty="0" smtClean="0"/>
              <a:t>Each PDB has its own set of tablespaces including SYSTEM and SYSAUX</a:t>
            </a:r>
          </a:p>
          <a:p>
            <a:pPr>
              <a:spcAft>
                <a:spcPts val="800"/>
              </a:spcAft>
            </a:pPr>
            <a:r>
              <a:rPr lang="en-US" dirty="0" smtClean="0"/>
              <a:t>PDBs share UNDO, REDO</a:t>
            </a:r>
            <a:br>
              <a:rPr lang="en-US" dirty="0" smtClean="0"/>
            </a:br>
            <a:r>
              <a:rPr lang="en-US" dirty="0" smtClean="0"/>
              <a:t>and control files, (s)pfile</a:t>
            </a:r>
          </a:p>
          <a:p>
            <a:pPr>
              <a:spcAft>
                <a:spcPts val="800"/>
              </a:spcAft>
            </a:pPr>
            <a:r>
              <a:rPr lang="en-US" dirty="0" smtClean="0"/>
              <a:t>By default the CDB has a single TEMP tablespace but PDBs may create their own</a:t>
            </a:r>
          </a:p>
          <a:p>
            <a:endParaRPr lang="en-US" dirty="0" smtClean="0"/>
          </a:p>
          <a:p>
            <a:pPr marL="60325" indent="0">
              <a:buNone/>
            </a:pPr>
            <a:endParaRPr lang="en-US" dirty="0" smtClean="0"/>
          </a:p>
          <a:p>
            <a:endParaRPr lang="en-US" dirty="0" smtClean="0"/>
          </a:p>
          <a:p>
            <a:pPr marL="60325" indent="0">
              <a:buNone/>
            </a:pPr>
            <a:endParaRPr lang="en-US" dirty="0" smtClean="0"/>
          </a:p>
        </p:txBody>
      </p:sp>
      <p:pic>
        <p:nvPicPr>
          <p:cNvPr id="7" name="Picture 6"/>
          <p:cNvPicPr>
            <a:picLocks noChangeAspect="1"/>
          </p:cNvPicPr>
          <p:nvPr/>
        </p:nvPicPr>
        <p:blipFill>
          <a:blip r:embed="rId3" cstate="print"/>
          <a:stretch>
            <a:fillRect/>
          </a:stretch>
        </p:blipFill>
        <p:spPr>
          <a:xfrm>
            <a:off x="96520" y="833120"/>
            <a:ext cx="3755209" cy="3771899"/>
          </a:xfrm>
          <a:prstGeom prst="rect">
            <a:avLst/>
          </a:prstGeom>
        </p:spPr>
      </p:pic>
      <p:sp>
        <p:nvSpPr>
          <p:cNvPr id="5" name="Text Placeholder 3"/>
          <p:cNvSpPr>
            <a:spLocks noGrp="1"/>
          </p:cNvSpPr>
          <p:nvPr>
            <p:ph type="body" sz="quarter" idx="13"/>
          </p:nvPr>
        </p:nvSpPr>
        <p:spPr>
          <a:xfrm>
            <a:off x="804347" y="648216"/>
            <a:ext cx="8229600" cy="304800"/>
          </a:xfrm>
        </p:spPr>
        <p:txBody>
          <a:bodyPr/>
          <a:lstStyle/>
          <a:p>
            <a:r>
              <a:rPr lang="en-US" dirty="0" smtClean="0"/>
              <a:t>Namespaces</a:t>
            </a:r>
            <a:endParaRPr lang="en-US" dirty="0"/>
          </a:p>
        </p:txBody>
      </p:sp>
    </p:spTree>
    <p:extLst>
      <p:ext uri="{BB962C8B-B14F-4D97-AF65-F5344CB8AC3E}">
        <p14:creationId xmlns:p14="http://schemas.microsoft.com/office/powerpoint/2010/main" val="339991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sp>
        <p:nvSpPr>
          <p:cNvPr id="59" name="Content Placeholder 2"/>
          <p:cNvSpPr>
            <a:spLocks noGrp="1"/>
          </p:cNvSpPr>
          <p:nvPr>
            <p:ph sz="quarter" idx="12"/>
          </p:nvPr>
        </p:nvSpPr>
        <p:spPr>
          <a:xfrm>
            <a:off x="4073617" y="460639"/>
            <a:ext cx="4961753" cy="1613206"/>
          </a:xfrm>
        </p:spPr>
        <p:txBody>
          <a:bodyPr/>
          <a:lstStyle/>
          <a:p>
            <a:pPr>
              <a:spcAft>
                <a:spcPts val="800"/>
              </a:spcAft>
            </a:pPr>
            <a:r>
              <a:rPr lang="en-US" dirty="0" smtClean="0"/>
              <a:t>Local users are the successors for customer-created users in a non-CDB</a:t>
            </a:r>
          </a:p>
          <a:p>
            <a:pPr>
              <a:spcAft>
                <a:spcPts val="800"/>
              </a:spcAft>
            </a:pPr>
            <a:r>
              <a:rPr lang="en-US" dirty="0" smtClean="0"/>
              <a:t>A local user is defined only in a PDB</a:t>
            </a:r>
          </a:p>
          <a:p>
            <a:pPr>
              <a:spcAft>
                <a:spcPts val="800"/>
              </a:spcAft>
            </a:pPr>
            <a:r>
              <a:rPr lang="en-US" dirty="0" smtClean="0"/>
              <a:t>A local user can administer a PDB</a:t>
            </a:r>
          </a:p>
        </p:txBody>
      </p:sp>
      <p:grpSp>
        <p:nvGrpSpPr>
          <p:cNvPr id="3" name="Group 71"/>
          <p:cNvGrpSpPr/>
          <p:nvPr/>
        </p:nvGrpSpPr>
        <p:grpSpPr>
          <a:xfrm>
            <a:off x="122033" y="940360"/>
            <a:ext cx="3770367" cy="3599059"/>
            <a:chOff x="507948" y="2025170"/>
            <a:chExt cx="2603823" cy="2485518"/>
          </a:xfrm>
        </p:grpSpPr>
        <p:pic>
          <p:nvPicPr>
            <p:cNvPr id="73" name="Picture 72" descr="Multip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948" y="2565443"/>
              <a:ext cx="2603823" cy="1945245"/>
            </a:xfrm>
            <a:prstGeom prst="rect">
              <a:avLst/>
            </a:prstGeom>
          </p:spPr>
        </p:pic>
        <p:pic>
          <p:nvPicPr>
            <p:cNvPr id="74" name="Picture 73" descr="Embedded DW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3921" y="2025170"/>
              <a:ext cx="612000" cy="918000"/>
            </a:xfrm>
            <a:prstGeom prst="rect">
              <a:avLst/>
            </a:prstGeom>
          </p:spPr>
        </p:pic>
        <p:pic>
          <p:nvPicPr>
            <p:cNvPr id="75" name="Picture 74" descr="Embedded BI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1165" y="2262519"/>
              <a:ext cx="612000" cy="918000"/>
            </a:xfrm>
            <a:prstGeom prst="rect">
              <a:avLst/>
            </a:prstGeom>
          </p:spPr>
        </p:pic>
        <p:pic>
          <p:nvPicPr>
            <p:cNvPr id="76" name="Picture 75" descr="Embedded ERP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1887" y="2498153"/>
              <a:ext cx="624917" cy="918629"/>
            </a:xfrm>
            <a:prstGeom prst="rect">
              <a:avLst/>
            </a:prstGeom>
          </p:spPr>
        </p:pic>
        <p:pic>
          <p:nvPicPr>
            <p:cNvPr id="77" name="Picture 76" descr="Embedded HC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1822" y="2713822"/>
              <a:ext cx="624917" cy="927908"/>
            </a:xfrm>
            <a:prstGeom prst="rect">
              <a:avLst/>
            </a:prstGeom>
          </p:spPr>
        </p:pic>
        <p:pic>
          <p:nvPicPr>
            <p:cNvPr id="78" name="Picture 77" descr="Embedded CRM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7721" y="2927776"/>
              <a:ext cx="624917" cy="937376"/>
            </a:xfrm>
            <a:prstGeom prst="rect">
              <a:avLst/>
            </a:prstGeom>
          </p:spPr>
        </p:pic>
      </p:grpSp>
      <p:pic>
        <p:nvPicPr>
          <p:cNvPr id="4" name="Picture 3" descr="Public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2669" y="3898525"/>
            <a:ext cx="512147" cy="563586"/>
          </a:xfrm>
          <a:prstGeom prst="rect">
            <a:avLst/>
          </a:prstGeom>
        </p:spPr>
      </p:pic>
      <p:pic>
        <p:nvPicPr>
          <p:cNvPr id="5" name="Picture 4"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69244" y="2140586"/>
            <a:ext cx="540000" cy="594236"/>
          </a:xfrm>
          <a:prstGeom prst="rect">
            <a:avLst/>
          </a:prstGeom>
        </p:spPr>
      </p:pic>
      <p:pic>
        <p:nvPicPr>
          <p:cNvPr id="6" name="Picture 5" descr="Common Us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31513" y="3244368"/>
            <a:ext cx="576000" cy="629636"/>
          </a:xfrm>
          <a:prstGeom prst="rect">
            <a:avLst/>
          </a:prstGeom>
        </p:spPr>
      </p:pic>
      <p:pic>
        <p:nvPicPr>
          <p:cNvPr id="79" name="Picture 78"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3074" y="2822690"/>
            <a:ext cx="540000" cy="594236"/>
          </a:xfrm>
          <a:prstGeom prst="rect">
            <a:avLst/>
          </a:prstGeom>
        </p:spPr>
      </p:pic>
      <p:pic>
        <p:nvPicPr>
          <p:cNvPr id="7" name="Picture 6" descr="User Blak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528" y="2501047"/>
            <a:ext cx="576000" cy="624384"/>
          </a:xfrm>
          <a:prstGeom prst="rect">
            <a:avLst/>
          </a:prstGeom>
        </p:spPr>
      </p:pic>
      <p:pic>
        <p:nvPicPr>
          <p:cNvPr id="8" name="Picture 7" descr="User Scott.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7798" y="2203929"/>
            <a:ext cx="540000" cy="594236"/>
          </a:xfrm>
          <a:prstGeom prst="rect">
            <a:avLst/>
          </a:prstGeom>
        </p:spPr>
      </p:pic>
      <p:pic>
        <p:nvPicPr>
          <p:cNvPr id="80" name="Picture 79"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982" y="3571340"/>
            <a:ext cx="540000" cy="594236"/>
          </a:xfrm>
          <a:prstGeom prst="rect">
            <a:avLst/>
          </a:prstGeom>
        </p:spPr>
      </p:pic>
      <p:pic>
        <p:nvPicPr>
          <p:cNvPr id="81" name="Picture 80"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122" y="1802308"/>
            <a:ext cx="540000" cy="594236"/>
          </a:xfrm>
          <a:prstGeom prst="rect">
            <a:avLst/>
          </a:prstGeom>
        </p:spPr>
      </p:pic>
      <p:pic>
        <p:nvPicPr>
          <p:cNvPr id="82" name="Picture 81"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39454" y="1436656"/>
            <a:ext cx="540000" cy="594236"/>
          </a:xfrm>
          <a:prstGeom prst="rect">
            <a:avLst/>
          </a:prstGeom>
        </p:spPr>
      </p:pic>
      <p:pic>
        <p:nvPicPr>
          <p:cNvPr id="83" name="Picture 82"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66149" y="2495501"/>
            <a:ext cx="540000" cy="594236"/>
          </a:xfrm>
          <a:prstGeom prst="rect">
            <a:avLst/>
          </a:prstGeom>
        </p:spPr>
      </p:pic>
      <p:pic>
        <p:nvPicPr>
          <p:cNvPr id="84" name="Picture 83" descr="User Blak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41241" y="2173781"/>
            <a:ext cx="576000" cy="624384"/>
          </a:xfrm>
          <a:prstGeom prst="rect">
            <a:avLst/>
          </a:prstGeom>
        </p:spPr>
      </p:pic>
      <p:pic>
        <p:nvPicPr>
          <p:cNvPr id="9" name="Picture 8" descr="User Kin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58053" y="1868227"/>
            <a:ext cx="540000" cy="591878"/>
          </a:xfrm>
          <a:prstGeom prst="rect">
            <a:avLst/>
          </a:prstGeom>
        </p:spPr>
      </p:pic>
      <p:pic>
        <p:nvPicPr>
          <p:cNvPr id="10" name="Picture 9" descr="User Jones.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56975" y="1836619"/>
            <a:ext cx="540000" cy="596842"/>
          </a:xfrm>
          <a:prstGeom prst="rect">
            <a:avLst/>
          </a:prstGeom>
        </p:spPr>
      </p:pic>
      <p:pic>
        <p:nvPicPr>
          <p:cNvPr id="11" name="Picture 10" descr="User Sally.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42520" y="1494098"/>
            <a:ext cx="540000" cy="594236"/>
          </a:xfrm>
          <a:prstGeom prst="rect">
            <a:avLst/>
          </a:prstGeom>
        </p:spPr>
      </p:pic>
      <p:pic>
        <p:nvPicPr>
          <p:cNvPr id="85" name="Picture 84" descr="User King.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50683" y="1529588"/>
            <a:ext cx="540000" cy="591878"/>
          </a:xfrm>
          <a:prstGeom prst="rect">
            <a:avLst/>
          </a:prstGeom>
        </p:spPr>
      </p:pic>
      <p:pic>
        <p:nvPicPr>
          <p:cNvPr id="86" name="Picture 85" descr="User Scott.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42023" y="1219164"/>
            <a:ext cx="540000" cy="594236"/>
          </a:xfrm>
          <a:prstGeom prst="rect">
            <a:avLst/>
          </a:prstGeom>
        </p:spPr>
      </p:pic>
      <p:pic>
        <p:nvPicPr>
          <p:cNvPr id="87" name="Picture 86" descr="User Scott.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47036" y="1117354"/>
            <a:ext cx="540000" cy="594236"/>
          </a:xfrm>
          <a:prstGeom prst="rect">
            <a:avLst/>
          </a:prstGeom>
        </p:spPr>
      </p:pic>
      <p:pic>
        <p:nvPicPr>
          <p:cNvPr id="88" name="Picture 87" descr="Common Us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0985" y="1872473"/>
            <a:ext cx="576000" cy="629636"/>
          </a:xfrm>
          <a:prstGeom prst="rect">
            <a:avLst/>
          </a:prstGeom>
        </p:spPr>
      </p:pic>
      <p:pic>
        <p:nvPicPr>
          <p:cNvPr id="89" name="Picture 88" descr="Common Us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41241" y="1527347"/>
            <a:ext cx="576000" cy="629636"/>
          </a:xfrm>
          <a:prstGeom prst="rect">
            <a:avLst/>
          </a:prstGeom>
        </p:spPr>
      </p:pic>
      <p:pic>
        <p:nvPicPr>
          <p:cNvPr id="90" name="Picture 89" descr="Common Us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6521" y="875554"/>
            <a:ext cx="576000" cy="629636"/>
          </a:xfrm>
          <a:prstGeom prst="rect">
            <a:avLst/>
          </a:prstGeom>
        </p:spPr>
      </p:pic>
      <p:pic>
        <p:nvPicPr>
          <p:cNvPr id="91" name="Picture 90" descr="Common Us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13613" y="1161580"/>
            <a:ext cx="576000" cy="629636"/>
          </a:xfrm>
          <a:prstGeom prst="rect">
            <a:avLst/>
          </a:prstGeom>
        </p:spPr>
      </p:pic>
      <p:pic>
        <p:nvPicPr>
          <p:cNvPr id="92" name="Picture 91" descr="Common User.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7674" y="776079"/>
            <a:ext cx="576000" cy="629636"/>
          </a:xfrm>
          <a:prstGeom prst="rect">
            <a:avLst/>
          </a:prstGeom>
        </p:spPr>
      </p:pic>
      <p:sp>
        <p:nvSpPr>
          <p:cNvPr id="33" name="Content Placeholder 2"/>
          <p:cNvSpPr txBox="1">
            <a:spLocks/>
          </p:cNvSpPr>
          <p:nvPr/>
        </p:nvSpPr>
        <p:spPr>
          <a:xfrm>
            <a:off x="4070689" y="1992557"/>
            <a:ext cx="4682697" cy="2520567"/>
          </a:xfrm>
          <a:prstGeom prst="rect">
            <a:avLst/>
          </a:prstGeom>
        </p:spPr>
        <p:txBody>
          <a:bodyPr vert="horz" lIns="0" tIns="0" rIns="0" bIns="0" rtlCol="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800"/>
              </a:spcAft>
            </a:pPr>
            <a:r>
              <a:rPr lang="en-US" dirty="0" smtClean="0"/>
              <a:t>A common user is defined in the root</a:t>
            </a:r>
            <a:br>
              <a:rPr lang="en-US" dirty="0" smtClean="0"/>
            </a:br>
            <a:r>
              <a:rPr lang="en-US" dirty="0" smtClean="0"/>
              <a:t>and is represented in every PDB</a:t>
            </a:r>
          </a:p>
          <a:p>
            <a:pPr>
              <a:spcAft>
                <a:spcPts val="800"/>
              </a:spcAft>
            </a:pPr>
            <a:r>
              <a:rPr lang="en-US" dirty="0" smtClean="0"/>
              <a:t>A common user can log into any PDB</a:t>
            </a:r>
            <a:br>
              <a:rPr lang="en-US" dirty="0" smtClean="0"/>
            </a:br>
            <a:r>
              <a:rPr lang="en-US" dirty="0" smtClean="0"/>
              <a:t>where it has “Create Session” and can therefore administer a PDB</a:t>
            </a:r>
          </a:p>
          <a:p>
            <a:pPr>
              <a:spcAft>
                <a:spcPts val="800"/>
              </a:spcAft>
            </a:pPr>
            <a:r>
              <a:rPr lang="en-US" dirty="0" smtClean="0"/>
              <a:t>The Oracle system is owned by common users</a:t>
            </a:r>
          </a:p>
        </p:txBody>
      </p:sp>
    </p:spTree>
    <p:custDataLst>
      <p:tags r:id="rId1"/>
    </p:custDataLst>
    <p:extLst>
      <p:ext uri="{BB962C8B-B14F-4D97-AF65-F5344CB8AC3E}">
        <p14:creationId xmlns:p14="http://schemas.microsoft.com/office/powerpoint/2010/main" val="12981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4"/>
          <p:cNvSpPr>
            <a:spLocks noGrp="1"/>
          </p:cNvSpPr>
          <p:nvPr>
            <p:ph type="title"/>
          </p:nvPr>
        </p:nvSpPr>
        <p:spPr>
          <a:xfrm>
            <a:off x="709461" y="112188"/>
            <a:ext cx="8229586" cy="406395"/>
          </a:xfrm>
        </p:spPr>
        <p:txBody>
          <a:bodyPr/>
          <a:lstStyle/>
          <a:p>
            <a:r>
              <a:rPr lang="en-US" dirty="0" smtClean="0"/>
              <a:t>Database </a:t>
            </a:r>
            <a:r>
              <a:rPr lang="en-US" dirty="0"/>
              <a:t>Cloud </a:t>
            </a:r>
            <a:r>
              <a:rPr lang="en-US" dirty="0" smtClean="0"/>
              <a:t>&amp; Consolidation Architectures </a:t>
            </a:r>
            <a:endParaRPr lang="en-US" dirty="0"/>
          </a:p>
        </p:txBody>
      </p:sp>
      <p:sp>
        <p:nvSpPr>
          <p:cNvPr id="8" name="Rectangle 7"/>
          <p:cNvSpPr>
            <a:spLocks noChangeArrowheads="1"/>
          </p:cNvSpPr>
          <p:nvPr/>
        </p:nvSpPr>
        <p:spPr bwMode="auto">
          <a:xfrm>
            <a:off x="2063999" y="668194"/>
            <a:ext cx="1715863" cy="707886"/>
          </a:xfrm>
          <a:prstGeom prst="rect">
            <a:avLst/>
          </a:prstGeom>
          <a:noFill/>
          <a:ln w="9525">
            <a:noFill/>
            <a:miter lim="800000"/>
            <a:headEnd/>
            <a:tailEnd/>
          </a:ln>
        </p:spPr>
        <p:txBody>
          <a:bodyPr wrap="square">
            <a:spAutoFit/>
          </a:bodyPr>
          <a:lstStyle/>
          <a:p>
            <a:pPr algn="ctr"/>
            <a:r>
              <a:rPr lang="en-US" sz="2000" b="1" u="sng" dirty="0" smtClean="0">
                <a:solidFill>
                  <a:srgbClr val="0070C0"/>
                </a:solidFill>
              </a:rPr>
              <a:t>Multiple DB Instances</a:t>
            </a:r>
            <a:endParaRPr lang="en-US" sz="2000" b="1" u="sng" dirty="0">
              <a:solidFill>
                <a:srgbClr val="0070C0"/>
              </a:solidFill>
            </a:endParaRPr>
          </a:p>
        </p:txBody>
      </p:sp>
      <p:sp>
        <p:nvSpPr>
          <p:cNvPr id="9" name="Rectangle 5"/>
          <p:cNvSpPr>
            <a:spLocks noChangeArrowheads="1"/>
          </p:cNvSpPr>
          <p:nvPr/>
        </p:nvSpPr>
        <p:spPr bwMode="auto">
          <a:xfrm>
            <a:off x="4248006" y="667849"/>
            <a:ext cx="1914669" cy="1015663"/>
          </a:xfrm>
          <a:prstGeom prst="rect">
            <a:avLst/>
          </a:prstGeom>
          <a:noFill/>
          <a:ln w="9525">
            <a:noFill/>
            <a:miter lim="800000"/>
            <a:headEnd/>
            <a:tailEnd/>
          </a:ln>
        </p:spPr>
        <p:txBody>
          <a:bodyPr wrap="square">
            <a:spAutoFit/>
          </a:bodyPr>
          <a:lstStyle/>
          <a:p>
            <a:pPr algn="ctr"/>
            <a:r>
              <a:rPr lang="en-US" sz="2000" b="1" u="sng" dirty="0">
                <a:solidFill>
                  <a:srgbClr val="0070C0"/>
                </a:solidFill>
              </a:rPr>
              <a:t>Schema Consolidation</a:t>
            </a:r>
          </a:p>
          <a:p>
            <a:pPr algn="ctr"/>
            <a:endParaRPr lang="en-US" sz="2000" b="1" u="sng" dirty="0">
              <a:solidFill>
                <a:srgbClr val="0070C0"/>
              </a:solidFill>
            </a:endParaRPr>
          </a:p>
        </p:txBody>
      </p:sp>
      <p:pic>
        <p:nvPicPr>
          <p:cNvPr id="34" name="Picture 5"/>
          <p:cNvPicPr>
            <a:picLocks noChangeAspect="1" noChangeArrowheads="1"/>
          </p:cNvPicPr>
          <p:nvPr/>
        </p:nvPicPr>
        <p:blipFill>
          <a:blip r:embed="rId3" cstate="print"/>
          <a:srcRect/>
          <a:stretch>
            <a:fillRect/>
          </a:stretch>
        </p:blipFill>
        <p:spPr bwMode="auto">
          <a:xfrm>
            <a:off x="4268665" y="1580371"/>
            <a:ext cx="1879059" cy="1899192"/>
          </a:xfrm>
          <a:prstGeom prst="rect">
            <a:avLst/>
          </a:prstGeom>
          <a:noFill/>
          <a:ln w="12700">
            <a:noFill/>
            <a:miter lim="800000"/>
            <a:headEnd/>
            <a:tailEnd/>
          </a:ln>
        </p:spPr>
      </p:pic>
      <p:sp>
        <p:nvSpPr>
          <p:cNvPr id="37" name="TextBox 36"/>
          <p:cNvSpPr txBox="1"/>
          <p:nvPr/>
        </p:nvSpPr>
        <p:spPr>
          <a:xfrm>
            <a:off x="1685925" y="3656873"/>
            <a:ext cx="2496207" cy="923330"/>
          </a:xfrm>
          <a:prstGeom prst="rect">
            <a:avLst/>
          </a:prstGeom>
          <a:noFill/>
        </p:spPr>
        <p:txBody>
          <a:bodyPr wrap="square" rtlCol="0">
            <a:spAutoFit/>
          </a:bodyPr>
          <a:lstStyle/>
          <a:p>
            <a:pPr algn="ctr"/>
            <a:r>
              <a:rPr lang="en-US" dirty="0">
                <a:solidFill>
                  <a:schemeClr val="tx1">
                    <a:lumMod val="50000"/>
                    <a:lumOff val="50000"/>
                  </a:schemeClr>
                </a:solidFill>
              </a:rPr>
              <a:t>Share </a:t>
            </a:r>
            <a:r>
              <a:rPr lang="en-US" dirty="0" smtClean="0">
                <a:solidFill>
                  <a:schemeClr val="tx1">
                    <a:lumMod val="50000"/>
                    <a:lumOff val="50000"/>
                  </a:schemeClr>
                </a:solidFill>
              </a:rPr>
              <a:t>servers </a:t>
            </a:r>
            <a:br>
              <a:rPr lang="en-US" dirty="0" smtClean="0">
                <a:solidFill>
                  <a:schemeClr val="tx1">
                    <a:lumMod val="50000"/>
                    <a:lumOff val="50000"/>
                  </a:schemeClr>
                </a:solidFill>
              </a:rPr>
            </a:br>
            <a:r>
              <a:rPr lang="en-US" dirty="0" smtClean="0">
                <a:solidFill>
                  <a:schemeClr val="tx1">
                    <a:lumMod val="50000"/>
                    <a:lumOff val="50000"/>
                  </a:schemeClr>
                </a:solidFill>
              </a:rPr>
              <a:t>and OS with </a:t>
            </a:r>
          </a:p>
          <a:p>
            <a:pPr algn="ctr"/>
            <a:r>
              <a:rPr lang="en-US" dirty="0" smtClean="0">
                <a:solidFill>
                  <a:schemeClr val="tx1">
                    <a:lumMod val="50000"/>
                    <a:lumOff val="50000"/>
                  </a:schemeClr>
                </a:solidFill>
              </a:rPr>
              <a:t>“</a:t>
            </a:r>
            <a:r>
              <a:rPr lang="en-US" i="1" dirty="0" smtClean="0">
                <a:solidFill>
                  <a:schemeClr val="tx1">
                    <a:lumMod val="50000"/>
                    <a:lumOff val="50000"/>
                  </a:schemeClr>
                </a:solidFill>
              </a:rPr>
              <a:t>DB Instance Isolation</a:t>
            </a:r>
            <a:r>
              <a:rPr lang="en-US" dirty="0" smtClean="0">
                <a:solidFill>
                  <a:schemeClr val="tx1">
                    <a:lumMod val="50000"/>
                    <a:lumOff val="50000"/>
                  </a:schemeClr>
                </a:solidFill>
              </a:rPr>
              <a:t>”</a:t>
            </a:r>
            <a:endParaRPr lang="en-US" dirty="0" smtClean="0">
              <a:solidFill>
                <a:schemeClr val="bg1">
                  <a:lumMod val="50000"/>
                </a:schemeClr>
              </a:solidFill>
            </a:endParaRPr>
          </a:p>
        </p:txBody>
      </p:sp>
      <p:sp>
        <p:nvSpPr>
          <p:cNvPr id="39" name="Rectangle 38"/>
          <p:cNvSpPr>
            <a:spLocks noChangeArrowheads="1"/>
          </p:cNvSpPr>
          <p:nvPr/>
        </p:nvSpPr>
        <p:spPr bwMode="auto">
          <a:xfrm>
            <a:off x="243661" y="703558"/>
            <a:ext cx="1375352" cy="707886"/>
          </a:xfrm>
          <a:prstGeom prst="rect">
            <a:avLst/>
          </a:prstGeom>
          <a:noFill/>
          <a:ln w="9525">
            <a:noFill/>
            <a:miter lim="800000"/>
            <a:headEnd/>
            <a:tailEnd/>
          </a:ln>
        </p:spPr>
        <p:txBody>
          <a:bodyPr wrap="square">
            <a:spAutoFit/>
          </a:bodyPr>
          <a:lstStyle/>
          <a:p>
            <a:pPr algn="ctr"/>
            <a:r>
              <a:rPr lang="en-US" sz="2000" b="1" u="sng" dirty="0" smtClean="0">
                <a:solidFill>
                  <a:srgbClr val="0070C0"/>
                </a:solidFill>
              </a:rPr>
              <a:t>Virtual Machines</a:t>
            </a:r>
          </a:p>
        </p:txBody>
      </p:sp>
      <p:pic>
        <p:nvPicPr>
          <p:cNvPr id="40" name="Picture 39"/>
          <p:cNvPicPr>
            <a:picLocks noChangeAspect="1" noChangeArrowheads="1"/>
          </p:cNvPicPr>
          <p:nvPr/>
        </p:nvPicPr>
        <p:blipFill>
          <a:blip r:embed="rId4" cstate="print"/>
          <a:srcRect/>
          <a:stretch>
            <a:fillRect/>
          </a:stretch>
        </p:blipFill>
        <p:spPr bwMode="auto">
          <a:xfrm>
            <a:off x="2195683" y="1480010"/>
            <a:ext cx="1432062" cy="1980063"/>
          </a:xfrm>
          <a:prstGeom prst="rect">
            <a:avLst/>
          </a:prstGeom>
          <a:noFill/>
          <a:ln w="12700">
            <a:noFill/>
            <a:miter lim="800000"/>
            <a:headEnd/>
            <a:tailEnd/>
          </a:ln>
        </p:spPr>
      </p:pic>
      <p:sp>
        <p:nvSpPr>
          <p:cNvPr id="41" name="TextBox 40"/>
          <p:cNvSpPr txBox="1"/>
          <p:nvPr/>
        </p:nvSpPr>
        <p:spPr>
          <a:xfrm>
            <a:off x="57150" y="3663662"/>
            <a:ext cx="1743718" cy="923330"/>
          </a:xfrm>
          <a:prstGeom prst="rect">
            <a:avLst/>
          </a:prstGeom>
          <a:noFill/>
        </p:spPr>
        <p:txBody>
          <a:bodyPr wrap="square" rtlCol="0">
            <a:spAutoFit/>
          </a:bodyPr>
          <a:lstStyle/>
          <a:p>
            <a:pPr algn="ctr"/>
            <a:r>
              <a:rPr lang="en-US" dirty="0">
                <a:solidFill>
                  <a:schemeClr val="tx1">
                    <a:lumMod val="50000"/>
                    <a:lumOff val="50000"/>
                  </a:schemeClr>
                </a:solidFill>
              </a:rPr>
              <a:t>Share </a:t>
            </a:r>
            <a:r>
              <a:rPr lang="en-US" dirty="0" smtClean="0">
                <a:solidFill>
                  <a:schemeClr val="tx1">
                    <a:lumMod val="50000"/>
                    <a:lumOff val="50000"/>
                  </a:schemeClr>
                </a:solidFill>
              </a:rPr>
              <a:t>servers</a:t>
            </a:r>
          </a:p>
          <a:p>
            <a:pPr algn="ctr"/>
            <a:r>
              <a:rPr lang="en-US" dirty="0" smtClean="0">
                <a:solidFill>
                  <a:schemeClr val="tx1">
                    <a:lumMod val="50000"/>
                    <a:lumOff val="50000"/>
                  </a:schemeClr>
                </a:solidFill>
              </a:rPr>
              <a:t>with </a:t>
            </a:r>
          </a:p>
          <a:p>
            <a:pPr algn="ctr"/>
            <a:r>
              <a:rPr lang="en-US" dirty="0" smtClean="0">
                <a:solidFill>
                  <a:schemeClr val="tx1">
                    <a:lumMod val="50000"/>
                    <a:lumOff val="50000"/>
                  </a:schemeClr>
                </a:solidFill>
              </a:rPr>
              <a:t>“</a:t>
            </a:r>
            <a:r>
              <a:rPr lang="en-US" i="1" dirty="0" smtClean="0">
                <a:solidFill>
                  <a:schemeClr val="tx1">
                    <a:lumMod val="50000"/>
                    <a:lumOff val="50000"/>
                  </a:schemeClr>
                </a:solidFill>
              </a:rPr>
              <a:t>VM isolation</a:t>
            </a:r>
            <a:r>
              <a:rPr lang="en-US" dirty="0" smtClean="0">
                <a:solidFill>
                  <a:schemeClr val="tx1">
                    <a:lumMod val="50000"/>
                    <a:lumOff val="50000"/>
                  </a:schemeClr>
                </a:solidFill>
              </a:rPr>
              <a:t>”</a:t>
            </a:r>
            <a:endParaRPr lang="en-US" dirty="0" smtClean="0">
              <a:solidFill>
                <a:schemeClr val="bg1">
                  <a:lumMod val="50000"/>
                </a:schemeClr>
              </a:solidFill>
            </a:endParaRPr>
          </a:p>
        </p:txBody>
      </p:sp>
      <p:sp>
        <p:nvSpPr>
          <p:cNvPr id="42" name="Rectangle 4"/>
          <p:cNvSpPr>
            <a:spLocks noChangeArrowheads="1"/>
          </p:cNvSpPr>
          <p:nvPr/>
        </p:nvSpPr>
        <p:spPr bwMode="auto">
          <a:xfrm>
            <a:off x="6647785" y="668019"/>
            <a:ext cx="2059533" cy="707886"/>
          </a:xfrm>
          <a:prstGeom prst="rect">
            <a:avLst/>
          </a:prstGeom>
          <a:noFill/>
          <a:ln w="9525">
            <a:noFill/>
            <a:miter lim="800000"/>
            <a:headEnd/>
            <a:tailEnd/>
          </a:ln>
        </p:spPr>
        <p:txBody>
          <a:bodyPr wrap="square">
            <a:spAutoFit/>
          </a:bodyPr>
          <a:lstStyle/>
          <a:p>
            <a:pPr algn="ctr"/>
            <a:r>
              <a:rPr lang="en-US" sz="2000" b="1" u="sng" dirty="0" smtClean="0">
                <a:solidFill>
                  <a:schemeClr val="accent1"/>
                </a:solidFill>
              </a:rPr>
              <a:t>NEW</a:t>
            </a:r>
            <a:r>
              <a:rPr lang="en-US" sz="2000" b="1" u="sng" dirty="0" smtClean="0">
                <a:solidFill>
                  <a:srgbClr val="0070C0"/>
                </a:solidFill>
              </a:rPr>
              <a:t> DB 12c Multitenant</a:t>
            </a:r>
            <a:endParaRPr lang="en-US" sz="2000" b="1" u="sng" dirty="0">
              <a:solidFill>
                <a:srgbClr val="0070C0"/>
              </a:solidFill>
            </a:endParaRPr>
          </a:p>
        </p:txBody>
      </p:sp>
      <p:grpSp>
        <p:nvGrpSpPr>
          <p:cNvPr id="3" name="Group 42"/>
          <p:cNvGrpSpPr/>
          <p:nvPr/>
        </p:nvGrpSpPr>
        <p:grpSpPr>
          <a:xfrm>
            <a:off x="6631160" y="1483418"/>
            <a:ext cx="2058833" cy="1965289"/>
            <a:chOff x="2052433" y="914960"/>
            <a:chExt cx="3770367" cy="3599059"/>
          </a:xfrm>
        </p:grpSpPr>
        <p:grpSp>
          <p:nvGrpSpPr>
            <p:cNvPr id="4" name="Group 25"/>
            <p:cNvGrpSpPr/>
            <p:nvPr/>
          </p:nvGrpSpPr>
          <p:grpSpPr>
            <a:xfrm>
              <a:off x="2052433" y="914960"/>
              <a:ext cx="3770367" cy="3599059"/>
              <a:chOff x="507948" y="2025170"/>
              <a:chExt cx="2603823" cy="2485518"/>
            </a:xfrm>
          </p:grpSpPr>
          <p:pic>
            <p:nvPicPr>
              <p:cNvPr id="59" name="Picture 58" descr="Multiple PDB Roo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948" y="2565443"/>
                <a:ext cx="2603823" cy="1945245"/>
              </a:xfrm>
              <a:prstGeom prst="rect">
                <a:avLst/>
              </a:prstGeom>
            </p:spPr>
          </p:pic>
          <p:pic>
            <p:nvPicPr>
              <p:cNvPr id="60" name="Picture 59" descr="Embedded DW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3921" y="2025170"/>
                <a:ext cx="612000" cy="918000"/>
              </a:xfrm>
              <a:prstGeom prst="rect">
                <a:avLst/>
              </a:prstGeom>
            </p:spPr>
          </p:pic>
          <p:pic>
            <p:nvPicPr>
              <p:cNvPr id="61" name="Picture 60" descr="Embedded BI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1165" y="2262519"/>
                <a:ext cx="612000" cy="918000"/>
              </a:xfrm>
              <a:prstGeom prst="rect">
                <a:avLst/>
              </a:prstGeom>
            </p:spPr>
          </p:pic>
          <p:pic>
            <p:nvPicPr>
              <p:cNvPr id="62" name="Picture 61" descr="Embedded ERP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1887" y="2498153"/>
                <a:ext cx="624917" cy="918629"/>
              </a:xfrm>
              <a:prstGeom prst="rect">
                <a:avLst/>
              </a:prstGeom>
            </p:spPr>
          </p:pic>
          <p:pic>
            <p:nvPicPr>
              <p:cNvPr id="63" name="Picture 62" descr="Embedded HCM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1822" y="2713822"/>
                <a:ext cx="624917" cy="927908"/>
              </a:xfrm>
              <a:prstGeom prst="rect">
                <a:avLst/>
              </a:prstGeom>
            </p:spPr>
          </p:pic>
          <p:pic>
            <p:nvPicPr>
              <p:cNvPr id="64" name="Picture 63" descr="Embedded CRM 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7721" y="2927776"/>
                <a:ext cx="624917" cy="937376"/>
              </a:xfrm>
              <a:prstGeom prst="rect">
                <a:avLst/>
              </a:prstGeom>
            </p:spPr>
          </p:pic>
        </p:grpSp>
        <p:pic>
          <p:nvPicPr>
            <p:cNvPr id="45" name="Picture 44"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99644" y="2115186"/>
              <a:ext cx="540000" cy="594236"/>
            </a:xfrm>
            <a:prstGeom prst="rect">
              <a:avLst/>
            </a:prstGeom>
          </p:spPr>
        </p:pic>
        <p:pic>
          <p:nvPicPr>
            <p:cNvPr id="46" name="Picture 45"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93474" y="2797290"/>
              <a:ext cx="540000" cy="594236"/>
            </a:xfrm>
            <a:prstGeom prst="rect">
              <a:avLst/>
            </a:prstGeom>
          </p:spPr>
        </p:pic>
        <p:pic>
          <p:nvPicPr>
            <p:cNvPr id="47" name="Picture 46" descr="User Blake.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69928" y="2475647"/>
              <a:ext cx="576000" cy="624384"/>
            </a:xfrm>
            <a:prstGeom prst="rect">
              <a:avLst/>
            </a:prstGeom>
          </p:spPr>
        </p:pic>
        <p:pic>
          <p:nvPicPr>
            <p:cNvPr id="48" name="Picture 47" descr="User Scot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78198" y="2178529"/>
              <a:ext cx="540000" cy="594236"/>
            </a:xfrm>
            <a:prstGeom prst="rect">
              <a:avLst/>
            </a:prstGeom>
          </p:spPr>
        </p:pic>
        <p:pic>
          <p:nvPicPr>
            <p:cNvPr id="49" name="Picture 48"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87522" y="1776908"/>
              <a:ext cx="540000" cy="594236"/>
            </a:xfrm>
            <a:prstGeom prst="rect">
              <a:avLst/>
            </a:prstGeom>
          </p:spPr>
        </p:pic>
        <p:pic>
          <p:nvPicPr>
            <p:cNvPr id="50" name="Picture 49"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69854" y="1411256"/>
              <a:ext cx="540000" cy="594236"/>
            </a:xfrm>
            <a:prstGeom prst="rect">
              <a:avLst/>
            </a:prstGeom>
          </p:spPr>
        </p:pic>
        <p:pic>
          <p:nvPicPr>
            <p:cNvPr id="51" name="Picture 50" descr="Sys Us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96549" y="2470101"/>
              <a:ext cx="540000" cy="594236"/>
            </a:xfrm>
            <a:prstGeom prst="rect">
              <a:avLst/>
            </a:prstGeom>
          </p:spPr>
        </p:pic>
        <p:pic>
          <p:nvPicPr>
            <p:cNvPr id="52" name="Picture 51" descr="User Blake.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1641" y="2148381"/>
              <a:ext cx="576000" cy="624384"/>
            </a:xfrm>
            <a:prstGeom prst="rect">
              <a:avLst/>
            </a:prstGeom>
          </p:spPr>
        </p:pic>
        <p:pic>
          <p:nvPicPr>
            <p:cNvPr id="53" name="Picture 52" descr="User King.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88453" y="1842827"/>
              <a:ext cx="540000" cy="591878"/>
            </a:xfrm>
            <a:prstGeom prst="rect">
              <a:avLst/>
            </a:prstGeom>
          </p:spPr>
        </p:pic>
        <p:pic>
          <p:nvPicPr>
            <p:cNvPr id="54" name="Picture 53" descr="User Jones.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87375" y="1811219"/>
              <a:ext cx="540000" cy="596842"/>
            </a:xfrm>
            <a:prstGeom prst="rect">
              <a:avLst/>
            </a:prstGeom>
          </p:spPr>
        </p:pic>
        <p:pic>
          <p:nvPicPr>
            <p:cNvPr id="55" name="Picture 54" descr="User Sall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72920" y="1468698"/>
              <a:ext cx="540000" cy="594236"/>
            </a:xfrm>
            <a:prstGeom prst="rect">
              <a:avLst/>
            </a:prstGeom>
          </p:spPr>
        </p:pic>
        <p:pic>
          <p:nvPicPr>
            <p:cNvPr id="56" name="Picture 55" descr="User King.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81083" y="1504188"/>
              <a:ext cx="540000" cy="591878"/>
            </a:xfrm>
            <a:prstGeom prst="rect">
              <a:avLst/>
            </a:prstGeom>
          </p:spPr>
        </p:pic>
        <p:pic>
          <p:nvPicPr>
            <p:cNvPr id="57" name="Picture 56" descr="User Scot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72423" y="1193764"/>
              <a:ext cx="540000" cy="594236"/>
            </a:xfrm>
            <a:prstGeom prst="rect">
              <a:avLst/>
            </a:prstGeom>
          </p:spPr>
        </p:pic>
        <p:pic>
          <p:nvPicPr>
            <p:cNvPr id="58" name="Picture 57" descr="User Scot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77436" y="1091954"/>
              <a:ext cx="540000" cy="594236"/>
            </a:xfrm>
            <a:prstGeom prst="rect">
              <a:avLst/>
            </a:prstGeom>
          </p:spPr>
        </p:pic>
      </p:grpSp>
      <p:sp>
        <p:nvSpPr>
          <p:cNvPr id="65" name="TextBox 64"/>
          <p:cNvSpPr txBox="1"/>
          <p:nvPr/>
        </p:nvSpPr>
        <p:spPr>
          <a:xfrm>
            <a:off x="6191250" y="3649914"/>
            <a:ext cx="2867025" cy="923330"/>
          </a:xfrm>
          <a:prstGeom prst="rect">
            <a:avLst/>
          </a:prstGeom>
          <a:noFill/>
        </p:spPr>
        <p:txBody>
          <a:bodyPr wrap="square" rtlCol="0">
            <a:spAutoFit/>
          </a:bodyPr>
          <a:lstStyle/>
          <a:p>
            <a:pPr algn="ctr"/>
            <a:r>
              <a:rPr lang="en-US" dirty="0">
                <a:solidFill>
                  <a:schemeClr val="tx1">
                    <a:lumMod val="50000"/>
                    <a:lumOff val="50000"/>
                  </a:schemeClr>
                </a:solidFill>
              </a:rPr>
              <a:t>Share servers, OS </a:t>
            </a:r>
            <a:endParaRPr lang="en-US" dirty="0" smtClean="0">
              <a:solidFill>
                <a:schemeClr val="tx1">
                  <a:lumMod val="50000"/>
                  <a:lumOff val="50000"/>
                </a:schemeClr>
              </a:solidFill>
            </a:endParaRPr>
          </a:p>
          <a:p>
            <a:pPr algn="ctr"/>
            <a:r>
              <a:rPr lang="en-US" dirty="0" smtClean="0">
                <a:solidFill>
                  <a:schemeClr val="tx1">
                    <a:lumMod val="50000"/>
                    <a:lumOff val="50000"/>
                  </a:schemeClr>
                </a:solidFill>
              </a:rPr>
              <a:t>and database with </a:t>
            </a:r>
          </a:p>
          <a:p>
            <a:pPr algn="ctr"/>
            <a:r>
              <a:rPr lang="en-US" dirty="0" smtClean="0">
                <a:solidFill>
                  <a:schemeClr val="tx1">
                    <a:lumMod val="50000"/>
                    <a:lumOff val="50000"/>
                  </a:schemeClr>
                </a:solidFill>
              </a:rPr>
              <a:t>“</a:t>
            </a:r>
            <a:r>
              <a:rPr lang="en-US" b="1" i="1" dirty="0" smtClean="0">
                <a:solidFill>
                  <a:schemeClr val="tx1">
                    <a:lumMod val="50000"/>
                    <a:lumOff val="50000"/>
                  </a:schemeClr>
                </a:solidFill>
              </a:rPr>
              <a:t>Pluggable DB Isolation</a:t>
            </a:r>
            <a:r>
              <a:rPr lang="en-US" dirty="0" smtClean="0">
                <a:solidFill>
                  <a:schemeClr val="tx1">
                    <a:lumMod val="50000"/>
                    <a:lumOff val="50000"/>
                  </a:schemeClr>
                </a:solidFill>
              </a:rPr>
              <a:t>”</a:t>
            </a:r>
            <a:endParaRPr lang="en-US" dirty="0">
              <a:solidFill>
                <a:schemeClr val="tx1">
                  <a:lumMod val="50000"/>
                  <a:lumOff val="50000"/>
                </a:schemeClr>
              </a:solidFill>
            </a:endParaRPr>
          </a:p>
        </p:txBody>
      </p:sp>
      <p:sp>
        <p:nvSpPr>
          <p:cNvPr id="36" name="TextBox 35"/>
          <p:cNvSpPr txBox="1"/>
          <p:nvPr/>
        </p:nvSpPr>
        <p:spPr>
          <a:xfrm>
            <a:off x="3962400" y="3656873"/>
            <a:ext cx="2496207" cy="923330"/>
          </a:xfrm>
          <a:prstGeom prst="rect">
            <a:avLst/>
          </a:prstGeom>
          <a:noFill/>
        </p:spPr>
        <p:txBody>
          <a:bodyPr wrap="square" rtlCol="0">
            <a:spAutoFit/>
          </a:bodyPr>
          <a:lstStyle/>
          <a:p>
            <a:pPr algn="ctr"/>
            <a:r>
              <a:rPr lang="en-US" dirty="0">
                <a:solidFill>
                  <a:schemeClr val="tx1">
                    <a:lumMod val="50000"/>
                    <a:lumOff val="50000"/>
                  </a:schemeClr>
                </a:solidFill>
              </a:rPr>
              <a:t>Share </a:t>
            </a:r>
            <a:r>
              <a:rPr lang="en-US" dirty="0" smtClean="0">
                <a:solidFill>
                  <a:schemeClr val="tx1">
                    <a:lumMod val="50000"/>
                    <a:lumOff val="50000"/>
                  </a:schemeClr>
                </a:solidFill>
              </a:rPr>
              <a:t>servers, OS </a:t>
            </a:r>
            <a:br>
              <a:rPr lang="en-US" dirty="0" smtClean="0">
                <a:solidFill>
                  <a:schemeClr val="tx1">
                    <a:lumMod val="50000"/>
                    <a:lumOff val="50000"/>
                  </a:schemeClr>
                </a:solidFill>
              </a:rPr>
            </a:br>
            <a:r>
              <a:rPr lang="en-US" dirty="0" smtClean="0">
                <a:solidFill>
                  <a:schemeClr val="tx1">
                    <a:lumMod val="50000"/>
                    <a:lumOff val="50000"/>
                  </a:schemeClr>
                </a:solidFill>
              </a:rPr>
              <a:t>and database with </a:t>
            </a:r>
          </a:p>
          <a:p>
            <a:pPr algn="ctr"/>
            <a:r>
              <a:rPr lang="en-US" dirty="0" smtClean="0">
                <a:solidFill>
                  <a:schemeClr val="tx1">
                    <a:lumMod val="50000"/>
                    <a:lumOff val="50000"/>
                  </a:schemeClr>
                </a:solidFill>
              </a:rPr>
              <a:t>“</a:t>
            </a:r>
            <a:r>
              <a:rPr lang="en-US" i="1" dirty="0" smtClean="0">
                <a:solidFill>
                  <a:schemeClr val="tx1">
                    <a:lumMod val="50000"/>
                    <a:lumOff val="50000"/>
                  </a:schemeClr>
                </a:solidFill>
              </a:rPr>
              <a:t>Schema Isolation</a:t>
            </a:r>
            <a:r>
              <a:rPr lang="en-US" dirty="0" smtClean="0">
                <a:solidFill>
                  <a:schemeClr val="tx1">
                    <a:lumMod val="50000"/>
                    <a:lumOff val="50000"/>
                  </a:schemeClr>
                </a:solidFill>
              </a:rPr>
              <a:t>”</a:t>
            </a:r>
            <a:endParaRPr lang="en-US" dirty="0" smtClean="0">
              <a:solidFill>
                <a:schemeClr val="bg1">
                  <a:lumMod val="50000"/>
                </a:schemeClr>
              </a:solidFill>
            </a:endParaRPr>
          </a:p>
        </p:txBody>
      </p:sp>
      <p:pic>
        <p:nvPicPr>
          <p:cNvPr id="38" name="Picture 37"/>
          <p:cNvPicPr>
            <a:picLocks noChangeAspect="1"/>
          </p:cNvPicPr>
          <p:nvPr/>
        </p:nvPicPr>
        <p:blipFill>
          <a:blip r:embed="rId17" cstate="print"/>
          <a:stretch>
            <a:fillRect/>
          </a:stretch>
        </p:blipFill>
        <p:spPr>
          <a:xfrm>
            <a:off x="253342" y="1609725"/>
            <a:ext cx="1344910" cy="1843334"/>
          </a:xfrm>
          <a:prstGeom prst="rect">
            <a:avLst/>
          </a:prstGeom>
        </p:spPr>
      </p:pic>
    </p:spTree>
    <p:extLst>
      <p:ext uri="{BB962C8B-B14F-4D97-AF65-F5344CB8AC3E}">
        <p14:creationId xmlns:p14="http://schemas.microsoft.com/office/powerpoint/2010/main" val="90195887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Users and Privileges</a:t>
            </a:r>
            <a:endParaRPr lang="en-US" dirty="0"/>
          </a:p>
        </p:txBody>
      </p:sp>
      <p:sp>
        <p:nvSpPr>
          <p:cNvPr id="3" name="Content Placeholder 2"/>
          <p:cNvSpPr>
            <a:spLocks noGrp="1"/>
          </p:cNvSpPr>
          <p:nvPr>
            <p:ph sz="quarter" idx="12"/>
          </p:nvPr>
        </p:nvSpPr>
        <p:spPr>
          <a:xfrm>
            <a:off x="804347" y="1184004"/>
            <a:ext cx="8229600" cy="3357259"/>
          </a:xfrm>
        </p:spPr>
        <p:txBody>
          <a:bodyPr/>
          <a:lstStyle/>
          <a:p>
            <a:pPr>
              <a:spcAft>
                <a:spcPts val="800"/>
              </a:spcAft>
            </a:pPr>
            <a:r>
              <a:rPr lang="en-US" dirty="0" smtClean="0"/>
              <a:t>A common user can be granted privileges locally in a PDB (or root)</a:t>
            </a:r>
            <a:br>
              <a:rPr lang="en-US" dirty="0" smtClean="0"/>
            </a:br>
            <a:r>
              <a:rPr lang="en-US" dirty="0" smtClean="0"/>
              <a:t>and therefore differently in each container</a:t>
            </a:r>
          </a:p>
          <a:p>
            <a:pPr>
              <a:spcAft>
                <a:spcPts val="800"/>
              </a:spcAft>
            </a:pPr>
            <a:r>
              <a:rPr lang="en-US" dirty="0" smtClean="0"/>
              <a:t>A common user can, alternatively, be granted a system privilege</a:t>
            </a:r>
            <a:br>
              <a:rPr lang="en-US" dirty="0" smtClean="0"/>
            </a:br>
            <a:r>
              <a:rPr lang="en-US" i="1" dirty="0" smtClean="0"/>
              <a:t>commonly</a:t>
            </a:r>
            <a:r>
              <a:rPr lang="en-US" dirty="0" smtClean="0"/>
              <a:t> – the grant is made in root and every PDB, present and future</a:t>
            </a:r>
          </a:p>
          <a:p>
            <a:pPr>
              <a:spcAft>
                <a:spcPts val="800"/>
              </a:spcAft>
            </a:pPr>
            <a:r>
              <a:rPr lang="en-US" dirty="0" smtClean="0"/>
              <a:t>You can create a common role</a:t>
            </a:r>
          </a:p>
          <a:p>
            <a:pPr>
              <a:spcAft>
                <a:spcPts val="800"/>
              </a:spcAft>
            </a:pPr>
            <a:r>
              <a:rPr lang="en-US" dirty="0" smtClean="0"/>
              <a:t>A common role can be granted to a common user commonly</a:t>
            </a:r>
          </a:p>
          <a:p>
            <a:pPr>
              <a:spcAft>
                <a:spcPts val="800"/>
              </a:spcAft>
            </a:pPr>
            <a:r>
              <a:rPr lang="en-US" dirty="0" smtClean="0"/>
              <a:t>Authorization is checked in the container where the SQL is attempted</a:t>
            </a:r>
            <a:br>
              <a:rPr lang="en-US" dirty="0" smtClean="0"/>
            </a:br>
            <a:r>
              <a:rPr lang="en-US" dirty="0" smtClean="0"/>
              <a:t>considering </a:t>
            </a:r>
            <a:r>
              <a:rPr lang="en-US" i="1" dirty="0" smtClean="0"/>
              <a:t>only</a:t>
            </a:r>
            <a:r>
              <a:rPr lang="en-US" dirty="0" smtClean="0"/>
              <a:t> the privileges that the user has in that container</a:t>
            </a:r>
          </a:p>
        </p:txBody>
      </p:sp>
      <p:sp>
        <p:nvSpPr>
          <p:cNvPr id="4" name="Text Placeholder 3"/>
          <p:cNvSpPr>
            <a:spLocks noGrp="1"/>
          </p:cNvSpPr>
          <p:nvPr>
            <p:ph type="body" sz="quarter" idx="13"/>
          </p:nvPr>
        </p:nvSpPr>
        <p:spPr/>
        <p:txBody>
          <a:bodyPr/>
          <a:lstStyle/>
          <a:p>
            <a:r>
              <a:rPr lang="en-US" dirty="0" smtClean="0"/>
              <a:t>Authorization is checked in the same way as as pre-12.1</a:t>
            </a:r>
            <a:endParaRPr lang="en-US" dirty="0"/>
          </a:p>
        </p:txBody>
      </p:sp>
    </p:spTree>
    <p:extLst>
      <p:ext uri="{BB962C8B-B14F-4D97-AF65-F5344CB8AC3E}">
        <p14:creationId xmlns:p14="http://schemas.microsoft.com/office/powerpoint/2010/main" val="288753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ChangeArrowheads="1"/>
          </p:cNvSpPr>
          <p:nvPr/>
        </p:nvSpPr>
        <p:spPr bwMode="gray">
          <a:xfrm>
            <a:off x="5610748" y="1500594"/>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Isolation and </a:t>
            </a:r>
            <a:r>
              <a:rPr lang="en-US" sz="1600" dirty="0" err="1" smtClean="0">
                <a:solidFill>
                  <a:schemeClr val="bg1"/>
                </a:solidFill>
                <a:effectLst>
                  <a:outerShdw blurRad="38100" dist="38100" dir="2700000" algn="tl">
                    <a:srgbClr val="000000">
                      <a:alpha val="43137"/>
                    </a:srgbClr>
                  </a:outerShdw>
                </a:effectLst>
              </a:rPr>
              <a:t>multitenancy</a:t>
            </a:r>
            <a:endParaRPr lang="en-US" sz="1600" dirty="0">
              <a:solidFill>
                <a:schemeClr val="bg1"/>
              </a:solidFill>
              <a:effectLst>
                <a:outerShdw blurRad="38100" dist="38100" dir="2700000" algn="tl">
                  <a:srgbClr val="000000">
                    <a:alpha val="43137"/>
                  </a:srgbClr>
                </a:outerShdw>
              </a:effectLst>
            </a:endParaRPr>
          </a:p>
        </p:txBody>
      </p:sp>
      <p:sp>
        <p:nvSpPr>
          <p:cNvPr id="7" name="Rectangle 14"/>
          <p:cNvSpPr>
            <a:spLocks noChangeArrowheads="1"/>
          </p:cNvSpPr>
          <p:nvPr/>
        </p:nvSpPr>
        <p:spPr bwMode="gray">
          <a:xfrm>
            <a:off x="5610748" y="1888453"/>
            <a:ext cx="3418951" cy="338328"/>
          </a:xfrm>
          <a:prstGeom prst="rect">
            <a:avLst/>
          </a:prstGeom>
          <a:solidFill>
            <a:schemeClr val="bg2"/>
          </a:solidFill>
          <a:ln w="19050">
            <a:noFill/>
            <a:miter lim="800000"/>
            <a:headEnd/>
            <a:tailEnd/>
          </a:ln>
        </p:spPr>
        <p:txBody>
          <a:bodyPr wrap="none" anchor="ctr"/>
          <a:lstStyle/>
          <a:p>
            <a:r>
              <a:rPr lang="en-US" sz="1600" dirty="0" smtClean="0">
                <a:solidFill>
                  <a:schemeClr val="bg1"/>
                </a:solidFill>
                <a:effectLst>
                  <a:outerShdw blurRad="38100" dist="38100" dir="2700000" algn="tl">
                    <a:srgbClr val="000000">
                      <a:alpha val="43137"/>
                    </a:srgbClr>
                  </a:outerShdw>
                </a:effectLst>
              </a:rPr>
              <a:t>Fast provisioning and cloning</a:t>
            </a:r>
            <a:endParaRPr lang="en-US" sz="1600" dirty="0">
              <a:solidFill>
                <a:schemeClr val="bg1"/>
              </a:solidFill>
              <a:effectLst>
                <a:outerShdw blurRad="38100" dist="38100" dir="2700000" algn="tl">
                  <a:srgbClr val="000000">
                    <a:alpha val="43137"/>
                  </a:srgbClr>
                </a:outerShdw>
              </a:effectLst>
            </a:endParaRPr>
          </a:p>
        </p:txBody>
      </p:sp>
      <p:sp>
        <p:nvSpPr>
          <p:cNvPr id="8" name="Rectangle 14"/>
          <p:cNvSpPr>
            <a:spLocks noChangeArrowheads="1"/>
          </p:cNvSpPr>
          <p:nvPr/>
        </p:nvSpPr>
        <p:spPr bwMode="gray">
          <a:xfrm>
            <a:off x="5610748" y="2276312"/>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Secure and highly available</a:t>
            </a:r>
            <a:endParaRPr lang="en-US" sz="1600" dirty="0">
              <a:solidFill>
                <a:schemeClr val="bg1"/>
              </a:solidFill>
              <a:effectLst>
                <a:outerShdw blurRad="38100" dist="38100" dir="2700000" algn="tl">
                  <a:srgbClr val="000000">
                    <a:alpha val="43137"/>
                  </a:srgbClr>
                </a:outerShdw>
              </a:effectLst>
            </a:endParaRPr>
          </a:p>
        </p:txBody>
      </p:sp>
      <p:sp>
        <p:nvSpPr>
          <p:cNvPr id="14" name="Rectangle 14"/>
          <p:cNvSpPr>
            <a:spLocks noChangeArrowheads="1"/>
          </p:cNvSpPr>
          <p:nvPr/>
        </p:nvSpPr>
        <p:spPr bwMode="gray">
          <a:xfrm>
            <a:off x="5610748" y="1112735"/>
            <a:ext cx="3418951" cy="338328"/>
          </a:xfrm>
          <a:prstGeom prst="rect">
            <a:avLst/>
          </a:prstGeom>
          <a:solidFill>
            <a:schemeClr val="bg2"/>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No application changes</a:t>
            </a:r>
            <a:endParaRPr lang="en-US" sz="1600" dirty="0">
              <a:solidFill>
                <a:schemeClr val="bg1"/>
              </a:solidFill>
              <a:effectLst>
                <a:outerShdw blurRad="38100" dist="38100" dir="2700000" algn="tl">
                  <a:srgbClr val="000000">
                    <a:alpha val="43137"/>
                  </a:srgbClr>
                </a:outerShdw>
              </a:effectLst>
            </a:endParaRPr>
          </a:p>
        </p:txBody>
      </p:sp>
      <p:sp>
        <p:nvSpPr>
          <p:cNvPr id="30" name="Rectangle 14"/>
          <p:cNvSpPr>
            <a:spLocks noChangeArrowheads="1"/>
          </p:cNvSpPr>
          <p:nvPr/>
        </p:nvSpPr>
        <p:spPr bwMode="gray">
          <a:xfrm>
            <a:off x="5610748" y="3052030"/>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Manage many as one</a:t>
            </a:r>
            <a:endParaRPr lang="en-US" sz="1600" dirty="0">
              <a:solidFill>
                <a:schemeClr val="bg1"/>
              </a:solidFill>
              <a:effectLst>
                <a:outerShdw blurRad="38100" dist="38100" dir="2700000" algn="tl">
                  <a:srgbClr val="000000">
                    <a:alpha val="43137"/>
                  </a:srgbClr>
                </a:outerShdw>
              </a:effectLst>
            </a:endParaRPr>
          </a:p>
        </p:txBody>
      </p:sp>
      <p:sp>
        <p:nvSpPr>
          <p:cNvPr id="31" name="Rectangle 14"/>
          <p:cNvSpPr>
            <a:spLocks noChangeArrowheads="1"/>
          </p:cNvSpPr>
          <p:nvPr/>
        </p:nvSpPr>
        <p:spPr bwMode="gray">
          <a:xfrm>
            <a:off x="5610748" y="3439889"/>
            <a:ext cx="3418951" cy="338328"/>
          </a:xfrm>
          <a:prstGeom prst="rect">
            <a:avLst/>
          </a:prstGeom>
          <a:solidFill>
            <a:schemeClr val="bg2"/>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Greater resource utilization</a:t>
            </a:r>
            <a:endParaRPr lang="en-US" sz="1600" dirty="0">
              <a:solidFill>
                <a:schemeClr val="bg1"/>
              </a:solidFill>
              <a:effectLst>
                <a:outerShdw blurRad="38100" dist="38100" dir="2700000" algn="tl">
                  <a:srgbClr val="000000">
                    <a:alpha val="43137"/>
                  </a:srgbClr>
                </a:outerShdw>
              </a:effectLst>
            </a:endParaRPr>
          </a:p>
        </p:txBody>
      </p:sp>
      <p:sp>
        <p:nvSpPr>
          <p:cNvPr id="32" name="Rectangle 14"/>
          <p:cNvSpPr>
            <a:spLocks noChangeArrowheads="1"/>
          </p:cNvSpPr>
          <p:nvPr/>
        </p:nvSpPr>
        <p:spPr bwMode="gray">
          <a:xfrm>
            <a:off x="5610748" y="3827748"/>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err="1" smtClean="0">
                <a:solidFill>
                  <a:schemeClr val="bg1"/>
                </a:solidFill>
                <a:effectLst>
                  <a:outerShdw blurRad="38100" dist="38100" dir="2700000" algn="tl">
                    <a:srgbClr val="000000">
                      <a:alpha val="43137"/>
                    </a:srgbClr>
                  </a:outerShdw>
                </a:effectLst>
              </a:rPr>
              <a:t>Performant</a:t>
            </a:r>
            <a:r>
              <a:rPr lang="en-US" sz="1600" dirty="0" smtClean="0">
                <a:solidFill>
                  <a:schemeClr val="bg1"/>
                </a:solidFill>
                <a:effectLst>
                  <a:outerShdw blurRad="38100" dist="38100" dir="2700000" algn="tl">
                    <a:srgbClr val="000000">
                      <a:alpha val="43137"/>
                    </a:srgbClr>
                  </a:outerShdw>
                </a:effectLst>
              </a:rPr>
              <a:t> and scalable</a:t>
            </a:r>
            <a:endParaRPr lang="en-US" sz="1600" dirty="0">
              <a:solidFill>
                <a:schemeClr val="bg1"/>
              </a:solidFill>
              <a:effectLst>
                <a:outerShdw blurRad="38100" dist="38100" dir="2700000" algn="tl">
                  <a:srgbClr val="000000">
                    <a:alpha val="43137"/>
                  </a:srgbClr>
                </a:outerShdw>
              </a:effectLst>
            </a:endParaRPr>
          </a:p>
        </p:txBody>
      </p:sp>
      <p:sp>
        <p:nvSpPr>
          <p:cNvPr id="33" name="Rectangle 14"/>
          <p:cNvSpPr>
            <a:spLocks noChangeArrowheads="1"/>
          </p:cNvSpPr>
          <p:nvPr/>
        </p:nvSpPr>
        <p:spPr bwMode="gray">
          <a:xfrm>
            <a:off x="5610748" y="2664171"/>
            <a:ext cx="3418951" cy="338328"/>
          </a:xfrm>
          <a:prstGeom prst="rect">
            <a:avLst/>
          </a:prstGeom>
          <a:solidFill>
            <a:schemeClr val="bg2"/>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Lower IT costs</a:t>
            </a:r>
            <a:endParaRPr lang="en-US" sz="1600" dirty="0">
              <a:solidFill>
                <a:schemeClr val="bg1"/>
              </a:solidFill>
              <a:effectLst>
                <a:outerShdw blurRad="38100" dist="38100" dir="2700000" algn="tl">
                  <a:srgbClr val="000000">
                    <a:alpha val="43137"/>
                  </a:srgbClr>
                </a:outerShdw>
              </a:effectLst>
            </a:endParaRPr>
          </a:p>
        </p:txBody>
      </p:sp>
      <p:sp>
        <p:nvSpPr>
          <p:cNvPr id="43" name="Isosceles Triangle 42"/>
          <p:cNvSpPr/>
          <p:nvPr/>
        </p:nvSpPr>
        <p:spPr>
          <a:xfrm>
            <a:off x="4454063" y="1110130"/>
            <a:ext cx="1133116" cy="1707020"/>
          </a:xfrm>
          <a:custGeom>
            <a:avLst/>
            <a:gdLst>
              <a:gd name="connsiteX0" fmla="*/ 0 w 411206"/>
              <a:gd name="connsiteY0" fmla="*/ 240731 h 240731"/>
              <a:gd name="connsiteX1" fmla="*/ 205603 w 411206"/>
              <a:gd name="connsiteY1" fmla="*/ 0 h 240731"/>
              <a:gd name="connsiteX2" fmla="*/ 411206 w 411206"/>
              <a:gd name="connsiteY2" fmla="*/ 240731 h 240731"/>
              <a:gd name="connsiteX3" fmla="*/ 0 w 411206"/>
              <a:gd name="connsiteY3" fmla="*/ 240731 h 240731"/>
              <a:gd name="connsiteX0" fmla="*/ 0 w 2596191"/>
              <a:gd name="connsiteY0" fmla="*/ 240731 h 240731"/>
              <a:gd name="connsiteX1" fmla="*/ 2596191 w 2596191"/>
              <a:gd name="connsiteY1" fmla="*/ 0 h 240731"/>
              <a:gd name="connsiteX2" fmla="*/ 411206 w 2596191"/>
              <a:gd name="connsiteY2" fmla="*/ 240731 h 240731"/>
              <a:gd name="connsiteX3" fmla="*/ 0 w 2596191"/>
              <a:gd name="connsiteY3" fmla="*/ 240731 h 240731"/>
              <a:gd name="connsiteX0" fmla="*/ 0 w 3070735"/>
              <a:gd name="connsiteY0" fmla="*/ 240731 h 533578"/>
              <a:gd name="connsiteX1" fmla="*/ 2596191 w 3070735"/>
              <a:gd name="connsiteY1" fmla="*/ 0 h 533578"/>
              <a:gd name="connsiteX2" fmla="*/ 3070735 w 3070735"/>
              <a:gd name="connsiteY2" fmla="*/ 533578 h 533578"/>
              <a:gd name="connsiteX3" fmla="*/ 0 w 3070735"/>
              <a:gd name="connsiteY3" fmla="*/ 240731 h 533578"/>
              <a:gd name="connsiteX0" fmla="*/ 0 w 1092523"/>
              <a:gd name="connsiteY0" fmla="*/ 1926095 h 1926095"/>
              <a:gd name="connsiteX1" fmla="*/ 617979 w 1092523"/>
              <a:gd name="connsiteY1" fmla="*/ 0 h 1926095"/>
              <a:gd name="connsiteX2" fmla="*/ 1092523 w 1092523"/>
              <a:gd name="connsiteY2" fmla="*/ 533578 h 1926095"/>
              <a:gd name="connsiteX3" fmla="*/ 0 w 1092523"/>
              <a:gd name="connsiteY3" fmla="*/ 1926095 h 1926095"/>
              <a:gd name="connsiteX0" fmla="*/ 0 w 1163285"/>
              <a:gd name="connsiteY0" fmla="*/ 1685589 h 1685589"/>
              <a:gd name="connsiteX1" fmla="*/ 1163285 w 1163285"/>
              <a:gd name="connsiteY1" fmla="*/ 0 h 1685589"/>
              <a:gd name="connsiteX2" fmla="*/ 1092523 w 1163285"/>
              <a:gd name="connsiteY2" fmla="*/ 293072 h 1685589"/>
              <a:gd name="connsiteX3" fmla="*/ 0 w 1163285"/>
              <a:gd name="connsiteY3" fmla="*/ 1685589 h 1685589"/>
              <a:gd name="connsiteX0" fmla="*/ 0 w 1163285"/>
              <a:gd name="connsiteY0" fmla="*/ 1685589 h 1685589"/>
              <a:gd name="connsiteX1" fmla="*/ 1163285 w 1163285"/>
              <a:gd name="connsiteY1" fmla="*/ 0 h 1685589"/>
              <a:gd name="connsiteX2" fmla="*/ 1156817 w 1163285"/>
              <a:gd name="connsiteY2" fmla="*/ 359747 h 1685589"/>
              <a:gd name="connsiteX3" fmla="*/ 0 w 1163285"/>
              <a:gd name="connsiteY3" fmla="*/ 1685589 h 1685589"/>
              <a:gd name="connsiteX0" fmla="*/ 0 w 1156817"/>
              <a:gd name="connsiteY0" fmla="*/ 1687970 h 1687970"/>
              <a:gd name="connsiteX1" fmla="*/ 1139473 w 1156817"/>
              <a:gd name="connsiteY1" fmla="*/ 0 h 1687970"/>
              <a:gd name="connsiteX2" fmla="*/ 1156817 w 1156817"/>
              <a:gd name="connsiteY2" fmla="*/ 362128 h 1687970"/>
              <a:gd name="connsiteX3" fmla="*/ 0 w 1156817"/>
              <a:gd name="connsiteY3" fmla="*/ 1687970 h 1687970"/>
              <a:gd name="connsiteX0" fmla="*/ 0 w 1139473"/>
              <a:gd name="connsiteY0" fmla="*/ 1687970 h 1687970"/>
              <a:gd name="connsiteX1" fmla="*/ 1139473 w 1139473"/>
              <a:gd name="connsiteY1" fmla="*/ 0 h 1687970"/>
              <a:gd name="connsiteX2" fmla="*/ 1137767 w 1139473"/>
              <a:gd name="connsiteY2" fmla="*/ 362128 h 1687970"/>
              <a:gd name="connsiteX3" fmla="*/ 0 w 1139473"/>
              <a:gd name="connsiteY3" fmla="*/ 1687970 h 1687970"/>
              <a:gd name="connsiteX0" fmla="*/ 0 w 1132329"/>
              <a:gd name="connsiteY0" fmla="*/ 1707020 h 1707020"/>
              <a:gd name="connsiteX1" fmla="*/ 1132329 w 1132329"/>
              <a:gd name="connsiteY1" fmla="*/ 0 h 1707020"/>
              <a:gd name="connsiteX2" fmla="*/ 1130623 w 1132329"/>
              <a:gd name="connsiteY2" fmla="*/ 362128 h 1707020"/>
              <a:gd name="connsiteX3" fmla="*/ 0 w 1132329"/>
              <a:gd name="connsiteY3" fmla="*/ 1707020 h 1707020"/>
              <a:gd name="connsiteX0" fmla="*/ 0 w 1132329"/>
              <a:gd name="connsiteY0" fmla="*/ 1707020 h 1707020"/>
              <a:gd name="connsiteX1" fmla="*/ 1132329 w 1132329"/>
              <a:gd name="connsiteY1" fmla="*/ 0 h 1707020"/>
              <a:gd name="connsiteX2" fmla="*/ 1130623 w 1132329"/>
              <a:gd name="connsiteY2" fmla="*/ 338315 h 1707020"/>
              <a:gd name="connsiteX3" fmla="*/ 0 w 1132329"/>
              <a:gd name="connsiteY3" fmla="*/ 1707020 h 1707020"/>
              <a:gd name="connsiteX0" fmla="*/ 0 w 1133116"/>
              <a:gd name="connsiteY0" fmla="*/ 1707020 h 1707020"/>
              <a:gd name="connsiteX1" fmla="*/ 1132329 w 1133116"/>
              <a:gd name="connsiteY1" fmla="*/ 0 h 1707020"/>
              <a:gd name="connsiteX2" fmla="*/ 1133004 w 1133116"/>
              <a:gd name="connsiteY2" fmla="*/ 343078 h 1707020"/>
              <a:gd name="connsiteX3" fmla="*/ 0 w 1133116"/>
              <a:gd name="connsiteY3" fmla="*/ 1707020 h 1707020"/>
            </a:gdLst>
            <a:ahLst/>
            <a:cxnLst>
              <a:cxn ang="0">
                <a:pos x="connsiteX0" y="connsiteY0"/>
              </a:cxn>
              <a:cxn ang="0">
                <a:pos x="connsiteX1" y="connsiteY1"/>
              </a:cxn>
              <a:cxn ang="0">
                <a:pos x="connsiteX2" y="connsiteY2"/>
              </a:cxn>
              <a:cxn ang="0">
                <a:pos x="connsiteX3" y="connsiteY3"/>
              </a:cxn>
            </a:cxnLst>
            <a:rect l="l" t="t" r="r" b="b"/>
            <a:pathLst>
              <a:path w="1133116" h="1707020">
                <a:moveTo>
                  <a:pt x="0" y="1707020"/>
                </a:moveTo>
                <a:lnTo>
                  <a:pt x="1132329" y="0"/>
                </a:lnTo>
                <a:cubicBezTo>
                  <a:pt x="1131760" y="120709"/>
                  <a:pt x="1133573" y="222369"/>
                  <a:pt x="1133004" y="343078"/>
                </a:cubicBezTo>
                <a:lnTo>
                  <a:pt x="0" y="1707020"/>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4462205" y="1501786"/>
            <a:ext cx="1128285" cy="1313564"/>
          </a:xfrm>
          <a:custGeom>
            <a:avLst/>
            <a:gdLst>
              <a:gd name="connsiteX0" fmla="*/ 0 w 127645"/>
              <a:gd name="connsiteY0" fmla="*/ 306297 h 306297"/>
              <a:gd name="connsiteX1" fmla="*/ 63823 w 127645"/>
              <a:gd name="connsiteY1" fmla="*/ 0 h 306297"/>
              <a:gd name="connsiteX2" fmla="*/ 127645 w 127645"/>
              <a:gd name="connsiteY2" fmla="*/ 306297 h 306297"/>
              <a:gd name="connsiteX3" fmla="*/ 0 w 127645"/>
              <a:gd name="connsiteY3" fmla="*/ 306297 h 306297"/>
              <a:gd name="connsiteX0" fmla="*/ 0 w 980133"/>
              <a:gd name="connsiteY0" fmla="*/ 949234 h 949234"/>
              <a:gd name="connsiteX1" fmla="*/ 916311 w 980133"/>
              <a:gd name="connsiteY1" fmla="*/ 0 h 949234"/>
              <a:gd name="connsiteX2" fmla="*/ 980133 w 980133"/>
              <a:gd name="connsiteY2" fmla="*/ 306297 h 949234"/>
              <a:gd name="connsiteX3" fmla="*/ 0 w 980133"/>
              <a:gd name="connsiteY3" fmla="*/ 949234 h 949234"/>
              <a:gd name="connsiteX0" fmla="*/ 0 w 1125861"/>
              <a:gd name="connsiteY0" fmla="*/ 1268321 h 1268321"/>
              <a:gd name="connsiteX1" fmla="*/ 1125861 w 1125861"/>
              <a:gd name="connsiteY1" fmla="*/ 0 h 1268321"/>
              <a:gd name="connsiteX2" fmla="*/ 980133 w 1125861"/>
              <a:gd name="connsiteY2" fmla="*/ 625384 h 1268321"/>
              <a:gd name="connsiteX3" fmla="*/ 0 w 1125861"/>
              <a:gd name="connsiteY3" fmla="*/ 1268321 h 1268321"/>
              <a:gd name="connsiteX0" fmla="*/ 0 w 1125861"/>
              <a:gd name="connsiteY0" fmla="*/ 1268321 h 1268321"/>
              <a:gd name="connsiteX1" fmla="*/ 1125861 w 1125861"/>
              <a:gd name="connsiteY1" fmla="*/ 0 h 1268321"/>
              <a:gd name="connsiteX2" fmla="*/ 1123008 w 1125861"/>
              <a:gd name="connsiteY2" fmla="*/ 370590 h 1268321"/>
              <a:gd name="connsiteX3" fmla="*/ 0 w 1125861"/>
              <a:gd name="connsiteY3" fmla="*/ 1268321 h 1268321"/>
              <a:gd name="connsiteX0" fmla="*/ 0 w 1123008"/>
              <a:gd name="connsiteY0" fmla="*/ 1313564 h 1313564"/>
              <a:gd name="connsiteX1" fmla="*/ 1121098 w 1123008"/>
              <a:gd name="connsiteY1" fmla="*/ 0 h 1313564"/>
              <a:gd name="connsiteX2" fmla="*/ 1123008 w 1123008"/>
              <a:gd name="connsiteY2" fmla="*/ 415833 h 1313564"/>
              <a:gd name="connsiteX3" fmla="*/ 0 w 1123008"/>
              <a:gd name="connsiteY3" fmla="*/ 1313564 h 1313564"/>
              <a:gd name="connsiteX0" fmla="*/ 0 w 1123008"/>
              <a:gd name="connsiteY0" fmla="*/ 1313564 h 1313564"/>
              <a:gd name="connsiteX1" fmla="*/ 1121098 w 1123008"/>
              <a:gd name="connsiteY1" fmla="*/ 0 h 1313564"/>
              <a:gd name="connsiteX2" fmla="*/ 1123008 w 1123008"/>
              <a:gd name="connsiteY2" fmla="*/ 332489 h 1313564"/>
              <a:gd name="connsiteX3" fmla="*/ 0 w 1123008"/>
              <a:gd name="connsiteY3" fmla="*/ 1313564 h 1313564"/>
              <a:gd name="connsiteX0" fmla="*/ 0 w 1123008"/>
              <a:gd name="connsiteY0" fmla="*/ 1313564 h 1313564"/>
              <a:gd name="connsiteX1" fmla="*/ 1121098 w 1123008"/>
              <a:gd name="connsiteY1" fmla="*/ 0 h 1313564"/>
              <a:gd name="connsiteX2" fmla="*/ 1123008 w 1123008"/>
              <a:gd name="connsiteY2" fmla="*/ 339633 h 1313564"/>
              <a:gd name="connsiteX3" fmla="*/ 0 w 1123008"/>
              <a:gd name="connsiteY3" fmla="*/ 1313564 h 1313564"/>
              <a:gd name="connsiteX0" fmla="*/ 0 w 1128285"/>
              <a:gd name="connsiteY0" fmla="*/ 1313564 h 1313564"/>
              <a:gd name="connsiteX1" fmla="*/ 1128242 w 1128285"/>
              <a:gd name="connsiteY1" fmla="*/ 0 h 1313564"/>
              <a:gd name="connsiteX2" fmla="*/ 1123008 w 1128285"/>
              <a:gd name="connsiteY2" fmla="*/ 339633 h 1313564"/>
              <a:gd name="connsiteX3" fmla="*/ 0 w 1128285"/>
              <a:gd name="connsiteY3" fmla="*/ 1313564 h 1313564"/>
            </a:gdLst>
            <a:ahLst/>
            <a:cxnLst>
              <a:cxn ang="0">
                <a:pos x="connsiteX0" y="connsiteY0"/>
              </a:cxn>
              <a:cxn ang="0">
                <a:pos x="connsiteX1" y="connsiteY1"/>
              </a:cxn>
              <a:cxn ang="0">
                <a:pos x="connsiteX2" y="connsiteY2"/>
              </a:cxn>
              <a:cxn ang="0">
                <a:pos x="connsiteX3" y="connsiteY3"/>
              </a:cxn>
            </a:cxnLst>
            <a:rect l="l" t="t" r="r" b="b"/>
            <a:pathLst>
              <a:path w="1128285" h="1313564">
                <a:moveTo>
                  <a:pt x="0" y="1313564"/>
                </a:moveTo>
                <a:lnTo>
                  <a:pt x="1128242" y="0"/>
                </a:lnTo>
                <a:cubicBezTo>
                  <a:pt x="1128879" y="138611"/>
                  <a:pt x="1122371" y="201022"/>
                  <a:pt x="1123008" y="339633"/>
                </a:cubicBezTo>
                <a:lnTo>
                  <a:pt x="0" y="1313564"/>
                </a:ln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4460884" y="1887408"/>
            <a:ext cx="1132808" cy="92392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7341"/>
              <a:gd name="connsiteY0" fmla="*/ 0 h 1052513"/>
              <a:gd name="connsiteX1" fmla="*/ 296989 w 827341"/>
              <a:gd name="connsiteY1" fmla="*/ 138113 h 1052513"/>
              <a:gd name="connsiteX2" fmla="*/ 827341 w 827341"/>
              <a:gd name="connsiteY2" fmla="*/ 1052513 h 1052513"/>
              <a:gd name="connsiteX3" fmla="*/ 0 w 827341"/>
              <a:gd name="connsiteY3" fmla="*/ 0 h 1052513"/>
              <a:gd name="connsiteX0" fmla="*/ 0 w 1082801"/>
              <a:gd name="connsiteY0" fmla="*/ 795337 h 1847850"/>
              <a:gd name="connsiteX1" fmla="*/ 1082801 w 1082801"/>
              <a:gd name="connsiteY1" fmla="*/ 0 h 1847850"/>
              <a:gd name="connsiteX2" fmla="*/ 827341 w 1082801"/>
              <a:gd name="connsiteY2" fmla="*/ 1847850 h 1847850"/>
              <a:gd name="connsiteX3" fmla="*/ 0 w 1082801"/>
              <a:gd name="connsiteY3" fmla="*/ 795337 h 1847850"/>
              <a:gd name="connsiteX0" fmla="*/ 0 w 1098803"/>
              <a:gd name="connsiteY0" fmla="*/ 795337 h 795337"/>
              <a:gd name="connsiteX1" fmla="*/ 1082801 w 1098803"/>
              <a:gd name="connsiteY1" fmla="*/ 0 h 795337"/>
              <a:gd name="connsiteX2" fmla="*/ 1098803 w 1098803"/>
              <a:gd name="connsiteY2" fmla="*/ 280987 h 795337"/>
              <a:gd name="connsiteX3" fmla="*/ 0 w 1098803"/>
              <a:gd name="connsiteY3" fmla="*/ 795337 h 795337"/>
              <a:gd name="connsiteX0" fmla="*/ 0 w 1123283"/>
              <a:gd name="connsiteY0" fmla="*/ 819149 h 819149"/>
              <a:gd name="connsiteX1" fmla="*/ 1123283 w 1123283"/>
              <a:gd name="connsiteY1" fmla="*/ 0 h 819149"/>
              <a:gd name="connsiteX2" fmla="*/ 1098803 w 1123283"/>
              <a:gd name="connsiteY2" fmla="*/ 304799 h 819149"/>
              <a:gd name="connsiteX3" fmla="*/ 0 w 1123283"/>
              <a:gd name="connsiteY3" fmla="*/ 819149 h 819149"/>
              <a:gd name="connsiteX0" fmla="*/ 0 w 1123283"/>
              <a:gd name="connsiteY0" fmla="*/ 819149 h 819149"/>
              <a:gd name="connsiteX1" fmla="*/ 1123283 w 1123283"/>
              <a:gd name="connsiteY1" fmla="*/ 0 h 819149"/>
              <a:gd name="connsiteX2" fmla="*/ 1120234 w 1123283"/>
              <a:gd name="connsiteY2" fmla="*/ 366711 h 819149"/>
              <a:gd name="connsiteX3" fmla="*/ 0 w 1123283"/>
              <a:gd name="connsiteY3" fmla="*/ 819149 h 819149"/>
              <a:gd name="connsiteX0" fmla="*/ 0 w 1132808"/>
              <a:gd name="connsiteY0" fmla="*/ 923924 h 923924"/>
              <a:gd name="connsiteX1" fmla="*/ 1132808 w 1132808"/>
              <a:gd name="connsiteY1" fmla="*/ 0 h 923924"/>
              <a:gd name="connsiteX2" fmla="*/ 1120234 w 1132808"/>
              <a:gd name="connsiteY2" fmla="*/ 471486 h 923924"/>
              <a:gd name="connsiteX3" fmla="*/ 0 w 1132808"/>
              <a:gd name="connsiteY3" fmla="*/ 923924 h 923924"/>
              <a:gd name="connsiteX0" fmla="*/ 0 w 1132808"/>
              <a:gd name="connsiteY0" fmla="*/ 923924 h 923924"/>
              <a:gd name="connsiteX1" fmla="*/ 1132808 w 1132808"/>
              <a:gd name="connsiteY1" fmla="*/ 0 h 923924"/>
              <a:gd name="connsiteX2" fmla="*/ 1124996 w 1132808"/>
              <a:gd name="connsiteY2" fmla="*/ 345280 h 923924"/>
              <a:gd name="connsiteX3" fmla="*/ 0 w 1132808"/>
              <a:gd name="connsiteY3" fmla="*/ 923924 h 923924"/>
            </a:gdLst>
            <a:ahLst/>
            <a:cxnLst>
              <a:cxn ang="0">
                <a:pos x="connsiteX0" y="connsiteY0"/>
              </a:cxn>
              <a:cxn ang="0">
                <a:pos x="connsiteX1" y="connsiteY1"/>
              </a:cxn>
              <a:cxn ang="0">
                <a:pos x="connsiteX2" y="connsiteY2"/>
              </a:cxn>
              <a:cxn ang="0">
                <a:pos x="connsiteX3" y="connsiteY3"/>
              </a:cxn>
            </a:cxnLst>
            <a:rect l="l" t="t" r="r" b="b"/>
            <a:pathLst>
              <a:path w="1132808" h="923924">
                <a:moveTo>
                  <a:pt x="0" y="923924"/>
                </a:moveTo>
                <a:cubicBezTo>
                  <a:pt x="374428" y="650874"/>
                  <a:pt x="758380" y="273050"/>
                  <a:pt x="1132808" y="0"/>
                </a:cubicBezTo>
                <a:cubicBezTo>
                  <a:pt x="1131792" y="122237"/>
                  <a:pt x="1126012" y="223043"/>
                  <a:pt x="1124996" y="345280"/>
                </a:cubicBezTo>
                <a:lnTo>
                  <a:pt x="0" y="923924"/>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a:off x="4458502" y="2273171"/>
            <a:ext cx="1128046" cy="52149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9723"/>
              <a:gd name="connsiteY0" fmla="*/ 0 h 1069181"/>
              <a:gd name="connsiteX1" fmla="*/ 299371 w 829723"/>
              <a:gd name="connsiteY1" fmla="*/ 154781 h 1069181"/>
              <a:gd name="connsiteX2" fmla="*/ 829723 w 829723"/>
              <a:gd name="connsiteY2" fmla="*/ 1069181 h 1069181"/>
              <a:gd name="connsiteX3" fmla="*/ 0 w 829723"/>
              <a:gd name="connsiteY3" fmla="*/ 0 h 1069181"/>
              <a:gd name="connsiteX0" fmla="*/ 0 w 1128046"/>
              <a:gd name="connsiteY0" fmla="*/ 361950 h 1431131"/>
              <a:gd name="connsiteX1" fmla="*/ 1128046 w 1128046"/>
              <a:gd name="connsiteY1" fmla="*/ 0 h 1431131"/>
              <a:gd name="connsiteX2" fmla="*/ 829723 w 1128046"/>
              <a:gd name="connsiteY2" fmla="*/ 1431131 h 1431131"/>
              <a:gd name="connsiteX3" fmla="*/ 0 w 1128046"/>
              <a:gd name="connsiteY3" fmla="*/ 361950 h 1431131"/>
              <a:gd name="connsiteX0" fmla="*/ 0 w 1128046"/>
              <a:gd name="connsiteY0" fmla="*/ 361950 h 361950"/>
              <a:gd name="connsiteX1" fmla="*/ 1128046 w 1128046"/>
              <a:gd name="connsiteY1" fmla="*/ 0 h 361950"/>
              <a:gd name="connsiteX2" fmla="*/ 1103567 w 1128046"/>
              <a:gd name="connsiteY2" fmla="*/ 333375 h 361950"/>
              <a:gd name="connsiteX3" fmla="*/ 0 w 1128046"/>
              <a:gd name="connsiteY3" fmla="*/ 361950 h 361950"/>
              <a:gd name="connsiteX0" fmla="*/ 0 w 1128046"/>
              <a:gd name="connsiteY0" fmla="*/ 366712 h 366712"/>
              <a:gd name="connsiteX1" fmla="*/ 1128046 w 1128046"/>
              <a:gd name="connsiteY1" fmla="*/ 0 h 366712"/>
              <a:gd name="connsiteX2" fmla="*/ 1103567 w 1128046"/>
              <a:gd name="connsiteY2" fmla="*/ 338137 h 366712"/>
              <a:gd name="connsiteX3" fmla="*/ 0 w 1128046"/>
              <a:gd name="connsiteY3" fmla="*/ 366712 h 366712"/>
              <a:gd name="connsiteX0" fmla="*/ 0 w 1128046"/>
              <a:gd name="connsiteY0" fmla="*/ 366712 h 369093"/>
              <a:gd name="connsiteX1" fmla="*/ 1128046 w 1128046"/>
              <a:gd name="connsiteY1" fmla="*/ 0 h 369093"/>
              <a:gd name="connsiteX2" fmla="*/ 1127380 w 1128046"/>
              <a:gd name="connsiteY2" fmla="*/ 369093 h 369093"/>
              <a:gd name="connsiteX3" fmla="*/ 0 w 1128046"/>
              <a:gd name="connsiteY3" fmla="*/ 366712 h 369093"/>
              <a:gd name="connsiteX0" fmla="*/ 0 w 1128046"/>
              <a:gd name="connsiteY0" fmla="*/ 521493 h 523874"/>
              <a:gd name="connsiteX1" fmla="*/ 1128046 w 1128046"/>
              <a:gd name="connsiteY1" fmla="*/ 0 h 523874"/>
              <a:gd name="connsiteX2" fmla="*/ 1127380 w 1128046"/>
              <a:gd name="connsiteY2" fmla="*/ 523874 h 523874"/>
              <a:gd name="connsiteX3" fmla="*/ 0 w 1128046"/>
              <a:gd name="connsiteY3" fmla="*/ 521493 h 523874"/>
              <a:gd name="connsiteX0" fmla="*/ 0 w 1128046"/>
              <a:gd name="connsiteY0" fmla="*/ 521493 h 521493"/>
              <a:gd name="connsiteX1" fmla="*/ 1128046 w 1128046"/>
              <a:gd name="connsiteY1" fmla="*/ 0 h 521493"/>
              <a:gd name="connsiteX2" fmla="*/ 1127380 w 1128046"/>
              <a:gd name="connsiteY2" fmla="*/ 340518 h 521493"/>
              <a:gd name="connsiteX3" fmla="*/ 0 w 1128046"/>
              <a:gd name="connsiteY3" fmla="*/ 521493 h 521493"/>
            </a:gdLst>
            <a:ahLst/>
            <a:cxnLst>
              <a:cxn ang="0">
                <a:pos x="connsiteX0" y="connsiteY0"/>
              </a:cxn>
              <a:cxn ang="0">
                <a:pos x="connsiteX1" y="connsiteY1"/>
              </a:cxn>
              <a:cxn ang="0">
                <a:pos x="connsiteX2" y="connsiteY2"/>
              </a:cxn>
              <a:cxn ang="0">
                <a:pos x="connsiteX3" y="connsiteY3"/>
              </a:cxn>
            </a:cxnLst>
            <a:rect l="l" t="t" r="r" b="b"/>
            <a:pathLst>
              <a:path w="1128046" h="521493">
                <a:moveTo>
                  <a:pt x="0" y="521493"/>
                </a:moveTo>
                <a:lnTo>
                  <a:pt x="1128046" y="0"/>
                </a:lnTo>
                <a:lnTo>
                  <a:pt x="1127380" y="340518"/>
                </a:lnTo>
                <a:lnTo>
                  <a:pt x="0" y="521493"/>
                </a:ln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a:off x="4468360" y="2667795"/>
            <a:ext cx="1120250" cy="340518"/>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84516"/>
              <a:gd name="connsiteY0" fmla="*/ 21431 h 914400"/>
              <a:gd name="connsiteX1" fmla="*/ 554164 w 1084516"/>
              <a:gd name="connsiteY1" fmla="*/ 0 h 914400"/>
              <a:gd name="connsiteX2" fmla="*/ 1084516 w 1084516"/>
              <a:gd name="connsiteY2" fmla="*/ 914400 h 914400"/>
              <a:gd name="connsiteX3" fmla="*/ 0 w 1084516"/>
              <a:gd name="connsiteY3" fmla="*/ 21431 h 914400"/>
              <a:gd name="connsiteX0" fmla="*/ 0 w 1123283"/>
              <a:gd name="connsiteY0" fmla="*/ 0 h 892969"/>
              <a:gd name="connsiteX1" fmla="*/ 1123283 w 1123283"/>
              <a:gd name="connsiteY1" fmla="*/ 64294 h 892969"/>
              <a:gd name="connsiteX2" fmla="*/ 1084516 w 1123283"/>
              <a:gd name="connsiteY2" fmla="*/ 892969 h 892969"/>
              <a:gd name="connsiteX3" fmla="*/ 0 w 1123283"/>
              <a:gd name="connsiteY3" fmla="*/ 0 h 892969"/>
              <a:gd name="connsiteX0" fmla="*/ 0 w 1123283"/>
              <a:gd name="connsiteY0" fmla="*/ 0 h 428625"/>
              <a:gd name="connsiteX1" fmla="*/ 1123283 w 1123283"/>
              <a:gd name="connsiteY1" fmla="*/ 64294 h 428625"/>
              <a:gd name="connsiteX2" fmla="*/ 1117853 w 1123283"/>
              <a:gd name="connsiteY2" fmla="*/ 428625 h 428625"/>
              <a:gd name="connsiteX3" fmla="*/ 0 w 1123283"/>
              <a:gd name="connsiteY3" fmla="*/ 0 h 428625"/>
              <a:gd name="connsiteX0" fmla="*/ 0 w 1117853"/>
              <a:gd name="connsiteY0" fmla="*/ 0 h 428625"/>
              <a:gd name="connsiteX1" fmla="*/ 1116140 w 1117853"/>
              <a:gd name="connsiteY1" fmla="*/ 71438 h 428625"/>
              <a:gd name="connsiteX2" fmla="*/ 1117853 w 1117853"/>
              <a:gd name="connsiteY2" fmla="*/ 428625 h 428625"/>
              <a:gd name="connsiteX3" fmla="*/ 0 w 1117853"/>
              <a:gd name="connsiteY3" fmla="*/ 0 h 428625"/>
              <a:gd name="connsiteX0" fmla="*/ 0 w 1117853"/>
              <a:gd name="connsiteY0" fmla="*/ 0 h 431006"/>
              <a:gd name="connsiteX1" fmla="*/ 1116140 w 1117853"/>
              <a:gd name="connsiteY1" fmla="*/ 71438 h 431006"/>
              <a:gd name="connsiteX2" fmla="*/ 1117853 w 1117853"/>
              <a:gd name="connsiteY2" fmla="*/ 431006 h 431006"/>
              <a:gd name="connsiteX3" fmla="*/ 0 w 1117853"/>
              <a:gd name="connsiteY3" fmla="*/ 0 h 431006"/>
              <a:gd name="connsiteX0" fmla="*/ 0 w 1118521"/>
              <a:gd name="connsiteY0" fmla="*/ 121443 h 552449"/>
              <a:gd name="connsiteX1" fmla="*/ 1118521 w 1118521"/>
              <a:gd name="connsiteY1" fmla="*/ 0 h 552449"/>
              <a:gd name="connsiteX2" fmla="*/ 1117853 w 1118521"/>
              <a:gd name="connsiteY2" fmla="*/ 552449 h 552449"/>
              <a:gd name="connsiteX3" fmla="*/ 0 w 1118521"/>
              <a:gd name="connsiteY3" fmla="*/ 121443 h 552449"/>
              <a:gd name="connsiteX0" fmla="*/ 0 w 1129762"/>
              <a:gd name="connsiteY0" fmla="*/ 121443 h 328611"/>
              <a:gd name="connsiteX1" fmla="*/ 1118521 w 1129762"/>
              <a:gd name="connsiteY1" fmla="*/ 0 h 328611"/>
              <a:gd name="connsiteX2" fmla="*/ 1129759 w 1129762"/>
              <a:gd name="connsiteY2" fmla="*/ 328611 h 328611"/>
              <a:gd name="connsiteX3" fmla="*/ 0 w 1129762"/>
              <a:gd name="connsiteY3" fmla="*/ 121443 h 328611"/>
              <a:gd name="connsiteX0" fmla="*/ 0 w 1129766"/>
              <a:gd name="connsiteY0" fmla="*/ 128587 h 335755"/>
              <a:gd name="connsiteX1" fmla="*/ 1125665 w 1129766"/>
              <a:gd name="connsiteY1" fmla="*/ 0 h 335755"/>
              <a:gd name="connsiteX2" fmla="*/ 1129759 w 1129766"/>
              <a:gd name="connsiteY2" fmla="*/ 335755 h 335755"/>
              <a:gd name="connsiteX3" fmla="*/ 0 w 1129766"/>
              <a:gd name="connsiteY3" fmla="*/ 128587 h 335755"/>
              <a:gd name="connsiteX0" fmla="*/ 0 w 1125665"/>
              <a:gd name="connsiteY0" fmla="*/ 128587 h 340518"/>
              <a:gd name="connsiteX1" fmla="*/ 1125665 w 1125665"/>
              <a:gd name="connsiteY1" fmla="*/ 0 h 340518"/>
              <a:gd name="connsiteX2" fmla="*/ 1120234 w 1125665"/>
              <a:gd name="connsiteY2" fmla="*/ 340518 h 340518"/>
              <a:gd name="connsiteX3" fmla="*/ 0 w 1125665"/>
              <a:gd name="connsiteY3" fmla="*/ 128587 h 340518"/>
              <a:gd name="connsiteX0" fmla="*/ 0 w 1120250"/>
              <a:gd name="connsiteY0" fmla="*/ 128587 h 340518"/>
              <a:gd name="connsiteX1" fmla="*/ 1118521 w 1120250"/>
              <a:gd name="connsiteY1" fmla="*/ 0 h 340518"/>
              <a:gd name="connsiteX2" fmla="*/ 1120234 w 1120250"/>
              <a:gd name="connsiteY2" fmla="*/ 340518 h 340518"/>
              <a:gd name="connsiteX3" fmla="*/ 0 w 1120250"/>
              <a:gd name="connsiteY3" fmla="*/ 128587 h 340518"/>
            </a:gdLst>
            <a:ahLst/>
            <a:cxnLst>
              <a:cxn ang="0">
                <a:pos x="connsiteX0" y="connsiteY0"/>
              </a:cxn>
              <a:cxn ang="0">
                <a:pos x="connsiteX1" y="connsiteY1"/>
              </a:cxn>
              <a:cxn ang="0">
                <a:pos x="connsiteX2" y="connsiteY2"/>
              </a:cxn>
              <a:cxn ang="0">
                <a:pos x="connsiteX3" y="connsiteY3"/>
              </a:cxn>
            </a:cxnLst>
            <a:rect l="l" t="t" r="r" b="b"/>
            <a:pathLst>
              <a:path w="1120250" h="340518">
                <a:moveTo>
                  <a:pt x="0" y="128587"/>
                </a:moveTo>
                <a:lnTo>
                  <a:pt x="1118521" y="0"/>
                </a:lnTo>
                <a:cubicBezTo>
                  <a:pt x="1118298" y="184150"/>
                  <a:pt x="1120457" y="156368"/>
                  <a:pt x="1120234" y="340518"/>
                </a:cubicBezTo>
                <a:lnTo>
                  <a:pt x="0" y="128587"/>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a:off x="4463264" y="2799428"/>
            <a:ext cx="1127759" cy="590550"/>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239964"/>
              <a:gd name="connsiteY0" fmla="*/ 245269 h 245269"/>
              <a:gd name="connsiteX1" fmla="*/ 1239964 w 1239964"/>
              <a:gd name="connsiteY1" fmla="*/ 0 h 245269"/>
              <a:gd name="connsiteX2" fmla="*/ 1060704 w 1239964"/>
              <a:gd name="connsiteY2" fmla="*/ 245269 h 245269"/>
              <a:gd name="connsiteX3" fmla="*/ 0 w 1239964"/>
              <a:gd name="connsiteY3" fmla="*/ 245269 h 245269"/>
              <a:gd name="connsiteX0" fmla="*/ 0 w 1355979"/>
              <a:gd name="connsiteY0" fmla="*/ 245269 h 492919"/>
              <a:gd name="connsiteX1" fmla="*/ 1239964 w 1355979"/>
              <a:gd name="connsiteY1" fmla="*/ 0 h 492919"/>
              <a:gd name="connsiteX2" fmla="*/ 1355979 w 1355979"/>
              <a:gd name="connsiteY2" fmla="*/ 492919 h 492919"/>
              <a:gd name="connsiteX3" fmla="*/ 0 w 1355979"/>
              <a:gd name="connsiteY3" fmla="*/ 245269 h 492919"/>
              <a:gd name="connsiteX0" fmla="*/ 0 w 1356645"/>
              <a:gd name="connsiteY0" fmla="*/ 119063 h 366713"/>
              <a:gd name="connsiteX1" fmla="*/ 1356645 w 1356645"/>
              <a:gd name="connsiteY1" fmla="*/ 0 h 366713"/>
              <a:gd name="connsiteX2" fmla="*/ 1355979 w 1356645"/>
              <a:gd name="connsiteY2" fmla="*/ 366713 h 366713"/>
              <a:gd name="connsiteX3" fmla="*/ 0 w 1356645"/>
              <a:gd name="connsiteY3" fmla="*/ 119063 h 366713"/>
              <a:gd name="connsiteX0" fmla="*/ 0 w 1120901"/>
              <a:gd name="connsiteY0" fmla="*/ 0 h 1312069"/>
              <a:gd name="connsiteX1" fmla="*/ 1120901 w 1120901"/>
              <a:gd name="connsiteY1" fmla="*/ 945356 h 1312069"/>
              <a:gd name="connsiteX2" fmla="*/ 1120235 w 1120901"/>
              <a:gd name="connsiteY2" fmla="*/ 1312069 h 1312069"/>
              <a:gd name="connsiteX3" fmla="*/ 0 w 1120901"/>
              <a:gd name="connsiteY3" fmla="*/ 0 h 1312069"/>
              <a:gd name="connsiteX0" fmla="*/ 0 w 1125663"/>
              <a:gd name="connsiteY0" fmla="*/ 0 h 1312069"/>
              <a:gd name="connsiteX1" fmla="*/ 1125663 w 1125663"/>
              <a:gd name="connsiteY1" fmla="*/ 252413 h 1312069"/>
              <a:gd name="connsiteX2" fmla="*/ 1120235 w 1125663"/>
              <a:gd name="connsiteY2" fmla="*/ 1312069 h 1312069"/>
              <a:gd name="connsiteX3" fmla="*/ 0 w 1125663"/>
              <a:gd name="connsiteY3" fmla="*/ 0 h 1312069"/>
              <a:gd name="connsiteX0" fmla="*/ 0 w 1127759"/>
              <a:gd name="connsiteY0" fmla="*/ 0 h 590550"/>
              <a:gd name="connsiteX1" fmla="*/ 1125663 w 1127759"/>
              <a:gd name="connsiteY1" fmla="*/ 252413 h 590550"/>
              <a:gd name="connsiteX2" fmla="*/ 1127379 w 1127759"/>
              <a:gd name="connsiteY2" fmla="*/ 590550 h 590550"/>
              <a:gd name="connsiteX3" fmla="*/ 0 w 1127759"/>
              <a:gd name="connsiteY3" fmla="*/ 0 h 590550"/>
            </a:gdLst>
            <a:ahLst/>
            <a:cxnLst>
              <a:cxn ang="0">
                <a:pos x="connsiteX0" y="connsiteY0"/>
              </a:cxn>
              <a:cxn ang="0">
                <a:pos x="connsiteX1" y="connsiteY1"/>
              </a:cxn>
              <a:cxn ang="0">
                <a:pos x="connsiteX2" y="connsiteY2"/>
              </a:cxn>
              <a:cxn ang="0">
                <a:pos x="connsiteX3" y="connsiteY3"/>
              </a:cxn>
            </a:cxnLst>
            <a:rect l="l" t="t" r="r" b="b"/>
            <a:pathLst>
              <a:path w="1127759" h="590550">
                <a:moveTo>
                  <a:pt x="0" y="0"/>
                </a:moveTo>
                <a:lnTo>
                  <a:pt x="1125663" y="252413"/>
                </a:lnTo>
                <a:cubicBezTo>
                  <a:pt x="1123854" y="605632"/>
                  <a:pt x="1129188" y="237331"/>
                  <a:pt x="1127379" y="590550"/>
                </a:cubicBezTo>
                <a:lnTo>
                  <a:pt x="0" y="0"/>
                </a:ln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9227"/>
          <a:stretch/>
        </p:blipFill>
        <p:spPr>
          <a:xfrm>
            <a:off x="0" y="0"/>
            <a:ext cx="9144000" cy="4668926"/>
          </a:xfrm>
          <a:prstGeom prst="rect">
            <a:avLst/>
          </a:prstGeom>
        </p:spPr>
      </p:pic>
      <p:pic>
        <p:nvPicPr>
          <p:cNvPr id="22" name="Picture 20" descr="Oracle WHITE"/>
          <p:cNvPicPr>
            <a:picLocks noChangeArrowheads="1"/>
          </p:cNvPicPr>
          <p:nvPr/>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nvGrpSpPr>
          <p:cNvPr id="5" name="Group 22"/>
          <p:cNvGrpSpPr/>
          <p:nvPr/>
        </p:nvGrpSpPr>
        <p:grpSpPr>
          <a:xfrm>
            <a:off x="0" y="4629150"/>
            <a:ext cx="9144000" cy="168275"/>
            <a:chOff x="0" y="4629150"/>
            <a:chExt cx="9144000" cy="168275"/>
          </a:xfrm>
        </p:grpSpPr>
        <p:pic>
          <p:nvPicPr>
            <p:cNvPr id="24" name="Picture 23" descr="Red B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25" name="Picture 20" descr="Oracle WHITE"/>
            <p:cNvPicPr>
              <a:picLocks noChangeArrowheads="1"/>
            </p:cNvPicPr>
            <p:nvPr/>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26" name="Rectangle 25"/>
          <p:cNvSpPr/>
          <p:nvPr/>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p:cNvSpPr/>
          <p:nvPr/>
        </p:nvSpPr>
        <p:spPr>
          <a:xfrm>
            <a:off x="4464843" y="2807059"/>
            <a:ext cx="1120902" cy="97631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812006 h 812006"/>
              <a:gd name="connsiteX1" fmla="*/ 704183 w 1060704"/>
              <a:gd name="connsiteY1" fmla="*/ 0 h 812006"/>
              <a:gd name="connsiteX2" fmla="*/ 1060704 w 1060704"/>
              <a:gd name="connsiteY2" fmla="*/ 812006 h 812006"/>
              <a:gd name="connsiteX3" fmla="*/ 0 w 1060704"/>
              <a:gd name="connsiteY3" fmla="*/ 812006 h 812006"/>
              <a:gd name="connsiteX0" fmla="*/ 0 w 704183"/>
              <a:gd name="connsiteY0" fmla="*/ 812006 h 812006"/>
              <a:gd name="connsiteX1" fmla="*/ 704183 w 704183"/>
              <a:gd name="connsiteY1" fmla="*/ 0 h 812006"/>
              <a:gd name="connsiteX2" fmla="*/ 703517 w 704183"/>
              <a:gd name="connsiteY2" fmla="*/ 347662 h 812006"/>
              <a:gd name="connsiteX3" fmla="*/ 0 w 704183"/>
              <a:gd name="connsiteY3" fmla="*/ 812006 h 812006"/>
              <a:gd name="connsiteX0" fmla="*/ 0 w 1120902"/>
              <a:gd name="connsiteY0" fmla="*/ 0 h 976313"/>
              <a:gd name="connsiteX1" fmla="*/ 1120902 w 1120902"/>
              <a:gd name="connsiteY1" fmla="*/ 628651 h 976313"/>
              <a:gd name="connsiteX2" fmla="*/ 1120236 w 1120902"/>
              <a:gd name="connsiteY2" fmla="*/ 976313 h 976313"/>
              <a:gd name="connsiteX3" fmla="*/ 0 w 1120902"/>
              <a:gd name="connsiteY3" fmla="*/ 0 h 976313"/>
            </a:gdLst>
            <a:ahLst/>
            <a:cxnLst>
              <a:cxn ang="0">
                <a:pos x="connsiteX0" y="connsiteY0"/>
              </a:cxn>
              <a:cxn ang="0">
                <a:pos x="connsiteX1" y="connsiteY1"/>
              </a:cxn>
              <a:cxn ang="0">
                <a:pos x="connsiteX2" y="connsiteY2"/>
              </a:cxn>
              <a:cxn ang="0">
                <a:pos x="connsiteX3" y="connsiteY3"/>
              </a:cxn>
            </a:cxnLst>
            <a:rect l="l" t="t" r="r" b="b"/>
            <a:pathLst>
              <a:path w="1120902" h="976313">
                <a:moveTo>
                  <a:pt x="0" y="0"/>
                </a:moveTo>
                <a:lnTo>
                  <a:pt x="1120902" y="628651"/>
                </a:lnTo>
                <a:lnTo>
                  <a:pt x="1120236" y="976313"/>
                </a:lnTo>
                <a:lnTo>
                  <a:pt x="0" y="0"/>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4464177" y="2797968"/>
            <a:ext cx="1124617" cy="1364456"/>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391192 w 1451896"/>
              <a:gd name="connsiteY0" fmla="*/ 1724025 h 1724025"/>
              <a:gd name="connsiteX1" fmla="*/ 0 w 1451896"/>
              <a:gd name="connsiteY1" fmla="*/ 0 h 1724025"/>
              <a:gd name="connsiteX2" fmla="*/ 1451896 w 1451896"/>
              <a:gd name="connsiteY2" fmla="*/ 1724025 h 1724025"/>
              <a:gd name="connsiteX3" fmla="*/ 391192 w 1451896"/>
              <a:gd name="connsiteY3" fmla="*/ 1724025 h 1724025"/>
              <a:gd name="connsiteX0" fmla="*/ 391192 w 1139953"/>
              <a:gd name="connsiteY0" fmla="*/ 1724025 h 1724025"/>
              <a:gd name="connsiteX1" fmla="*/ 0 w 1139953"/>
              <a:gd name="connsiteY1" fmla="*/ 0 h 1724025"/>
              <a:gd name="connsiteX2" fmla="*/ 1139953 w 1139953"/>
              <a:gd name="connsiteY2" fmla="*/ 1016794 h 1724025"/>
              <a:gd name="connsiteX3" fmla="*/ 391192 w 1139953"/>
              <a:gd name="connsiteY3" fmla="*/ 1724025 h 1724025"/>
              <a:gd name="connsiteX0" fmla="*/ 1141286 w 1141286"/>
              <a:gd name="connsiteY0" fmla="*/ 1345406 h 1345406"/>
              <a:gd name="connsiteX1" fmla="*/ 0 w 1141286"/>
              <a:gd name="connsiteY1" fmla="*/ 0 h 1345406"/>
              <a:gd name="connsiteX2" fmla="*/ 1139953 w 1141286"/>
              <a:gd name="connsiteY2" fmla="*/ 1016794 h 1345406"/>
              <a:gd name="connsiteX3" fmla="*/ 1141286 w 1141286"/>
              <a:gd name="connsiteY3" fmla="*/ 1345406 h 1345406"/>
              <a:gd name="connsiteX0" fmla="*/ 1124617 w 1124617"/>
              <a:gd name="connsiteY0" fmla="*/ 1364456 h 1364456"/>
              <a:gd name="connsiteX1" fmla="*/ 0 w 1124617"/>
              <a:gd name="connsiteY1" fmla="*/ 0 h 1364456"/>
              <a:gd name="connsiteX2" fmla="*/ 1123284 w 1124617"/>
              <a:gd name="connsiteY2" fmla="*/ 1035844 h 1364456"/>
              <a:gd name="connsiteX3" fmla="*/ 1124617 w 1124617"/>
              <a:gd name="connsiteY3" fmla="*/ 1364456 h 1364456"/>
            </a:gdLst>
            <a:ahLst/>
            <a:cxnLst>
              <a:cxn ang="0">
                <a:pos x="connsiteX0" y="connsiteY0"/>
              </a:cxn>
              <a:cxn ang="0">
                <a:pos x="connsiteX1" y="connsiteY1"/>
              </a:cxn>
              <a:cxn ang="0">
                <a:pos x="connsiteX2" y="connsiteY2"/>
              </a:cxn>
              <a:cxn ang="0">
                <a:pos x="connsiteX3" y="connsiteY3"/>
              </a:cxn>
            </a:cxnLst>
            <a:rect l="l" t="t" r="r" b="b"/>
            <a:pathLst>
              <a:path w="1124617" h="1364456">
                <a:moveTo>
                  <a:pt x="1124617" y="1364456"/>
                </a:moveTo>
                <a:lnTo>
                  <a:pt x="0" y="0"/>
                </a:lnTo>
                <a:lnTo>
                  <a:pt x="1123284" y="1035844"/>
                </a:lnTo>
                <a:cubicBezTo>
                  <a:pt x="1123728" y="1145381"/>
                  <a:pt x="1124173" y="1254919"/>
                  <a:pt x="1124617" y="1364456"/>
                </a:cubicBez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27"/>
          <p:cNvSpPr>
            <a:spLocks noGrp="1"/>
          </p:cNvSpPr>
          <p:nvPr>
            <p:ph type="title"/>
          </p:nvPr>
        </p:nvSpPr>
        <p:spPr/>
        <p:txBody>
          <a:bodyPr/>
          <a:lstStyle/>
          <a:p>
            <a:r>
              <a:rPr lang="en-US" dirty="0" smtClean="0"/>
              <a:t>New Multitenant Architecture for Consolidating Databases</a:t>
            </a:r>
            <a:endParaRPr lang="en-US" dirty="0"/>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32" y="2127517"/>
            <a:ext cx="4205485" cy="891475"/>
          </a:xfrm>
          <a:prstGeom prst="rect">
            <a:avLst/>
          </a:prstGeom>
        </p:spPr>
      </p:pic>
    </p:spTree>
    <p:extLst>
      <p:ext uri="{BB962C8B-B14F-4D97-AF65-F5344CB8AC3E}">
        <p14:creationId xmlns:p14="http://schemas.microsoft.com/office/powerpoint/2010/main" val="300032991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ingle PDB Roo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585" y="2845744"/>
            <a:ext cx="1548000" cy="1761951"/>
          </a:xfrm>
          <a:prstGeom prst="rect">
            <a:avLst/>
          </a:prstGeom>
        </p:spPr>
      </p:pic>
      <p:sp>
        <p:nvSpPr>
          <p:cNvPr id="2" name="Title 1"/>
          <p:cNvSpPr>
            <a:spLocks noGrp="1"/>
          </p:cNvSpPr>
          <p:nvPr>
            <p:ph type="title"/>
          </p:nvPr>
        </p:nvSpPr>
        <p:spPr/>
        <p:txBody>
          <a:bodyPr/>
          <a:lstStyle/>
          <a:p>
            <a:r>
              <a:rPr lang="en-US" dirty="0" smtClean="0"/>
              <a:t>Pluggable Database</a:t>
            </a:r>
            <a:endParaRPr lang="en-US" dirty="0"/>
          </a:p>
        </p:txBody>
      </p:sp>
      <p:sp>
        <p:nvSpPr>
          <p:cNvPr id="9" name="Content Placeholder 2"/>
          <p:cNvSpPr>
            <a:spLocks noGrp="1"/>
          </p:cNvSpPr>
          <p:nvPr>
            <p:ph sz="quarter" idx="12"/>
          </p:nvPr>
        </p:nvSpPr>
        <p:spPr>
          <a:xfrm>
            <a:off x="3876675" y="1314765"/>
            <a:ext cx="4772026" cy="2190435"/>
          </a:xfrm>
        </p:spPr>
        <p:txBody>
          <a:bodyPr/>
          <a:lstStyle/>
          <a:p>
            <a:r>
              <a:rPr lang="en-US" dirty="0" smtClean="0"/>
              <a:t>A PDB feels and operates identically </a:t>
            </a:r>
            <a:br>
              <a:rPr lang="en-US" dirty="0" smtClean="0"/>
            </a:br>
            <a:r>
              <a:rPr lang="en-US" dirty="0" smtClean="0"/>
              <a:t>to a non-CDB Database</a:t>
            </a:r>
          </a:p>
          <a:p>
            <a:r>
              <a:rPr lang="en-US" dirty="0" smtClean="0"/>
              <a:t>You cannot tell, from the viewpoint of a connected client, if you’re using a PDB </a:t>
            </a:r>
            <a:br>
              <a:rPr lang="en-US" dirty="0" smtClean="0"/>
            </a:br>
            <a:r>
              <a:rPr lang="en-US" dirty="0" smtClean="0"/>
              <a:t>or a non-CDB Database</a:t>
            </a:r>
          </a:p>
          <a:p>
            <a:r>
              <a:rPr lang="en-US" dirty="0" smtClean="0"/>
              <a:t>A new PDB can be created in seconds</a:t>
            </a:r>
          </a:p>
        </p:txBody>
      </p:sp>
      <p:pic>
        <p:nvPicPr>
          <p:cNvPr id="12" name="Picture 11" descr="Unplugged P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516" y="1009372"/>
            <a:ext cx="1152000" cy="2149004"/>
          </a:xfrm>
          <a:prstGeom prst="rect">
            <a:avLst/>
          </a:prstGeom>
        </p:spPr>
      </p:pic>
    </p:spTree>
    <p:extLst>
      <p:ext uri="{BB962C8B-B14F-4D97-AF65-F5344CB8AC3E}">
        <p14:creationId xmlns:p14="http://schemas.microsoft.com/office/powerpoint/2010/main" val="4153309131"/>
      </p:ext>
    </p:extLst>
  </p:cSld>
  <p:clrMapOvr>
    <a:masterClrMapping/>
  </p:clrMapOvr>
  <p:transition spd="med">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ing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585" y="2845744"/>
            <a:ext cx="1548000" cy="1761951"/>
          </a:xfrm>
          <a:prstGeom prst="rect">
            <a:avLst/>
          </a:prstGeom>
        </p:spPr>
      </p:pic>
      <p:pic>
        <p:nvPicPr>
          <p:cNvPr id="17" name="Picture 16" descr="Unplugged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2029" y="1009372"/>
            <a:ext cx="1152000" cy="2149004"/>
          </a:xfrm>
          <a:prstGeom prst="rect">
            <a:avLst/>
          </a:prstGeom>
        </p:spPr>
      </p:pic>
      <p:pic>
        <p:nvPicPr>
          <p:cNvPr id="12" name="Picture 11" descr="Sing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2050" y="2049623"/>
            <a:ext cx="1548000" cy="1761951"/>
          </a:xfrm>
          <a:prstGeom prst="rect">
            <a:avLst/>
          </a:prstGeom>
        </p:spPr>
      </p:pic>
      <p:sp>
        <p:nvSpPr>
          <p:cNvPr id="2" name="Title 1"/>
          <p:cNvSpPr>
            <a:spLocks noGrp="1"/>
          </p:cNvSpPr>
          <p:nvPr>
            <p:ph type="title"/>
          </p:nvPr>
        </p:nvSpPr>
        <p:spPr/>
        <p:txBody>
          <a:bodyPr/>
          <a:lstStyle/>
          <a:p>
            <a:r>
              <a:rPr lang="en-US" dirty="0" smtClean="0"/>
              <a:t>Pluggable Database</a:t>
            </a:r>
            <a:endParaRPr lang="en-US" dirty="0"/>
          </a:p>
        </p:txBody>
      </p:sp>
      <p:sp>
        <p:nvSpPr>
          <p:cNvPr id="4" name="Text Placeholder 3"/>
          <p:cNvSpPr>
            <a:spLocks noGrp="1"/>
          </p:cNvSpPr>
          <p:nvPr>
            <p:ph type="body" sz="quarter" idx="13"/>
          </p:nvPr>
        </p:nvSpPr>
        <p:spPr/>
        <p:txBody>
          <a:bodyPr/>
          <a:lstStyle/>
          <a:p>
            <a:r>
              <a:rPr lang="en-US" dirty="0" smtClean="0"/>
              <a:t>Simply unplug…</a:t>
            </a:r>
            <a:endParaRPr lang="en-US" dirty="0"/>
          </a:p>
        </p:txBody>
      </p:sp>
      <p:sp>
        <p:nvSpPr>
          <p:cNvPr id="11" name="Content Placeholder 2"/>
          <p:cNvSpPr>
            <a:spLocks noGrp="1"/>
          </p:cNvSpPr>
          <p:nvPr>
            <p:ph sz="quarter" idx="12"/>
          </p:nvPr>
        </p:nvSpPr>
        <p:spPr>
          <a:xfrm>
            <a:off x="4562475" y="1324290"/>
            <a:ext cx="4223822" cy="2761935"/>
          </a:xfrm>
        </p:spPr>
        <p:txBody>
          <a:bodyPr/>
          <a:lstStyle/>
          <a:p>
            <a:r>
              <a:rPr lang="en-US" dirty="0" smtClean="0"/>
              <a:t>Moving between CDBs is a simple case of moving a PDBs metadata</a:t>
            </a:r>
          </a:p>
          <a:p>
            <a:r>
              <a:rPr lang="en-US" dirty="0" smtClean="0"/>
              <a:t>PDBs can be moved using </a:t>
            </a:r>
          </a:p>
          <a:p>
            <a:pPr lvl="1">
              <a:buClr>
                <a:schemeClr val="accent1"/>
              </a:buClr>
              <a:buFont typeface="Arial" pitchFamily="34" charset="0"/>
              <a:buChar char="•"/>
            </a:pPr>
            <a:r>
              <a:rPr lang="en-US" dirty="0" smtClean="0"/>
              <a:t>SQL Developer</a:t>
            </a:r>
          </a:p>
          <a:p>
            <a:pPr lvl="1">
              <a:buClr>
                <a:schemeClr val="accent1"/>
              </a:buClr>
              <a:buFont typeface="Arial" pitchFamily="34" charset="0"/>
              <a:buChar char="•"/>
            </a:pPr>
            <a:r>
              <a:rPr lang="en-US" dirty="0" smtClean="0"/>
              <a:t>Enterprise Manager 12c</a:t>
            </a:r>
          </a:p>
          <a:p>
            <a:pPr lvl="1">
              <a:buClr>
                <a:schemeClr val="accent1"/>
              </a:buClr>
              <a:buFont typeface="Arial" pitchFamily="34" charset="0"/>
              <a:buChar char="•"/>
            </a:pPr>
            <a:r>
              <a:rPr lang="en-US" dirty="0" smtClean="0"/>
              <a:t>SQL commands </a:t>
            </a:r>
          </a:p>
          <a:p>
            <a:pPr lvl="1">
              <a:buClr>
                <a:schemeClr val="accent1"/>
              </a:buClr>
              <a:buFont typeface="Arial" pitchFamily="34" charset="0"/>
              <a:buChar char="•"/>
            </a:pPr>
            <a:r>
              <a:rPr lang="en-US" dirty="0" smtClean="0"/>
              <a:t>Database Configuration Assistant (DBCA)</a:t>
            </a:r>
          </a:p>
          <a:p>
            <a:endParaRPr lang="en-US" dirty="0" smtClean="0"/>
          </a:p>
          <a:p>
            <a:endParaRPr lang="en-US" dirty="0" smtClean="0"/>
          </a:p>
        </p:txBody>
      </p:sp>
      <p:pic>
        <p:nvPicPr>
          <p:cNvPr id="6" name="Picture 5" descr="Embedded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8759" y="1011633"/>
            <a:ext cx="1152000" cy="1856703"/>
          </a:xfrm>
          <a:prstGeom prst="rect">
            <a:avLst/>
          </a:prstGeom>
        </p:spPr>
      </p:pic>
    </p:spTree>
    <p:extLst>
      <p:ext uri="{BB962C8B-B14F-4D97-AF65-F5344CB8AC3E}">
        <p14:creationId xmlns:p14="http://schemas.microsoft.com/office/powerpoint/2010/main" val="235827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7"/>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2.77778E-7 -1.91299E-7 C 0.01302 -0.09565 0.02604 -0.19129 0.05139 -0.19747 C 0.07673 -0.20364 0.13507 -0.06232 0.15243 -0.03671 " pathEditMode="relative" ptsTypes="aaA">
                                      <p:cBhvr>
                                        <p:cTn id="10"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Multip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79" y="1914410"/>
            <a:ext cx="3420000" cy="2554988"/>
          </a:xfrm>
          <a:prstGeom prst="rect">
            <a:avLst/>
          </a:prstGeom>
        </p:spPr>
      </p:pic>
      <p:sp>
        <p:nvSpPr>
          <p:cNvPr id="2" name="Title 1"/>
          <p:cNvSpPr>
            <a:spLocks noGrp="1"/>
          </p:cNvSpPr>
          <p:nvPr>
            <p:ph type="title"/>
          </p:nvPr>
        </p:nvSpPr>
        <p:spPr/>
        <p:txBody>
          <a:bodyPr/>
          <a:lstStyle/>
          <a:p>
            <a:r>
              <a:rPr lang="en-US" dirty="0" smtClean="0"/>
              <a:t>Pluggable Databases</a:t>
            </a:r>
            <a:endParaRPr lang="en-US" dirty="0"/>
          </a:p>
        </p:txBody>
      </p:sp>
      <p:sp>
        <p:nvSpPr>
          <p:cNvPr id="4" name="Text Placeholder 3"/>
          <p:cNvSpPr>
            <a:spLocks noGrp="1"/>
          </p:cNvSpPr>
          <p:nvPr>
            <p:ph type="body" sz="quarter" idx="13"/>
          </p:nvPr>
        </p:nvSpPr>
        <p:spPr/>
        <p:txBody>
          <a:bodyPr/>
          <a:lstStyle/>
          <a:p>
            <a:r>
              <a:rPr lang="en-US" dirty="0" smtClean="0"/>
              <a:t>And if you can have one…</a:t>
            </a:r>
            <a:endParaRPr lang="en-US" dirty="0"/>
          </a:p>
        </p:txBody>
      </p:sp>
      <p:sp>
        <p:nvSpPr>
          <p:cNvPr id="33" name="Content Placeholder 2"/>
          <p:cNvSpPr>
            <a:spLocks noGrp="1"/>
          </p:cNvSpPr>
          <p:nvPr>
            <p:ph sz="quarter" idx="12"/>
          </p:nvPr>
        </p:nvSpPr>
        <p:spPr>
          <a:xfrm>
            <a:off x="4953000" y="1590990"/>
            <a:ext cx="3833297" cy="2342835"/>
          </a:xfrm>
        </p:spPr>
        <p:txBody>
          <a:bodyPr/>
          <a:lstStyle/>
          <a:p>
            <a:pPr>
              <a:spcAft>
                <a:spcPts val="1200"/>
              </a:spcAft>
            </a:pPr>
            <a:r>
              <a:rPr lang="en-US" dirty="0" smtClean="0"/>
              <a:t>The Pluggable Databases architecture can currently support up to 252 PDBs </a:t>
            </a:r>
            <a:br>
              <a:rPr lang="en-US" dirty="0" smtClean="0"/>
            </a:br>
            <a:r>
              <a:rPr lang="en-US" dirty="0" smtClean="0"/>
              <a:t>in a single CDB Database</a:t>
            </a:r>
          </a:p>
          <a:p>
            <a:pPr>
              <a:spcAft>
                <a:spcPts val="1200"/>
              </a:spcAft>
            </a:pPr>
            <a:r>
              <a:rPr lang="en-US" dirty="0" smtClean="0"/>
              <a:t>You can utilize Database Links between PDBs and between PDBs and non-CDB databases</a:t>
            </a:r>
          </a:p>
          <a:p>
            <a:pPr>
              <a:spcAft>
                <a:spcPts val="1200"/>
              </a:spcAft>
            </a:pPr>
            <a:endParaRPr lang="en-US" dirty="0" smtClean="0"/>
          </a:p>
        </p:txBody>
      </p:sp>
      <p:pic>
        <p:nvPicPr>
          <p:cNvPr id="23" name="Picture 22" descr="Embedded WEB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472" y="1171766"/>
            <a:ext cx="828000" cy="1254804"/>
          </a:xfrm>
          <a:prstGeom prst="rect">
            <a:avLst/>
          </a:prstGeom>
        </p:spPr>
      </p:pic>
      <p:pic>
        <p:nvPicPr>
          <p:cNvPr id="15" name="Picture 14" descr="Embedded BI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379" y="1476766"/>
            <a:ext cx="828000" cy="1242000"/>
          </a:xfrm>
          <a:prstGeom prst="rect">
            <a:avLst/>
          </a:prstGeom>
        </p:spPr>
      </p:pic>
      <p:pic>
        <p:nvPicPr>
          <p:cNvPr id="26" name="Picture 25" descr="Embedded ERP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098" y="1803498"/>
            <a:ext cx="828000" cy="1217160"/>
          </a:xfrm>
          <a:prstGeom prst="rect">
            <a:avLst/>
          </a:prstGeom>
        </p:spPr>
      </p:pic>
      <p:pic>
        <p:nvPicPr>
          <p:cNvPr id="20" name="Picture 19" descr="Embedded HCM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0369" y="2106830"/>
            <a:ext cx="828000" cy="1229455"/>
          </a:xfrm>
          <a:prstGeom prst="rect">
            <a:avLst/>
          </a:prstGeom>
        </p:spPr>
      </p:pic>
      <p:pic>
        <p:nvPicPr>
          <p:cNvPr id="22" name="Picture 21" descr="Embedded CR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9456" y="2410946"/>
            <a:ext cx="828000" cy="1242000"/>
          </a:xfrm>
          <a:prstGeom prst="rect">
            <a:avLst/>
          </a:prstGeom>
        </p:spPr>
      </p:pic>
      <p:sp>
        <p:nvSpPr>
          <p:cNvPr id="37" name="TextBox 36"/>
          <p:cNvSpPr txBox="1"/>
          <p:nvPr/>
        </p:nvSpPr>
        <p:spPr>
          <a:xfrm>
            <a:off x="477800" y="2098285"/>
            <a:ext cx="1141659" cy="261610"/>
          </a:xfrm>
          <a:prstGeom prst="rect">
            <a:avLst/>
          </a:prstGeom>
          <a:noFill/>
        </p:spPr>
        <p:txBody>
          <a:bodyPr wrap="none" rtlCol="0">
            <a:spAutoFit/>
          </a:bodyPr>
          <a:lstStyle/>
          <a:p>
            <a:r>
              <a:rPr lang="en-US" sz="1100" b="1" dirty="0" smtClean="0">
                <a:solidFill>
                  <a:schemeClr val="tx2"/>
                </a:solidFill>
              </a:rPr>
              <a:t>Database Link</a:t>
            </a:r>
          </a:p>
        </p:txBody>
      </p:sp>
      <p:pic>
        <p:nvPicPr>
          <p:cNvPr id="13" name="Picture 12"/>
          <p:cNvPicPr>
            <a:picLocks noChangeAspect="1"/>
          </p:cNvPicPr>
          <p:nvPr/>
        </p:nvPicPr>
        <p:blipFill>
          <a:blip r:embed="rId9" cstate="print"/>
          <a:stretch>
            <a:fillRect/>
          </a:stretch>
        </p:blipFill>
        <p:spPr>
          <a:xfrm rot="617855">
            <a:off x="1270807" y="2044695"/>
            <a:ext cx="805643" cy="858743"/>
          </a:xfrm>
          <a:prstGeom prst="rect">
            <a:avLst/>
          </a:prstGeom>
        </p:spPr>
      </p:pic>
    </p:spTree>
    <p:extLst>
      <p:ext uri="{BB962C8B-B14F-4D97-AF65-F5344CB8AC3E}">
        <p14:creationId xmlns:p14="http://schemas.microsoft.com/office/powerpoint/2010/main" val="1453404669"/>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Resources</a:t>
            </a:r>
            <a:endParaRPr lang="en-US" dirty="0"/>
          </a:p>
        </p:txBody>
      </p:sp>
      <p:sp>
        <p:nvSpPr>
          <p:cNvPr id="11" name="Content Placeholder 2"/>
          <p:cNvSpPr>
            <a:spLocks noGrp="1"/>
          </p:cNvSpPr>
          <p:nvPr>
            <p:ph sz="quarter" idx="12"/>
          </p:nvPr>
        </p:nvSpPr>
        <p:spPr>
          <a:xfrm>
            <a:off x="4072194" y="1495740"/>
            <a:ext cx="4185981" cy="2495235"/>
          </a:xfrm>
        </p:spPr>
        <p:txBody>
          <a:bodyPr/>
          <a:lstStyle/>
          <a:p>
            <a:pPr marL="285750" lvl="2" indent="-171450"/>
            <a:r>
              <a:rPr lang="en-US" sz="2400" dirty="0" smtClean="0">
                <a:cs typeface="Calibri" pitchFamily="34" charset="0"/>
              </a:rPr>
              <a:t>Background processes</a:t>
            </a:r>
          </a:p>
          <a:p>
            <a:pPr marL="285750" lvl="2" indent="-171450"/>
            <a:r>
              <a:rPr lang="en-US" sz="2400" dirty="0" smtClean="0">
                <a:cs typeface="Calibri" pitchFamily="34" charset="0"/>
              </a:rPr>
              <a:t>Shared/process memory</a:t>
            </a:r>
          </a:p>
          <a:p>
            <a:pPr marL="285750" lvl="2" indent="-171450"/>
            <a:r>
              <a:rPr lang="en-US" sz="2400" dirty="0" smtClean="0">
                <a:cs typeface="Calibri" pitchFamily="34" charset="0"/>
              </a:rPr>
              <a:t>Oracle metadata</a:t>
            </a:r>
          </a:p>
          <a:p>
            <a:pPr marL="285750" lvl="2" indent="-171450"/>
            <a:r>
              <a:rPr lang="en-US" sz="2400" dirty="0" smtClean="0">
                <a:cs typeface="Courier New" pitchFamily="49" charset="0"/>
              </a:rPr>
              <a:t>Control files</a:t>
            </a:r>
          </a:p>
          <a:p>
            <a:pPr marL="285750" lvl="2" indent="-171450"/>
            <a:r>
              <a:rPr lang="en-US" sz="2400" dirty="0" smtClean="0">
                <a:cs typeface="Courier New" pitchFamily="49" charset="0"/>
              </a:rPr>
              <a:t>Redo Log files</a:t>
            </a:r>
            <a:endParaRPr lang="fr-FR" sz="2400" dirty="0" smtClean="0">
              <a:cs typeface="Courier New" pitchFamily="49" charset="0"/>
            </a:endParaRPr>
          </a:p>
          <a:p>
            <a:endParaRPr lang="en-US" sz="2400" dirty="0" smtClean="0"/>
          </a:p>
          <a:p>
            <a:endParaRPr lang="en-US" sz="2400" dirty="0" smtClean="0"/>
          </a:p>
        </p:txBody>
      </p:sp>
      <p:pic>
        <p:nvPicPr>
          <p:cNvPr id="20" name="Picture 19" descr="Multiple PDB Roo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898" y="2527343"/>
            <a:ext cx="2603823" cy="1945245"/>
          </a:xfrm>
          <a:prstGeom prst="rect">
            <a:avLst/>
          </a:prstGeom>
        </p:spPr>
      </p:pic>
      <p:pic>
        <p:nvPicPr>
          <p:cNvPr id="19" name="Picture 18" descr="SGA.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907" y="815740"/>
            <a:ext cx="1874752" cy="2036822"/>
          </a:xfrm>
          <a:prstGeom prst="rect">
            <a:avLst/>
          </a:prstGeom>
        </p:spPr>
      </p:pic>
      <p:pic>
        <p:nvPicPr>
          <p:cNvPr id="8" name="Picture 7" descr="Embedded ERP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3837" y="2460053"/>
            <a:ext cx="624917" cy="918629"/>
          </a:xfrm>
          <a:prstGeom prst="rect">
            <a:avLst/>
          </a:prstGeom>
        </p:spPr>
      </p:pic>
      <p:pic>
        <p:nvPicPr>
          <p:cNvPr id="7" name="Picture 6" descr="Embedded HCM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3772" y="2675722"/>
            <a:ext cx="624917" cy="927908"/>
          </a:xfrm>
          <a:prstGeom prst="rect">
            <a:avLst/>
          </a:prstGeom>
        </p:spPr>
      </p:pic>
      <p:pic>
        <p:nvPicPr>
          <p:cNvPr id="6" name="Picture 5" descr="Embedded CRM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9671" y="2889676"/>
            <a:ext cx="624917" cy="937376"/>
          </a:xfrm>
          <a:prstGeom prst="rect">
            <a:avLst/>
          </a:prstGeom>
        </p:spPr>
      </p:pic>
      <p:pic>
        <p:nvPicPr>
          <p:cNvPr id="22" name="Picture 21" descr="Contain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049" y="590742"/>
            <a:ext cx="2761052" cy="3988186"/>
          </a:xfrm>
          <a:prstGeom prst="rect">
            <a:avLst/>
          </a:prstGeom>
        </p:spPr>
      </p:pic>
    </p:spTree>
    <p:extLst>
      <p:ext uri="{BB962C8B-B14F-4D97-AF65-F5344CB8AC3E}">
        <p14:creationId xmlns:p14="http://schemas.microsoft.com/office/powerpoint/2010/main" val="39952283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50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 in PDBs</a:t>
            </a:r>
            <a:endParaRPr lang="en-US" dirty="0"/>
          </a:p>
        </p:txBody>
      </p:sp>
      <p:sp>
        <p:nvSpPr>
          <p:cNvPr id="59" name="Content Placeholder 2"/>
          <p:cNvSpPr>
            <a:spLocks noGrp="1"/>
          </p:cNvSpPr>
          <p:nvPr>
            <p:ph sz="quarter" idx="12"/>
          </p:nvPr>
        </p:nvSpPr>
        <p:spPr>
          <a:xfrm>
            <a:off x="4314825" y="1350255"/>
            <a:ext cx="4651389" cy="3035477"/>
          </a:xfrm>
        </p:spPr>
        <p:txBody>
          <a:bodyPr/>
          <a:lstStyle/>
          <a:p>
            <a:r>
              <a:rPr lang="en-US" dirty="0" smtClean="0"/>
              <a:t>Each PDB has its own set of </a:t>
            </a:r>
            <a:r>
              <a:rPr lang="en-US" dirty="0" err="1" smtClean="0"/>
              <a:t>tablespaces</a:t>
            </a:r>
            <a:r>
              <a:rPr lang="en-US" dirty="0" smtClean="0"/>
              <a:t> including SYSTEM </a:t>
            </a:r>
            <a:br>
              <a:rPr lang="en-US" dirty="0" smtClean="0"/>
            </a:br>
            <a:r>
              <a:rPr lang="en-US" dirty="0" smtClean="0"/>
              <a:t>and SYSAUX</a:t>
            </a:r>
          </a:p>
          <a:p>
            <a:r>
              <a:rPr lang="en-US" dirty="0" smtClean="0"/>
              <a:t>PDBs share UNDO, REDO</a:t>
            </a:r>
            <a:br>
              <a:rPr lang="en-US" dirty="0" smtClean="0"/>
            </a:br>
            <a:r>
              <a:rPr lang="en-US" dirty="0" smtClean="0"/>
              <a:t>and control files</a:t>
            </a:r>
          </a:p>
          <a:p>
            <a:r>
              <a:rPr lang="en-US" dirty="0" smtClean="0"/>
              <a:t>By default the CDB has a single TEMP tablespace, but PDBs may create their own</a:t>
            </a:r>
          </a:p>
          <a:p>
            <a:endParaRPr lang="en-US" dirty="0" smtClean="0"/>
          </a:p>
          <a:p>
            <a:pPr marL="60325" indent="0">
              <a:buNone/>
            </a:pPr>
            <a:endParaRPr lang="en-US" dirty="0" smtClean="0"/>
          </a:p>
          <a:p>
            <a:endParaRPr lang="en-US" dirty="0" smtClean="0"/>
          </a:p>
          <a:p>
            <a:pPr marL="60325" indent="0">
              <a:buNone/>
            </a:pPr>
            <a:endParaRPr lang="en-US" dirty="0" smtClean="0"/>
          </a:p>
        </p:txBody>
      </p:sp>
      <p:pic>
        <p:nvPicPr>
          <p:cNvPr id="7" name="Picture 6"/>
          <p:cNvPicPr>
            <a:picLocks noChangeAspect="1"/>
          </p:cNvPicPr>
          <p:nvPr/>
        </p:nvPicPr>
        <p:blipFill>
          <a:blip r:embed="rId2" cstate="print"/>
          <a:stretch>
            <a:fillRect/>
          </a:stretch>
        </p:blipFill>
        <p:spPr>
          <a:xfrm>
            <a:off x="287020" y="728345"/>
            <a:ext cx="3755209" cy="3771899"/>
          </a:xfrm>
          <a:prstGeom prst="rect">
            <a:avLst/>
          </a:prstGeom>
        </p:spPr>
      </p:pic>
    </p:spTree>
    <p:extLst>
      <p:ext uri="{BB962C8B-B14F-4D97-AF65-F5344CB8AC3E}">
        <p14:creationId xmlns:p14="http://schemas.microsoft.com/office/powerpoint/2010/main" val="655979588"/>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sp>
        <p:nvSpPr>
          <p:cNvPr id="59" name="Content Placeholder 2"/>
          <p:cNvSpPr>
            <a:spLocks noGrp="1"/>
          </p:cNvSpPr>
          <p:nvPr>
            <p:ph sz="quarter" idx="12"/>
          </p:nvPr>
        </p:nvSpPr>
        <p:spPr>
          <a:xfrm>
            <a:off x="4181476" y="689239"/>
            <a:ext cx="4784738" cy="3925094"/>
          </a:xfrm>
        </p:spPr>
        <p:txBody>
          <a:bodyPr/>
          <a:lstStyle/>
          <a:p>
            <a:r>
              <a:rPr lang="en-US" dirty="0" smtClean="0"/>
              <a:t>PDB Users are the successors for users in a non-CDB</a:t>
            </a:r>
          </a:p>
          <a:p>
            <a:r>
              <a:rPr lang="en-US" dirty="0" smtClean="0"/>
              <a:t>Local users can administer PDBs</a:t>
            </a:r>
          </a:p>
          <a:p>
            <a:r>
              <a:rPr lang="en-US" dirty="0" smtClean="0"/>
              <a:t>A special class of users “Common Users” has the same identity in all PDBs</a:t>
            </a:r>
          </a:p>
          <a:p>
            <a:r>
              <a:rPr lang="en-US" dirty="0" smtClean="0"/>
              <a:t>Common users can log into any database they have “create session” privilege for</a:t>
            </a:r>
          </a:p>
          <a:p>
            <a:r>
              <a:rPr lang="en-US" dirty="0" smtClean="0"/>
              <a:t>Common users own the Oracle system</a:t>
            </a:r>
          </a:p>
          <a:p>
            <a:r>
              <a:rPr lang="en-US" dirty="0" smtClean="0"/>
              <a:t>PDBs can be administered by a common user, too</a:t>
            </a:r>
          </a:p>
          <a:p>
            <a:endParaRPr lang="en-US" dirty="0" smtClean="0"/>
          </a:p>
          <a:p>
            <a:pPr marL="60325" indent="0">
              <a:buNone/>
            </a:pPr>
            <a:endParaRPr lang="en-US" dirty="0" smtClean="0"/>
          </a:p>
        </p:txBody>
      </p:sp>
      <p:grpSp>
        <p:nvGrpSpPr>
          <p:cNvPr id="3" name="Group 71"/>
          <p:cNvGrpSpPr/>
          <p:nvPr/>
        </p:nvGrpSpPr>
        <p:grpSpPr>
          <a:xfrm>
            <a:off x="226808" y="864160"/>
            <a:ext cx="3770367" cy="3599059"/>
            <a:chOff x="507948" y="2025170"/>
            <a:chExt cx="2603823" cy="2485518"/>
          </a:xfrm>
        </p:grpSpPr>
        <p:pic>
          <p:nvPicPr>
            <p:cNvPr id="73" name="Picture 72" descr="Multiple PDB Roo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948" y="2565443"/>
              <a:ext cx="2603823" cy="1945245"/>
            </a:xfrm>
            <a:prstGeom prst="rect">
              <a:avLst/>
            </a:prstGeom>
          </p:spPr>
        </p:pic>
        <p:pic>
          <p:nvPicPr>
            <p:cNvPr id="74" name="Picture 73" descr="Embedded DW P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3921" y="2025170"/>
              <a:ext cx="612000" cy="918000"/>
            </a:xfrm>
            <a:prstGeom prst="rect">
              <a:avLst/>
            </a:prstGeom>
          </p:spPr>
        </p:pic>
        <p:pic>
          <p:nvPicPr>
            <p:cNvPr id="75" name="Picture 74" descr="Embedded BI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1165" y="2262519"/>
              <a:ext cx="612000" cy="918000"/>
            </a:xfrm>
            <a:prstGeom prst="rect">
              <a:avLst/>
            </a:prstGeom>
          </p:spPr>
        </p:pic>
        <p:pic>
          <p:nvPicPr>
            <p:cNvPr id="76" name="Picture 75" descr="Embedded ERP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1887" y="2498153"/>
              <a:ext cx="624917" cy="918629"/>
            </a:xfrm>
            <a:prstGeom prst="rect">
              <a:avLst/>
            </a:prstGeom>
          </p:spPr>
        </p:pic>
        <p:pic>
          <p:nvPicPr>
            <p:cNvPr id="77" name="Picture 76" descr="Embedded HCM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1822" y="2713822"/>
              <a:ext cx="624917" cy="927908"/>
            </a:xfrm>
            <a:prstGeom prst="rect">
              <a:avLst/>
            </a:prstGeom>
          </p:spPr>
        </p:pic>
        <p:pic>
          <p:nvPicPr>
            <p:cNvPr id="78" name="Picture 77" descr="Embedded CRM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721" y="2927776"/>
              <a:ext cx="624917" cy="937376"/>
            </a:xfrm>
            <a:prstGeom prst="rect">
              <a:avLst/>
            </a:prstGeom>
          </p:spPr>
        </p:pic>
      </p:grpSp>
      <p:pic>
        <p:nvPicPr>
          <p:cNvPr id="4" name="Picture 3" descr="Public Us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7444" y="3822325"/>
            <a:ext cx="512147" cy="563586"/>
          </a:xfrm>
          <a:prstGeom prst="rect">
            <a:avLst/>
          </a:prstGeom>
        </p:spPr>
      </p:pic>
      <p:pic>
        <p:nvPicPr>
          <p:cNvPr id="5" name="Picture 4" descr="Sys Use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4019" y="2064386"/>
            <a:ext cx="540000" cy="594236"/>
          </a:xfrm>
          <a:prstGeom prst="rect">
            <a:avLst/>
          </a:prstGeom>
        </p:spPr>
      </p:pic>
      <p:pic>
        <p:nvPicPr>
          <p:cNvPr id="6" name="Picture 5" descr="Common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36288" y="3168168"/>
            <a:ext cx="576000" cy="629636"/>
          </a:xfrm>
          <a:prstGeom prst="rect">
            <a:avLst/>
          </a:prstGeom>
        </p:spPr>
      </p:pic>
      <p:pic>
        <p:nvPicPr>
          <p:cNvPr id="79" name="Picture 78" descr="Sys Use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7849" y="2746490"/>
            <a:ext cx="540000" cy="594236"/>
          </a:xfrm>
          <a:prstGeom prst="rect">
            <a:avLst/>
          </a:prstGeom>
        </p:spPr>
      </p:pic>
      <p:pic>
        <p:nvPicPr>
          <p:cNvPr id="7" name="Picture 6" descr="User Blak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303" y="2424847"/>
            <a:ext cx="576000" cy="624384"/>
          </a:xfrm>
          <a:prstGeom prst="rect">
            <a:avLst/>
          </a:prstGeom>
        </p:spPr>
      </p:pic>
      <p:pic>
        <p:nvPicPr>
          <p:cNvPr id="8" name="Picture 7" descr="User Scot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2573" y="2127729"/>
            <a:ext cx="540000" cy="594236"/>
          </a:xfrm>
          <a:prstGeom prst="rect">
            <a:avLst/>
          </a:prstGeom>
        </p:spPr>
      </p:pic>
      <p:pic>
        <p:nvPicPr>
          <p:cNvPr id="80" name="Picture 79" descr="Sys Use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6757" y="3495140"/>
            <a:ext cx="540000" cy="594236"/>
          </a:xfrm>
          <a:prstGeom prst="rect">
            <a:avLst/>
          </a:prstGeom>
        </p:spPr>
      </p:pic>
      <p:pic>
        <p:nvPicPr>
          <p:cNvPr id="81" name="Picture 80" descr="Sys Use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61897" y="1726108"/>
            <a:ext cx="540000" cy="594236"/>
          </a:xfrm>
          <a:prstGeom prst="rect">
            <a:avLst/>
          </a:prstGeom>
        </p:spPr>
      </p:pic>
      <p:pic>
        <p:nvPicPr>
          <p:cNvPr id="82" name="Picture 81" descr="Sys Use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4229" y="1360456"/>
            <a:ext cx="540000" cy="594236"/>
          </a:xfrm>
          <a:prstGeom prst="rect">
            <a:avLst/>
          </a:prstGeom>
        </p:spPr>
      </p:pic>
      <p:pic>
        <p:nvPicPr>
          <p:cNvPr id="83" name="Picture 82" descr="Sys User.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0924" y="2419301"/>
            <a:ext cx="540000" cy="594236"/>
          </a:xfrm>
          <a:prstGeom prst="rect">
            <a:avLst/>
          </a:prstGeom>
        </p:spPr>
      </p:pic>
      <p:pic>
        <p:nvPicPr>
          <p:cNvPr id="84" name="Picture 83" descr="User Blak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6016" y="2097581"/>
            <a:ext cx="576000" cy="624384"/>
          </a:xfrm>
          <a:prstGeom prst="rect">
            <a:avLst/>
          </a:prstGeom>
        </p:spPr>
      </p:pic>
      <p:pic>
        <p:nvPicPr>
          <p:cNvPr id="9" name="Picture 8" descr="User King.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62828" y="1792027"/>
            <a:ext cx="540000" cy="591878"/>
          </a:xfrm>
          <a:prstGeom prst="rect">
            <a:avLst/>
          </a:prstGeom>
        </p:spPr>
      </p:pic>
      <p:pic>
        <p:nvPicPr>
          <p:cNvPr id="10" name="Picture 9" descr="User Jones.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161750" y="1760419"/>
            <a:ext cx="540000" cy="596842"/>
          </a:xfrm>
          <a:prstGeom prst="rect">
            <a:avLst/>
          </a:prstGeom>
        </p:spPr>
      </p:pic>
      <p:pic>
        <p:nvPicPr>
          <p:cNvPr id="11" name="Picture 10" descr="User Sally.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47295" y="1417898"/>
            <a:ext cx="540000" cy="594236"/>
          </a:xfrm>
          <a:prstGeom prst="rect">
            <a:avLst/>
          </a:prstGeom>
        </p:spPr>
      </p:pic>
      <p:pic>
        <p:nvPicPr>
          <p:cNvPr id="85" name="Picture 84" descr="User King.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55458" y="1453388"/>
            <a:ext cx="540000" cy="591878"/>
          </a:xfrm>
          <a:prstGeom prst="rect">
            <a:avLst/>
          </a:prstGeom>
        </p:spPr>
      </p:pic>
      <p:pic>
        <p:nvPicPr>
          <p:cNvPr id="86" name="Picture 85" descr="User Scot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6798" y="1142964"/>
            <a:ext cx="540000" cy="594236"/>
          </a:xfrm>
          <a:prstGeom prst="rect">
            <a:avLst/>
          </a:prstGeom>
        </p:spPr>
      </p:pic>
      <p:pic>
        <p:nvPicPr>
          <p:cNvPr id="87" name="Picture 86" descr="User Scot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51811" y="1041154"/>
            <a:ext cx="540000" cy="594236"/>
          </a:xfrm>
          <a:prstGeom prst="rect">
            <a:avLst/>
          </a:prstGeom>
        </p:spPr>
      </p:pic>
      <p:pic>
        <p:nvPicPr>
          <p:cNvPr id="88" name="Picture 87" descr="Common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5760" y="1796273"/>
            <a:ext cx="576000" cy="629636"/>
          </a:xfrm>
          <a:prstGeom prst="rect">
            <a:avLst/>
          </a:prstGeom>
        </p:spPr>
      </p:pic>
      <p:pic>
        <p:nvPicPr>
          <p:cNvPr id="89" name="Picture 88" descr="Common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46016" y="1451147"/>
            <a:ext cx="576000" cy="629636"/>
          </a:xfrm>
          <a:prstGeom prst="rect">
            <a:avLst/>
          </a:prstGeom>
        </p:spPr>
      </p:pic>
      <p:pic>
        <p:nvPicPr>
          <p:cNvPr id="90" name="Picture 89" descr="Common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31296" y="799354"/>
            <a:ext cx="576000" cy="629636"/>
          </a:xfrm>
          <a:prstGeom prst="rect">
            <a:avLst/>
          </a:prstGeom>
        </p:spPr>
      </p:pic>
      <p:pic>
        <p:nvPicPr>
          <p:cNvPr id="91" name="Picture 90" descr="Common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18388" y="1085380"/>
            <a:ext cx="576000" cy="629636"/>
          </a:xfrm>
          <a:prstGeom prst="rect">
            <a:avLst/>
          </a:prstGeom>
        </p:spPr>
      </p:pic>
      <p:pic>
        <p:nvPicPr>
          <p:cNvPr id="92" name="Picture 91" descr="Common User.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2449" y="699879"/>
            <a:ext cx="576000" cy="629636"/>
          </a:xfrm>
          <a:prstGeom prst="rect">
            <a:avLst/>
          </a:prstGeom>
        </p:spPr>
      </p:pic>
    </p:spTree>
    <p:extLst>
      <p:ext uri="{BB962C8B-B14F-4D97-AF65-F5344CB8AC3E}">
        <p14:creationId xmlns:p14="http://schemas.microsoft.com/office/powerpoint/2010/main" val="1977679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000"/>
                                  </p:stCondLst>
                                  <p:childTnLst>
                                    <p:set>
                                      <p:cBhvr>
                                        <p:cTn id="9" dur="1" fill="hold">
                                          <p:stCondLst>
                                            <p:cond delay="0"/>
                                          </p:stCondLst>
                                        </p:cTn>
                                        <p:tgtEl>
                                          <p:spTgt spid="88"/>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nodeType="after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nodeType="afterEffect">
                                  <p:stCondLst>
                                    <p:cond delay="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641350" y="1381124"/>
            <a:ext cx="4708525" cy="2266951"/>
          </a:xfrm>
        </p:spPr>
        <p:txBody>
          <a:bodyPr/>
          <a:lstStyle/>
          <a:p>
            <a:pPr algn="ctr"/>
            <a:r>
              <a:rPr lang="en-US" sz="3200" dirty="0" smtClean="0">
                <a:solidFill>
                  <a:schemeClr val="accent1"/>
                </a:solidFill>
                <a:ea typeface="ＭＳ Ｐゴシック" charset="0"/>
                <a:cs typeface="ＭＳ Ｐゴシック" charset="0"/>
              </a:rPr>
              <a:t>Application Express </a:t>
            </a:r>
            <a:br>
              <a:rPr lang="en-US" sz="3200" dirty="0" smtClean="0">
                <a:solidFill>
                  <a:schemeClr val="accent1"/>
                </a:solidFill>
                <a:ea typeface="ＭＳ Ｐゴシック" charset="0"/>
                <a:cs typeface="ＭＳ Ｐゴシック" charset="0"/>
              </a:rPr>
            </a:br>
            <a:r>
              <a:rPr lang="en-US" sz="2400" dirty="0" smtClean="0">
                <a:solidFill>
                  <a:schemeClr val="accent1"/>
                </a:solidFill>
                <a:ea typeface="ＭＳ Ｐゴシック" charset="0"/>
                <a:cs typeface="ＭＳ Ｐゴシック" charset="0"/>
              </a:rPr>
              <a:t>in</a:t>
            </a:r>
            <a:r>
              <a:rPr lang="en-US" sz="3200" dirty="0" smtClean="0">
                <a:solidFill>
                  <a:schemeClr val="accent1"/>
                </a:solidFill>
                <a:ea typeface="ＭＳ Ｐゴシック" charset="0"/>
                <a:cs typeface="ＭＳ Ｐゴシック" charset="0"/>
              </a:rPr>
              <a:t> </a:t>
            </a:r>
            <a:br>
              <a:rPr lang="en-US" sz="3200" dirty="0" smtClean="0">
                <a:solidFill>
                  <a:schemeClr val="accent1"/>
                </a:solidFill>
                <a:ea typeface="ＭＳ Ｐゴシック" charset="0"/>
                <a:cs typeface="ＭＳ Ｐゴシック" charset="0"/>
              </a:rPr>
            </a:br>
            <a:r>
              <a:rPr lang="en-US" sz="3200" dirty="0" smtClean="0">
                <a:solidFill>
                  <a:schemeClr val="accent1"/>
                </a:solidFill>
                <a:ea typeface="ＭＳ Ｐゴシック" charset="0"/>
              </a:rPr>
              <a:t>Oracle Database 12c</a:t>
            </a:r>
            <a:br>
              <a:rPr lang="en-US" sz="3200" dirty="0" smtClean="0">
                <a:solidFill>
                  <a:schemeClr val="accent1"/>
                </a:solidFill>
                <a:ea typeface="ＭＳ Ｐゴシック" charset="0"/>
              </a:rPr>
            </a:br>
            <a:r>
              <a:rPr lang="en-US" sz="3200" dirty="0" smtClean="0">
                <a:solidFill>
                  <a:schemeClr val="accent1"/>
                </a:solidFill>
                <a:ea typeface="ＭＳ Ｐゴシック" charset="0"/>
              </a:rPr>
              <a:t>Multitenant</a:t>
            </a:r>
            <a:br>
              <a:rPr lang="en-US" sz="3200" dirty="0" smtClean="0">
                <a:solidFill>
                  <a:schemeClr val="accent1"/>
                </a:solidFill>
                <a:ea typeface="ＭＳ Ｐゴシック" charset="0"/>
              </a:rPr>
            </a:br>
            <a:r>
              <a:rPr lang="en-US" sz="3200" dirty="0" smtClean="0">
                <a:solidFill>
                  <a:schemeClr val="accent1"/>
                </a:solidFill>
                <a:ea typeface="ＭＳ Ｐゴシック" charset="0"/>
              </a:rPr>
              <a:t>Architecture</a:t>
            </a:r>
            <a:r>
              <a:rPr lang="en-US" sz="3200" dirty="0" smtClean="0">
                <a:solidFill>
                  <a:schemeClr val="accent1"/>
                </a:solidFill>
              </a:rPr>
              <a:t/>
            </a:r>
            <a:br>
              <a:rPr lang="en-US" sz="3200" dirty="0" smtClean="0">
                <a:solidFill>
                  <a:schemeClr val="accent1"/>
                </a:solidFill>
              </a:rPr>
            </a:br>
            <a:r>
              <a:rPr lang="en-US" sz="3200" dirty="0" smtClean="0">
                <a:ln>
                  <a:noFill/>
                </a:ln>
                <a:solidFill>
                  <a:schemeClr val="accent1"/>
                </a:solidFill>
              </a:rPr>
              <a:t/>
            </a:r>
            <a:br>
              <a:rPr lang="en-US" sz="3200" dirty="0" smtClean="0">
                <a:ln>
                  <a:noFill/>
                </a:ln>
                <a:solidFill>
                  <a:schemeClr val="accent1"/>
                </a:solidFill>
              </a:rPr>
            </a:br>
            <a:endParaRPr sz="3200" b="0" dirty="0" smtClean="0">
              <a:ln>
                <a:noFill/>
              </a:ln>
              <a:solidFill>
                <a:schemeClr val="accent1"/>
              </a:solidFill>
            </a:endParaRPr>
          </a:p>
        </p:txBody>
      </p:sp>
      <p:pic>
        <p:nvPicPr>
          <p:cNvPr id="3" name="Picture Placeholder 2"/>
          <p:cNvPicPr>
            <a:picLocks noGrp="1" noChangeAspect="1"/>
          </p:cNvPicPr>
          <p:nvPr>
            <p:ph type="pic" sz="quarter" idx="12"/>
          </p:nvPr>
        </p:nvPicPr>
        <p:blipFill>
          <a:blip r:embed="rId3" cstate="print"/>
          <a:srcRect l="980" r="980"/>
          <a:stretch>
            <a:fillRect/>
          </a:stretch>
        </p:blipFill>
        <p:spPr/>
      </p:pic>
      <p:pic>
        <p:nvPicPr>
          <p:cNvPr id="5" name="Picture 4"/>
          <p:cNvPicPr>
            <a:picLocks noChangeAspect="1"/>
          </p:cNvPicPr>
          <p:nvPr/>
        </p:nvPicPr>
        <p:blipFill>
          <a:blip r:embed="rId4" cstate="print"/>
          <a:stretch>
            <a:fillRect/>
          </a:stretch>
        </p:blipFill>
        <p:spPr>
          <a:xfrm>
            <a:off x="5760374" y="1922629"/>
            <a:ext cx="3338396" cy="2670716"/>
          </a:xfrm>
          <a:prstGeom prst="rect">
            <a:avLst/>
          </a:prstGeom>
        </p:spPr>
      </p:pic>
    </p:spTree>
    <p:extLst>
      <p:ext uri="{BB962C8B-B14F-4D97-AF65-F5344CB8AC3E}">
        <p14:creationId xmlns:p14="http://schemas.microsoft.com/office/powerpoint/2010/main" val="55924984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819275" y="2447925"/>
            <a:ext cx="55435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Standard “Default” 12c Installation</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Application Express 4.2 installed in CDB (Container DB)</a:t>
            </a:r>
            <a:endParaRPr lang="en-US" dirty="0">
              <a:solidFill>
                <a:schemeClr val="accent1"/>
              </a:solidFill>
            </a:endParaRPr>
          </a:p>
        </p:txBody>
      </p:sp>
      <p:sp>
        <p:nvSpPr>
          <p:cNvPr id="33" name="TextBox 32"/>
          <p:cNvSpPr txBox="1"/>
          <p:nvPr/>
        </p:nvSpPr>
        <p:spPr>
          <a:xfrm>
            <a:off x="1895475" y="27717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37" name="Picture 36" descr="DashedLineDB.png"/>
          <p:cNvPicPr>
            <a:picLocks noChangeAspect="1"/>
          </p:cNvPicPr>
          <p:nvPr/>
        </p:nvPicPr>
        <p:blipFill rotWithShape="1">
          <a:blip r:embed="rId3" cstate="print">
            <a:extLst>
              <a:ext uri="{28A0092B-C50C-407E-A947-70E740481C1C}">
                <a14:useLocalDpi xmlns:a14="http://schemas.microsoft.com/office/drawing/2010/main" val="0"/>
              </a:ext>
            </a:extLst>
          </a:blip>
          <a:srcRect l="49633" r="-3864"/>
          <a:stretch/>
        </p:blipFill>
        <p:spPr>
          <a:xfrm rot="10800000">
            <a:off x="1904999" y="1455983"/>
            <a:ext cx="890679" cy="1125005"/>
          </a:xfrm>
          <a:prstGeom prst="rect">
            <a:avLst/>
          </a:prstGeom>
        </p:spPr>
      </p:pic>
      <p:sp>
        <p:nvSpPr>
          <p:cNvPr id="41" name="TextBox 40"/>
          <p:cNvSpPr txBox="1"/>
          <p:nvPr/>
        </p:nvSpPr>
        <p:spPr>
          <a:xfrm>
            <a:off x="1264159" y="150762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600" b="0" dirty="0" smtClean="0">
                <a:solidFill>
                  <a:schemeClr val="tx2"/>
                </a:solidFill>
              </a:rPr>
              <a:t>PDB</a:t>
            </a:r>
            <a:br>
              <a:rPr lang="en-US" sz="1600" b="0" dirty="0" smtClean="0">
                <a:solidFill>
                  <a:schemeClr val="tx2"/>
                </a:solidFill>
              </a:rPr>
            </a:br>
            <a:r>
              <a:rPr lang="en-US" sz="1600" b="0" dirty="0" smtClean="0">
                <a:solidFill>
                  <a:schemeClr val="tx2"/>
                </a:solidFill>
              </a:rPr>
              <a:t>Seed</a:t>
            </a:r>
            <a:endParaRPr lang="en-US" sz="1600" b="0" dirty="0">
              <a:solidFill>
                <a:schemeClr val="tx2"/>
              </a:solidFill>
            </a:endParaRPr>
          </a:p>
        </p:txBody>
      </p:sp>
      <p:pic>
        <p:nvPicPr>
          <p:cNvPr id="47" name="Picture 46"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560980" y="1441026"/>
            <a:ext cx="784040" cy="1156742"/>
          </a:xfrm>
          <a:prstGeom prst="rect">
            <a:avLst/>
          </a:prstGeom>
        </p:spPr>
      </p:pic>
      <p:sp>
        <p:nvSpPr>
          <p:cNvPr id="54" name="Content Placeholder 2"/>
          <p:cNvSpPr txBox="1">
            <a:spLocks/>
          </p:cNvSpPr>
          <p:nvPr/>
        </p:nvSpPr>
        <p:spPr>
          <a:xfrm>
            <a:off x="561974" y="3379476"/>
            <a:ext cx="8582026" cy="363849"/>
          </a:xfrm>
          <a:prstGeom prst="rect">
            <a:avLst/>
          </a:prstGeom>
        </p:spPr>
        <p:txBody>
          <a:bodyPr vert="horz" lIns="0" tIns="0" rIns="0" bIns="0" rtlCol="0">
            <a:noAutofit/>
          </a:bodyPr>
          <a:lstStyle/>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lang="en-US" sz="2000" dirty="0" smtClean="0"/>
              <a:t>APEX 4.2 is installed into </a:t>
            </a:r>
            <a:r>
              <a:rPr lang="en-US" sz="2000" dirty="0" err="1" smtClean="0"/>
              <a:t>CDB$Root</a:t>
            </a:r>
            <a:r>
              <a:rPr lang="en-US" sz="2000" dirty="0" smtClean="0"/>
              <a:t> and </a:t>
            </a:r>
            <a:r>
              <a:rPr lang="en-US" sz="2000" dirty="0" err="1" smtClean="0"/>
              <a:t>PDB$Seed</a:t>
            </a:r>
            <a:endParaRPr lang="en-US" sz="2000" dirty="0" smtClean="0"/>
          </a:p>
        </p:txBody>
      </p:sp>
      <p:sp>
        <p:nvSpPr>
          <p:cNvPr id="55" name="TextBox 54"/>
          <p:cNvSpPr txBox="1"/>
          <p:nvPr/>
        </p:nvSpPr>
        <p:spPr>
          <a:xfrm>
            <a:off x="3028950" y="2800350"/>
            <a:ext cx="2608406" cy="369332"/>
          </a:xfrm>
          <a:prstGeom prst="rect">
            <a:avLst/>
          </a:prstGeom>
          <a:noFill/>
        </p:spPr>
        <p:txBody>
          <a:bodyPr wrap="none" rtlCol="0">
            <a:spAutoFit/>
          </a:bodyPr>
          <a:lstStyle/>
          <a:p>
            <a:r>
              <a:rPr lang="en-US" dirty="0" smtClean="0">
                <a:solidFill>
                  <a:srgbClr val="0070C0"/>
                </a:solidFill>
              </a:rPr>
              <a:t>APEX_040200 Schema</a:t>
            </a:r>
          </a:p>
        </p:txBody>
      </p:sp>
      <p:pic>
        <p:nvPicPr>
          <p:cNvPr id="58" name="Picture 57"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551580" y="1441026"/>
            <a:ext cx="784040" cy="1156742"/>
          </a:xfrm>
          <a:prstGeom prst="rect">
            <a:avLst/>
          </a:prstGeom>
        </p:spPr>
      </p:pic>
      <p:cxnSp>
        <p:nvCxnSpPr>
          <p:cNvPr id="60" name="Curved Connector 59"/>
          <p:cNvCxnSpPr/>
          <p:nvPr/>
        </p:nvCxnSpPr>
        <p:spPr>
          <a:xfrm>
            <a:off x="2381250" y="2095500"/>
            <a:ext cx="723901" cy="714374"/>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rot="5400000">
            <a:off x="4357688" y="22145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rot="5400000">
            <a:off x="53578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20" name="Picture 19"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513605" y="1441026"/>
            <a:ext cx="784040" cy="1156742"/>
          </a:xfrm>
          <a:prstGeom prst="rect">
            <a:avLst/>
          </a:prstGeom>
        </p:spPr>
      </p:pic>
      <p:cxnSp>
        <p:nvCxnSpPr>
          <p:cNvPr id="21" name="Curved Connector 20"/>
          <p:cNvCxnSpPr/>
          <p:nvPr/>
        </p:nvCxnSpPr>
        <p:spPr>
          <a:xfrm rot="10800000" flipV="1">
            <a:off x="5762626" y="2095500"/>
            <a:ext cx="1143003" cy="876299"/>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553076" y="2657475"/>
            <a:ext cx="3467099" cy="1077218"/>
            <a:chOff x="5553076" y="2657475"/>
            <a:chExt cx="3467099" cy="1077218"/>
          </a:xfrm>
        </p:grpSpPr>
        <p:sp>
          <p:nvSpPr>
            <p:cNvPr id="22" name="TextBox 21"/>
            <p:cNvSpPr txBox="1"/>
            <p:nvPr/>
          </p:nvSpPr>
          <p:spPr>
            <a:xfrm>
              <a:off x="7515225" y="2657475"/>
              <a:ext cx="1504950" cy="1077218"/>
            </a:xfrm>
            <a:prstGeom prst="rect">
              <a:avLst/>
            </a:prstGeom>
            <a:noFill/>
          </p:spPr>
          <p:txBody>
            <a:bodyPr wrap="square" rtlCol="0">
              <a:spAutoFit/>
            </a:bodyPr>
            <a:lstStyle/>
            <a:p>
              <a:r>
                <a:rPr lang="en-US" sz="1600" dirty="0" smtClean="0">
                  <a:solidFill>
                    <a:srgbClr val="00B050"/>
                  </a:solidFill>
                </a:rPr>
                <a:t>Views, Packages, Functions, Procedures</a:t>
              </a:r>
            </a:p>
          </p:txBody>
        </p:sp>
        <p:cxnSp>
          <p:nvCxnSpPr>
            <p:cNvPr id="24" name="Straight Arrow Connector 23"/>
            <p:cNvCxnSpPr>
              <a:stCxn id="22" idx="1"/>
            </p:cNvCxnSpPr>
            <p:nvPr/>
          </p:nvCxnSpPr>
          <p:spPr>
            <a:xfrm flipH="1" flipV="1">
              <a:off x="5553076" y="3057526"/>
              <a:ext cx="1962149" cy="138558"/>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948238" y="676275"/>
            <a:ext cx="4024312" cy="1077218"/>
            <a:chOff x="4948238" y="676275"/>
            <a:chExt cx="4024312" cy="1077218"/>
          </a:xfrm>
        </p:grpSpPr>
        <p:sp>
          <p:nvSpPr>
            <p:cNvPr id="27" name="TextBox 26"/>
            <p:cNvSpPr txBox="1"/>
            <p:nvPr/>
          </p:nvSpPr>
          <p:spPr>
            <a:xfrm>
              <a:off x="7467600" y="676275"/>
              <a:ext cx="1504950" cy="1077218"/>
            </a:xfrm>
            <a:prstGeom prst="rect">
              <a:avLst/>
            </a:prstGeom>
            <a:noFill/>
          </p:spPr>
          <p:txBody>
            <a:bodyPr wrap="square" rtlCol="0">
              <a:spAutoFit/>
            </a:bodyPr>
            <a:lstStyle/>
            <a:p>
              <a:r>
                <a:rPr lang="en-US" sz="1600" dirty="0" smtClean="0">
                  <a:solidFill>
                    <a:srgbClr val="00B050"/>
                  </a:solidFill>
                </a:rPr>
                <a:t>Local Tables</a:t>
              </a:r>
            </a:p>
            <a:p>
              <a:r>
                <a:rPr lang="en-US" sz="1600" dirty="0" smtClean="0">
                  <a:solidFill>
                    <a:srgbClr val="00B050"/>
                  </a:solidFill>
                </a:rPr>
                <a:t>(APEX </a:t>
              </a:r>
              <a:br>
                <a:rPr lang="en-US" sz="1600" dirty="0" smtClean="0">
                  <a:solidFill>
                    <a:srgbClr val="00B050"/>
                  </a:solidFill>
                </a:rPr>
              </a:br>
              <a:r>
                <a:rPr lang="en-US" sz="1600" dirty="0" smtClean="0">
                  <a:solidFill>
                    <a:srgbClr val="00B050"/>
                  </a:solidFill>
                </a:rPr>
                <a:t>meta-data for </a:t>
              </a:r>
              <a:r>
                <a:rPr lang="en-US" sz="1600" b="1" dirty="0" smtClean="0">
                  <a:solidFill>
                    <a:srgbClr val="00B050"/>
                  </a:solidFill>
                </a:rPr>
                <a:t>*that*</a:t>
              </a:r>
              <a:r>
                <a:rPr lang="en-US" sz="1600" dirty="0" smtClean="0">
                  <a:solidFill>
                    <a:srgbClr val="00B050"/>
                  </a:solidFill>
                </a:rPr>
                <a:t> PDB)</a:t>
              </a:r>
            </a:p>
          </p:txBody>
        </p:sp>
        <p:cxnSp>
          <p:nvCxnSpPr>
            <p:cNvPr id="30" name="Straight Arrow Connector 29"/>
            <p:cNvCxnSpPr>
              <a:stCxn id="27" idx="1"/>
              <a:endCxn id="32" idx="0"/>
            </p:cNvCxnSpPr>
            <p:nvPr/>
          </p:nvCxnSpPr>
          <p:spPr>
            <a:xfrm flipH="1">
              <a:off x="4948238" y="1214884"/>
              <a:ext cx="2519362" cy="46151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1"/>
              <a:endCxn id="38" idx="0"/>
            </p:cNvCxnSpPr>
            <p:nvPr/>
          </p:nvCxnSpPr>
          <p:spPr>
            <a:xfrm flipH="1">
              <a:off x="5938838" y="1214884"/>
              <a:ext cx="1528762" cy="46151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7" idx="1"/>
              <a:endCxn id="35" idx="0"/>
            </p:cNvCxnSpPr>
            <p:nvPr/>
          </p:nvCxnSpPr>
          <p:spPr>
            <a:xfrm flipH="1">
              <a:off x="6910388" y="1214884"/>
              <a:ext cx="557212" cy="46151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45815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5" name="TextBox 34"/>
          <p:cNvSpPr txBox="1"/>
          <p:nvPr/>
        </p:nvSpPr>
        <p:spPr>
          <a:xfrm>
            <a:off x="654367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8" name="TextBox 37"/>
          <p:cNvSpPr txBox="1"/>
          <p:nvPr/>
        </p:nvSpPr>
        <p:spPr>
          <a:xfrm>
            <a:off x="55721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grpSp>
        <p:nvGrpSpPr>
          <p:cNvPr id="46" name="Group 45"/>
          <p:cNvGrpSpPr/>
          <p:nvPr/>
        </p:nvGrpSpPr>
        <p:grpSpPr>
          <a:xfrm>
            <a:off x="6334125" y="2114550"/>
            <a:ext cx="2809875" cy="514350"/>
            <a:chOff x="6334125" y="2114550"/>
            <a:chExt cx="2809875" cy="514350"/>
          </a:xfrm>
        </p:grpSpPr>
        <p:sp>
          <p:nvSpPr>
            <p:cNvPr id="63" name="TextBox 62"/>
            <p:cNvSpPr txBox="1"/>
            <p:nvPr/>
          </p:nvSpPr>
          <p:spPr>
            <a:xfrm>
              <a:off x="7477125" y="2114550"/>
              <a:ext cx="1666875" cy="338554"/>
            </a:xfrm>
            <a:prstGeom prst="rect">
              <a:avLst/>
            </a:prstGeom>
            <a:noFill/>
          </p:spPr>
          <p:txBody>
            <a:bodyPr wrap="square" rtlCol="0">
              <a:spAutoFit/>
            </a:bodyPr>
            <a:lstStyle/>
            <a:p>
              <a:r>
                <a:rPr lang="en-US" sz="1600" dirty="0" smtClean="0">
                  <a:solidFill>
                    <a:srgbClr val="00B050"/>
                  </a:solidFill>
                </a:rPr>
                <a:t>Meta-data Links</a:t>
              </a:r>
            </a:p>
          </p:txBody>
        </p:sp>
        <p:cxnSp>
          <p:nvCxnSpPr>
            <p:cNvPr id="65" name="Straight Arrow Connector 64"/>
            <p:cNvCxnSpPr>
              <a:stCxn id="63" idx="1"/>
            </p:cNvCxnSpPr>
            <p:nvPr/>
          </p:nvCxnSpPr>
          <p:spPr>
            <a:xfrm flipH="1">
              <a:off x="6334125" y="2283827"/>
              <a:ext cx="1143000" cy="345073"/>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19907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9" name="Content Placeholder 2"/>
          <p:cNvSpPr txBox="1">
            <a:spLocks/>
          </p:cNvSpPr>
          <p:nvPr/>
        </p:nvSpPr>
        <p:spPr>
          <a:xfrm>
            <a:off x="561974" y="3760476"/>
            <a:ext cx="8582026" cy="325749"/>
          </a:xfrm>
          <a:prstGeom prst="rect">
            <a:avLst/>
          </a:prstGeom>
        </p:spPr>
        <p:txBody>
          <a:bodyPr vert="horz" lIns="0" tIns="0" rIns="0" bIns="0" rtlCol="0">
            <a:noAutofit/>
          </a:bodyPr>
          <a:lstStyle/>
          <a:p>
            <a:pPr marL="228600" lvl="0" indent="-168275" defTabSz="228600" fontAlgn="auto">
              <a:spcBef>
                <a:spcPts val="0"/>
              </a:spcBef>
              <a:spcAft>
                <a:spcPts val="600"/>
              </a:spcAft>
              <a:buClr>
                <a:srgbClr val="FF0000"/>
              </a:buClr>
              <a:buSzPct val="85000"/>
              <a:buFont typeface="Wingdings" pitchFamily="2" charset="2"/>
              <a:buChar char="§"/>
              <a:defRPr/>
            </a:pPr>
            <a:r>
              <a:rPr lang="en-US" sz="2000" dirty="0" smtClean="0"/>
              <a:t>Each PDB contains meta-data linked objects to APEX Schema in Root</a:t>
            </a:r>
          </a:p>
        </p:txBody>
      </p:sp>
      <p:sp>
        <p:nvSpPr>
          <p:cNvPr id="31" name="Content Placeholder 2"/>
          <p:cNvSpPr txBox="1">
            <a:spLocks/>
          </p:cNvSpPr>
          <p:nvPr/>
        </p:nvSpPr>
        <p:spPr>
          <a:xfrm>
            <a:off x="561974" y="4141476"/>
            <a:ext cx="8582026" cy="401949"/>
          </a:xfrm>
          <a:prstGeom prst="rect">
            <a:avLst/>
          </a:prstGeom>
        </p:spPr>
        <p:txBody>
          <a:bodyPr vert="horz" lIns="0" tIns="0" rIns="0" bIns="0" rtlCol="0">
            <a:noAutofit/>
          </a:bodyPr>
          <a:lstStyle/>
          <a:p>
            <a:pPr marL="228600" lvl="0" indent="-168275" defTabSz="228600" fontAlgn="auto">
              <a:spcBef>
                <a:spcPts val="0"/>
              </a:spcBef>
              <a:spcAft>
                <a:spcPts val="600"/>
              </a:spcAft>
              <a:buClr>
                <a:srgbClr val="FF0000"/>
              </a:buClr>
              <a:buSzPct val="85000"/>
              <a:buFont typeface="Wingdings" pitchFamily="2" charset="2"/>
              <a:buChar char="§"/>
              <a:defRPr/>
            </a:pPr>
            <a:r>
              <a:rPr lang="en-US" sz="2000" dirty="0" smtClean="0"/>
              <a:t>Each PDB also has an APEX Schema which holds local tables</a:t>
            </a:r>
          </a:p>
        </p:txBody>
      </p:sp>
    </p:spTree>
    <p:extLst>
      <p:ext uri="{BB962C8B-B14F-4D97-AF65-F5344CB8AC3E}">
        <p14:creationId xmlns:p14="http://schemas.microsoft.com/office/powerpoint/2010/main" val="155933476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30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3000"/>
                                        <p:tgtEl>
                                          <p:spTgt spid="46"/>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3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638175" y="1173546"/>
            <a:ext cx="7889875" cy="2398329"/>
          </a:xfrm>
        </p:spPr>
        <p:txBody>
          <a:bodyPr/>
          <a:lstStyle/>
          <a:p>
            <a:pPr eaLnBrk="1" hangingPunct="1">
              <a:spcAft>
                <a:spcPts val="1800"/>
              </a:spcAft>
            </a:pPr>
            <a:r>
              <a:rPr lang="en-US" dirty="0" smtClean="0"/>
              <a:t>Customers have 100s or 1000s of databases across their enterprise</a:t>
            </a:r>
          </a:p>
          <a:p>
            <a:pPr eaLnBrk="1" hangingPunct="1">
              <a:spcAft>
                <a:spcPts val="1800"/>
              </a:spcAft>
            </a:pPr>
            <a:r>
              <a:rPr lang="en-US" dirty="0" smtClean="0"/>
              <a:t>They want to lower costs by operating these databases on a centrally managed platform </a:t>
            </a:r>
          </a:p>
          <a:p>
            <a:pPr eaLnBrk="1" hangingPunct="1">
              <a:spcAft>
                <a:spcPts val="1800"/>
              </a:spcAft>
            </a:pPr>
            <a:r>
              <a:rPr lang="en-US" dirty="0" smtClean="0"/>
              <a:t>With only hardware consolidation, each database has an overhead, that prevents 100s of database from being placed on the same physical server</a:t>
            </a:r>
          </a:p>
        </p:txBody>
      </p:sp>
      <p:sp>
        <p:nvSpPr>
          <p:cNvPr id="7" name="Title 3"/>
          <p:cNvSpPr>
            <a:spLocks noGrp="1"/>
          </p:cNvSpPr>
          <p:nvPr>
            <p:ph type="title"/>
          </p:nvPr>
        </p:nvSpPr>
        <p:spPr>
          <a:xfrm>
            <a:off x="804347" y="245538"/>
            <a:ext cx="8229586" cy="770462"/>
          </a:xfrm>
        </p:spPr>
        <p:txBody>
          <a:bodyPr/>
          <a:lstStyle/>
          <a:p>
            <a:r>
              <a:rPr lang="en-US" dirty="0" smtClean="0"/>
              <a:t>The need for Database Consolidation</a:t>
            </a:r>
            <a:r>
              <a:rPr lang="en-US" sz="3000" dirty="0" smtClean="0"/>
              <a:t/>
            </a:r>
            <a:br>
              <a:rPr lang="en-US" sz="3000" dirty="0" smtClean="0"/>
            </a:br>
            <a:r>
              <a:rPr lang="en-US" sz="2000" b="0" dirty="0" smtClean="0">
                <a:solidFill>
                  <a:schemeClr val="accent1"/>
                </a:solidFill>
              </a:rPr>
              <a:t>Why?</a:t>
            </a:r>
            <a:endParaRPr lang="en-US" sz="2000" b="0" dirty="0">
              <a:solidFill>
                <a:schemeClr val="accent1"/>
              </a:solidFill>
            </a:endParaRPr>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819275" y="2447925"/>
            <a:ext cx="55435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a:xfrm>
            <a:off x="804347" y="245538"/>
            <a:ext cx="8229586" cy="430737"/>
          </a:xfrm>
        </p:spPr>
        <p:txBody>
          <a:bodyPr/>
          <a:lstStyle/>
          <a:p>
            <a:r>
              <a:rPr lang="en-US" dirty="0" smtClean="0"/>
              <a:t>Standard 12c Installation</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Creating a new PDB from seed</a:t>
            </a:r>
            <a:endParaRPr lang="en-US" dirty="0">
              <a:solidFill>
                <a:schemeClr val="accent1"/>
              </a:solidFill>
            </a:endParaRPr>
          </a:p>
        </p:txBody>
      </p:sp>
      <p:sp>
        <p:nvSpPr>
          <p:cNvPr id="33" name="TextBox 32"/>
          <p:cNvSpPr txBox="1"/>
          <p:nvPr/>
        </p:nvSpPr>
        <p:spPr>
          <a:xfrm>
            <a:off x="1895475" y="27717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37" name="Picture 36" descr="DashedLineDB.png"/>
          <p:cNvPicPr>
            <a:picLocks noChangeAspect="1"/>
          </p:cNvPicPr>
          <p:nvPr/>
        </p:nvPicPr>
        <p:blipFill rotWithShape="1">
          <a:blip r:embed="rId3" cstate="print">
            <a:extLst>
              <a:ext uri="{28A0092B-C50C-407E-A947-70E740481C1C}">
                <a14:useLocalDpi xmlns:a14="http://schemas.microsoft.com/office/drawing/2010/main" val="0"/>
              </a:ext>
            </a:extLst>
          </a:blip>
          <a:srcRect l="49633" r="-3864"/>
          <a:stretch/>
        </p:blipFill>
        <p:spPr>
          <a:xfrm rot="10800000">
            <a:off x="1904999" y="1455983"/>
            <a:ext cx="890679" cy="1125005"/>
          </a:xfrm>
          <a:prstGeom prst="rect">
            <a:avLst/>
          </a:prstGeom>
        </p:spPr>
      </p:pic>
      <p:sp>
        <p:nvSpPr>
          <p:cNvPr id="41" name="TextBox 40"/>
          <p:cNvSpPr txBox="1"/>
          <p:nvPr/>
        </p:nvSpPr>
        <p:spPr>
          <a:xfrm>
            <a:off x="1264159" y="150762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600" b="0" dirty="0" smtClean="0">
                <a:solidFill>
                  <a:schemeClr val="tx2"/>
                </a:solidFill>
              </a:rPr>
              <a:t>PDB</a:t>
            </a:r>
            <a:br>
              <a:rPr lang="en-US" sz="1600" b="0" dirty="0" smtClean="0">
                <a:solidFill>
                  <a:schemeClr val="tx2"/>
                </a:solidFill>
              </a:rPr>
            </a:br>
            <a:r>
              <a:rPr lang="en-US" sz="1600" b="0" dirty="0" smtClean="0">
                <a:solidFill>
                  <a:schemeClr val="tx2"/>
                </a:solidFill>
              </a:rPr>
              <a:t>Seed</a:t>
            </a:r>
            <a:endParaRPr lang="en-US" sz="1600" b="0" dirty="0">
              <a:solidFill>
                <a:schemeClr val="tx2"/>
              </a:solidFill>
            </a:endParaRPr>
          </a:p>
        </p:txBody>
      </p:sp>
      <p:pic>
        <p:nvPicPr>
          <p:cNvPr id="47" name="Picture 46"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560980" y="1441026"/>
            <a:ext cx="784040" cy="1156742"/>
          </a:xfrm>
          <a:prstGeom prst="rect">
            <a:avLst/>
          </a:prstGeom>
        </p:spPr>
      </p:pic>
      <p:sp>
        <p:nvSpPr>
          <p:cNvPr id="54" name="Content Placeholder 2"/>
          <p:cNvSpPr txBox="1">
            <a:spLocks/>
          </p:cNvSpPr>
          <p:nvPr/>
        </p:nvSpPr>
        <p:spPr>
          <a:xfrm>
            <a:off x="561974" y="3381374"/>
            <a:ext cx="8582026" cy="371476"/>
          </a:xfrm>
          <a:prstGeom prst="rect">
            <a:avLst/>
          </a:prstGeom>
        </p:spPr>
        <p:txBody>
          <a:bodyPr vert="horz" lIns="0" tIns="0" rIns="0" bIns="0" rtlCol="0">
            <a:noAutofit/>
          </a:bodyPr>
          <a:lstStyle/>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lang="en-US" sz="2000" dirty="0" smtClean="0"/>
              <a:t>PDBs created by copying </a:t>
            </a:r>
            <a:r>
              <a:rPr lang="en-US" sz="2000" dirty="0" err="1" smtClean="0"/>
              <a:t>PDB$Seed</a:t>
            </a:r>
            <a:endParaRPr lang="en-US" sz="2000" dirty="0" smtClean="0"/>
          </a:p>
          <a:p>
            <a:pPr marL="228600" lvl="0" indent="-168275" defTabSz="228600" fontAlgn="auto">
              <a:spcBef>
                <a:spcPts val="0"/>
              </a:spcBef>
              <a:spcAft>
                <a:spcPts val="600"/>
              </a:spcAft>
              <a:buClr>
                <a:srgbClr val="FF0000"/>
              </a:buClr>
              <a:buSzPct val="85000"/>
              <a:buFont typeface="Wingdings" pitchFamily="2" charset="2"/>
              <a:buChar char="§"/>
              <a:defRPr/>
            </a:pPr>
            <a:endParaRPr lang="en-US" sz="2000" dirty="0" smtClean="0"/>
          </a:p>
        </p:txBody>
      </p:sp>
      <p:pic>
        <p:nvPicPr>
          <p:cNvPr id="58" name="Picture 57"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551580" y="1441026"/>
            <a:ext cx="784040" cy="1156742"/>
          </a:xfrm>
          <a:prstGeom prst="rect">
            <a:avLst/>
          </a:prstGeom>
        </p:spPr>
      </p:pic>
      <p:pic>
        <p:nvPicPr>
          <p:cNvPr id="20" name="Picture 19"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513605" y="1441026"/>
            <a:ext cx="784040" cy="1156742"/>
          </a:xfrm>
          <a:prstGeom prst="rect">
            <a:avLst/>
          </a:prstGeom>
        </p:spPr>
      </p:pic>
      <p:sp>
        <p:nvSpPr>
          <p:cNvPr id="55" name="TextBox 54"/>
          <p:cNvSpPr txBox="1"/>
          <p:nvPr/>
        </p:nvSpPr>
        <p:spPr>
          <a:xfrm>
            <a:off x="3028950" y="280035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60" name="Curved Connector 59"/>
          <p:cNvCxnSpPr/>
          <p:nvPr/>
        </p:nvCxnSpPr>
        <p:spPr>
          <a:xfrm>
            <a:off x="2381250" y="2095500"/>
            <a:ext cx="723901" cy="714374"/>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rot="5400000">
            <a:off x="4357688" y="22145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1" name="Curved Connector 70"/>
          <p:cNvCxnSpPr/>
          <p:nvPr/>
        </p:nvCxnSpPr>
        <p:spPr>
          <a:xfrm rot="5400000">
            <a:off x="53578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rot="10800000" flipV="1">
            <a:off x="5762626" y="2095500"/>
            <a:ext cx="1143003" cy="876299"/>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815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grpSp>
        <p:nvGrpSpPr>
          <p:cNvPr id="42" name="Group 41"/>
          <p:cNvGrpSpPr/>
          <p:nvPr/>
        </p:nvGrpSpPr>
        <p:grpSpPr>
          <a:xfrm>
            <a:off x="3543301" y="1441026"/>
            <a:ext cx="830169" cy="1368852"/>
            <a:chOff x="3543301" y="1441026"/>
            <a:chExt cx="830169" cy="1368852"/>
          </a:xfrm>
        </p:grpSpPr>
        <p:pic>
          <p:nvPicPr>
            <p:cNvPr id="31" name="Picture 30"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589430" y="1441026"/>
              <a:ext cx="784040" cy="1156742"/>
            </a:xfrm>
            <a:prstGeom prst="rect">
              <a:avLst/>
            </a:prstGeom>
          </p:spPr>
        </p:pic>
        <p:cxnSp>
          <p:nvCxnSpPr>
            <p:cNvPr id="64" name="Curved Connector 63"/>
            <p:cNvCxnSpPr/>
            <p:nvPr/>
          </p:nvCxnSpPr>
          <p:spPr>
            <a:xfrm rot="5400000">
              <a:off x="34147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60997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grpSp>
      <p:sp>
        <p:nvSpPr>
          <p:cNvPr id="35" name="TextBox 34"/>
          <p:cNvSpPr txBox="1"/>
          <p:nvPr/>
        </p:nvSpPr>
        <p:spPr>
          <a:xfrm>
            <a:off x="654367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8" name="TextBox 37"/>
          <p:cNvSpPr txBox="1"/>
          <p:nvPr/>
        </p:nvSpPr>
        <p:spPr>
          <a:xfrm>
            <a:off x="55721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9" name="TextBox 38"/>
          <p:cNvSpPr txBox="1"/>
          <p:nvPr/>
        </p:nvSpPr>
        <p:spPr>
          <a:xfrm>
            <a:off x="19907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49" name="Curved Down Arrow 48"/>
          <p:cNvSpPr/>
          <p:nvPr/>
        </p:nvSpPr>
        <p:spPr>
          <a:xfrm>
            <a:off x="2257425" y="1028699"/>
            <a:ext cx="1847850" cy="419099"/>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ontent Placeholder 2"/>
          <p:cNvSpPr txBox="1">
            <a:spLocks/>
          </p:cNvSpPr>
          <p:nvPr/>
        </p:nvSpPr>
        <p:spPr>
          <a:xfrm>
            <a:off x="561974" y="3762374"/>
            <a:ext cx="8582026" cy="371476"/>
          </a:xfrm>
          <a:prstGeom prst="rect">
            <a:avLst/>
          </a:prstGeom>
        </p:spPr>
        <p:txBody>
          <a:bodyPr vert="horz" lIns="0" tIns="0" rIns="0" bIns="0" rtlCol="0">
            <a:noAutofit/>
          </a:bodyPr>
          <a:lstStyle/>
          <a:p>
            <a:pPr marL="228600" lvl="0" indent="-168275" defTabSz="228600" fontAlgn="auto">
              <a:spcBef>
                <a:spcPts val="0"/>
              </a:spcBef>
              <a:spcAft>
                <a:spcPts val="600"/>
              </a:spcAft>
              <a:buClr>
                <a:srgbClr val="FF0000"/>
              </a:buClr>
              <a:buSzPct val="85000"/>
              <a:buFont typeface="Wingdings" pitchFamily="2" charset="2"/>
              <a:buChar char="§"/>
              <a:defRPr/>
            </a:pPr>
            <a:r>
              <a:rPr lang="en-US" sz="2000" dirty="0" smtClean="0"/>
              <a:t>New PDB includes Local Tables and Meta-data links to Root objects</a:t>
            </a:r>
          </a:p>
        </p:txBody>
      </p:sp>
      <p:sp>
        <p:nvSpPr>
          <p:cNvPr id="30" name="Content Placeholder 2"/>
          <p:cNvSpPr txBox="1">
            <a:spLocks/>
          </p:cNvSpPr>
          <p:nvPr/>
        </p:nvSpPr>
        <p:spPr>
          <a:xfrm>
            <a:off x="561974" y="4143374"/>
            <a:ext cx="8582026" cy="333376"/>
          </a:xfrm>
          <a:prstGeom prst="rect">
            <a:avLst/>
          </a:prstGeom>
        </p:spPr>
        <p:txBody>
          <a:bodyPr vert="horz" lIns="0" tIns="0" rIns="0" bIns="0" rtlCol="0">
            <a:noAutofit/>
          </a:bodyPr>
          <a:lstStyle/>
          <a:p>
            <a:pPr marL="228600" indent="-168275" defTabSz="228600" fontAlgn="auto">
              <a:spcBef>
                <a:spcPts val="0"/>
              </a:spcBef>
              <a:spcAft>
                <a:spcPts val="600"/>
              </a:spcAft>
              <a:buClr>
                <a:srgbClr val="FF0000"/>
              </a:buClr>
              <a:buSzPct val="85000"/>
              <a:buFont typeface="Wingdings" pitchFamily="2" charset="2"/>
              <a:buChar char="§"/>
              <a:defRPr/>
            </a:pPr>
            <a:r>
              <a:rPr lang="en-US" sz="2000" dirty="0" smtClean="0"/>
              <a:t>Web Listener </a:t>
            </a:r>
            <a:r>
              <a:rPr lang="en-US" sz="2000" b="1" dirty="0" smtClean="0"/>
              <a:t>*must*</a:t>
            </a:r>
            <a:r>
              <a:rPr lang="en-US" sz="2000" dirty="0" smtClean="0"/>
              <a:t> be configured for each PDB </a:t>
            </a:r>
            <a:r>
              <a:rPr lang="en-US" sz="2000" i="1" dirty="0" smtClean="0"/>
              <a:t>{each with unique port}</a:t>
            </a:r>
          </a:p>
          <a:p>
            <a:pPr marL="228600" lvl="0" indent="-168275" defTabSz="228600" fontAlgn="auto">
              <a:spcBef>
                <a:spcPts val="0"/>
              </a:spcBef>
              <a:spcAft>
                <a:spcPts val="600"/>
              </a:spcAft>
              <a:buClr>
                <a:srgbClr val="FF0000"/>
              </a:buClr>
              <a:buSzPct val="85000"/>
              <a:buFont typeface="Wingdings" pitchFamily="2" charset="2"/>
              <a:buChar char="§"/>
              <a:defRPr/>
            </a:pPr>
            <a:endParaRPr lang="en-US" sz="2000" dirty="0" smtClean="0"/>
          </a:p>
        </p:txBody>
      </p:sp>
      <p:grpSp>
        <p:nvGrpSpPr>
          <p:cNvPr id="40" name="Group 39"/>
          <p:cNvGrpSpPr/>
          <p:nvPr/>
        </p:nvGrpSpPr>
        <p:grpSpPr>
          <a:xfrm>
            <a:off x="3705225" y="2524125"/>
            <a:ext cx="5438775" cy="614779"/>
            <a:chOff x="3705225" y="2524125"/>
            <a:chExt cx="5438775" cy="614779"/>
          </a:xfrm>
        </p:grpSpPr>
        <p:sp>
          <p:nvSpPr>
            <p:cNvPr id="63" name="TextBox 62"/>
            <p:cNvSpPr txBox="1"/>
            <p:nvPr/>
          </p:nvSpPr>
          <p:spPr>
            <a:xfrm>
              <a:off x="7477125" y="2800350"/>
              <a:ext cx="1666875" cy="338554"/>
            </a:xfrm>
            <a:prstGeom prst="rect">
              <a:avLst/>
            </a:prstGeom>
            <a:noFill/>
          </p:spPr>
          <p:txBody>
            <a:bodyPr wrap="square" rtlCol="0">
              <a:spAutoFit/>
            </a:bodyPr>
            <a:lstStyle/>
            <a:p>
              <a:r>
                <a:rPr lang="en-US" sz="1600" dirty="0" smtClean="0">
                  <a:solidFill>
                    <a:srgbClr val="00B050"/>
                  </a:solidFill>
                </a:rPr>
                <a:t>Meta-data Link</a:t>
              </a:r>
            </a:p>
          </p:txBody>
        </p:sp>
        <p:cxnSp>
          <p:nvCxnSpPr>
            <p:cNvPr id="65" name="Straight Arrow Connector 64"/>
            <p:cNvCxnSpPr>
              <a:stCxn id="63" idx="1"/>
            </p:cNvCxnSpPr>
            <p:nvPr/>
          </p:nvCxnSpPr>
          <p:spPr>
            <a:xfrm flipH="1" flipV="1">
              <a:off x="3705225" y="2524125"/>
              <a:ext cx="3771900" cy="445502"/>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267200" y="676275"/>
            <a:ext cx="4705350" cy="1085850"/>
            <a:chOff x="4267200" y="676275"/>
            <a:chExt cx="4705350" cy="1085850"/>
          </a:xfrm>
        </p:grpSpPr>
        <p:sp>
          <p:nvSpPr>
            <p:cNvPr id="27" name="TextBox 26"/>
            <p:cNvSpPr txBox="1"/>
            <p:nvPr/>
          </p:nvSpPr>
          <p:spPr>
            <a:xfrm>
              <a:off x="7467600" y="676275"/>
              <a:ext cx="1504950" cy="1077218"/>
            </a:xfrm>
            <a:prstGeom prst="rect">
              <a:avLst/>
            </a:prstGeom>
            <a:noFill/>
          </p:spPr>
          <p:txBody>
            <a:bodyPr wrap="square" rtlCol="0">
              <a:spAutoFit/>
            </a:bodyPr>
            <a:lstStyle/>
            <a:p>
              <a:r>
                <a:rPr lang="en-US" sz="1600" dirty="0" smtClean="0">
                  <a:solidFill>
                    <a:srgbClr val="00B050"/>
                  </a:solidFill>
                </a:rPr>
                <a:t>Local Tables</a:t>
              </a:r>
            </a:p>
            <a:p>
              <a:r>
                <a:rPr lang="en-US" sz="1600" dirty="0" smtClean="0">
                  <a:solidFill>
                    <a:srgbClr val="00B050"/>
                  </a:solidFill>
                </a:rPr>
                <a:t>(APEX </a:t>
              </a:r>
              <a:br>
                <a:rPr lang="en-US" sz="1600" dirty="0" smtClean="0">
                  <a:solidFill>
                    <a:srgbClr val="00B050"/>
                  </a:solidFill>
                </a:rPr>
              </a:br>
              <a:r>
                <a:rPr lang="en-US" sz="1600" dirty="0" smtClean="0">
                  <a:solidFill>
                    <a:srgbClr val="00B050"/>
                  </a:solidFill>
                </a:rPr>
                <a:t>meta-data for </a:t>
              </a:r>
              <a:r>
                <a:rPr lang="en-US" sz="1600" b="1" dirty="0" smtClean="0">
                  <a:solidFill>
                    <a:srgbClr val="00B050"/>
                  </a:solidFill>
                </a:rPr>
                <a:t>*that*</a:t>
              </a:r>
              <a:r>
                <a:rPr lang="en-US" sz="1600" dirty="0" smtClean="0">
                  <a:solidFill>
                    <a:srgbClr val="00B050"/>
                  </a:solidFill>
                </a:rPr>
                <a:t> PDB)</a:t>
              </a:r>
            </a:p>
          </p:txBody>
        </p:sp>
        <p:cxnSp>
          <p:nvCxnSpPr>
            <p:cNvPr id="28" name="Straight Arrow Connector 27"/>
            <p:cNvCxnSpPr>
              <a:stCxn id="27" idx="1"/>
            </p:cNvCxnSpPr>
            <p:nvPr/>
          </p:nvCxnSpPr>
          <p:spPr>
            <a:xfrm flipH="1">
              <a:off x="4267200" y="1214884"/>
              <a:ext cx="3200400" cy="547241"/>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childTnLst>
                          </p:cTn>
                        </p:par>
                        <p:par>
                          <p:cTn id="26" fill="hold">
                            <p:stCondLst>
                              <p:cond delay="7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9" grpId="0" animBg="1"/>
      <p:bldP spid="29"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819275" y="2447925"/>
            <a:ext cx="57150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Removing Common Application Express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Uninstalling Application Express 4.2 from the CDB</a:t>
            </a:r>
            <a:endParaRPr lang="en-US" dirty="0">
              <a:solidFill>
                <a:schemeClr val="accent1"/>
              </a:solidFill>
            </a:endParaRPr>
          </a:p>
        </p:txBody>
      </p:sp>
      <p:sp>
        <p:nvSpPr>
          <p:cNvPr id="33" name="TextBox 32"/>
          <p:cNvSpPr txBox="1"/>
          <p:nvPr/>
        </p:nvSpPr>
        <p:spPr>
          <a:xfrm>
            <a:off x="1895475" y="27717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37" name="Picture 36" descr="DashedLineDB.png"/>
          <p:cNvPicPr>
            <a:picLocks noChangeAspect="1"/>
          </p:cNvPicPr>
          <p:nvPr/>
        </p:nvPicPr>
        <p:blipFill rotWithShape="1">
          <a:blip r:embed="rId3" cstate="print">
            <a:extLst>
              <a:ext uri="{28A0092B-C50C-407E-A947-70E740481C1C}">
                <a14:useLocalDpi xmlns:a14="http://schemas.microsoft.com/office/drawing/2010/main" val="0"/>
              </a:ext>
            </a:extLst>
          </a:blip>
          <a:srcRect l="49633" r="-3864"/>
          <a:stretch/>
        </p:blipFill>
        <p:spPr>
          <a:xfrm rot="10800000">
            <a:off x="1904999" y="1455983"/>
            <a:ext cx="890679" cy="1125005"/>
          </a:xfrm>
          <a:prstGeom prst="rect">
            <a:avLst/>
          </a:prstGeom>
        </p:spPr>
      </p:pic>
      <p:grpSp>
        <p:nvGrpSpPr>
          <p:cNvPr id="2" name="Group 20"/>
          <p:cNvGrpSpPr/>
          <p:nvPr/>
        </p:nvGrpSpPr>
        <p:grpSpPr>
          <a:xfrm>
            <a:off x="3589430" y="1441026"/>
            <a:ext cx="784040" cy="1156742"/>
            <a:chOff x="3589430" y="1441026"/>
            <a:chExt cx="784040" cy="1156742"/>
          </a:xfrm>
        </p:grpSpPr>
        <p:pic>
          <p:nvPicPr>
            <p:cNvPr id="31" name="Picture 30"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589430" y="1441026"/>
              <a:ext cx="784040" cy="1156742"/>
            </a:xfrm>
            <a:prstGeom prst="rect">
              <a:avLst/>
            </a:prstGeom>
          </p:spPr>
        </p:pic>
        <p:sp>
          <p:nvSpPr>
            <p:cNvPr id="42" name="TextBox 41"/>
            <p:cNvSpPr txBox="1"/>
            <p:nvPr/>
          </p:nvSpPr>
          <p:spPr>
            <a:xfrm>
              <a:off x="3626359" y="1650501"/>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200" dirty="0" smtClean="0">
                  <a:solidFill>
                    <a:schemeClr val="bg1"/>
                  </a:solidFill>
                </a:rPr>
                <a:t>No</a:t>
              </a:r>
            </a:p>
            <a:p>
              <a:pPr lvl="0">
                <a:lnSpc>
                  <a:spcPts val="1300"/>
                </a:lnSpc>
                <a:spcBef>
                  <a:spcPts val="0"/>
                </a:spcBef>
                <a:spcAft>
                  <a:spcPts val="0"/>
                </a:spcAft>
                <a:defRPr/>
              </a:pPr>
              <a:r>
                <a:rPr lang="en-US" sz="1200" dirty="0" smtClean="0">
                  <a:solidFill>
                    <a:schemeClr val="bg1"/>
                  </a:solidFill>
                </a:rPr>
                <a:t>APEX</a:t>
              </a:r>
              <a:endParaRPr lang="en-US" sz="1200" dirty="0">
                <a:solidFill>
                  <a:schemeClr val="bg1"/>
                </a:solidFill>
              </a:endParaRPr>
            </a:p>
          </p:txBody>
        </p:sp>
      </p:grpSp>
      <p:pic>
        <p:nvPicPr>
          <p:cNvPr id="47" name="Picture 46"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560980" y="1441026"/>
            <a:ext cx="784040" cy="1156742"/>
          </a:xfrm>
          <a:prstGeom prst="rect">
            <a:avLst/>
          </a:prstGeom>
        </p:spPr>
      </p:pic>
      <p:sp>
        <p:nvSpPr>
          <p:cNvPr id="54" name="Content Placeholder 2"/>
          <p:cNvSpPr txBox="1">
            <a:spLocks/>
          </p:cNvSpPr>
          <p:nvPr/>
        </p:nvSpPr>
        <p:spPr>
          <a:xfrm>
            <a:off x="581024" y="3408051"/>
            <a:ext cx="8362951" cy="1011549"/>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a:defRPr/>
            </a:pPr>
            <a:r>
              <a:rPr lang="en-US" sz="2000" dirty="0" smtClean="0"/>
              <a:t>Post-installation run </a:t>
            </a:r>
            <a:r>
              <a:rPr lang="en-US" sz="2000" i="1" dirty="0" smtClean="0">
                <a:latin typeface="Courier New" pitchFamily="49" charset="0"/>
                <a:cs typeface="Courier New" pitchFamily="49" charset="0"/>
              </a:rPr>
              <a:t>apxremov_con.sql*</a:t>
            </a:r>
            <a:r>
              <a:rPr lang="en-US" sz="2000" dirty="0" smtClean="0"/>
              <a:t> to remove from CDB, PDB Seed and all PDB’s </a:t>
            </a:r>
            <a:r>
              <a:rPr lang="en-US" sz="2000" i="1" dirty="0" smtClean="0">
                <a:latin typeface="Courier New" pitchFamily="49" charset="0"/>
                <a:cs typeface="Courier New" pitchFamily="49" charset="0"/>
              </a:rPr>
              <a:t>{*DB Patch 16946990 required}</a:t>
            </a:r>
          </a:p>
          <a:p>
            <a:pPr marL="228600" lvl="0" indent="-168275" defTabSz="228600" fontAlgn="auto">
              <a:spcBef>
                <a:spcPts val="0"/>
              </a:spcBef>
              <a:spcAft>
                <a:spcPts val="600"/>
              </a:spcAft>
              <a:buClr>
                <a:srgbClr val="FF0000"/>
              </a:buClr>
              <a:buSzPct val="85000"/>
              <a:defRPr/>
            </a:pPr>
            <a:r>
              <a:rPr lang="en-US" sz="2000" b="1" i="1" u="sng" dirty="0" smtClean="0"/>
              <a:t>All</a:t>
            </a:r>
            <a:r>
              <a:rPr lang="en-US" sz="2000" i="1" dirty="0" smtClean="0"/>
              <a:t> existing APEX meta-data within all of the PDBs will be removed</a:t>
            </a:r>
          </a:p>
        </p:txBody>
      </p:sp>
      <p:pic>
        <p:nvPicPr>
          <p:cNvPr id="15" name="Picture 14"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532530" y="1441026"/>
            <a:ext cx="784040" cy="1156742"/>
          </a:xfrm>
          <a:prstGeom prst="rect">
            <a:avLst/>
          </a:prstGeom>
        </p:spPr>
      </p:pic>
      <p:pic>
        <p:nvPicPr>
          <p:cNvPr id="19" name="Picture 18"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494555" y="1441026"/>
            <a:ext cx="784040" cy="1156742"/>
          </a:xfrm>
          <a:prstGeom prst="rect">
            <a:avLst/>
          </a:prstGeom>
        </p:spPr>
      </p:pic>
      <p:sp>
        <p:nvSpPr>
          <p:cNvPr id="40" name="TextBox 39"/>
          <p:cNvSpPr txBox="1"/>
          <p:nvPr/>
        </p:nvSpPr>
        <p:spPr>
          <a:xfrm>
            <a:off x="1264159" y="150762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600" b="0" dirty="0" smtClean="0">
                <a:solidFill>
                  <a:schemeClr val="tx2"/>
                </a:solidFill>
              </a:rPr>
              <a:t>PDB</a:t>
            </a:r>
            <a:br>
              <a:rPr lang="en-US" sz="1600" b="0" dirty="0" smtClean="0">
                <a:solidFill>
                  <a:schemeClr val="tx2"/>
                </a:solidFill>
              </a:rPr>
            </a:br>
            <a:r>
              <a:rPr lang="en-US" sz="1600" b="0" dirty="0" smtClean="0">
                <a:solidFill>
                  <a:schemeClr val="tx2"/>
                </a:solidFill>
              </a:rPr>
              <a:t>Seed</a:t>
            </a:r>
            <a:endParaRPr lang="en-US" sz="1600" b="0" dirty="0">
              <a:solidFill>
                <a:schemeClr val="tx2"/>
              </a:solidFill>
            </a:endParaRPr>
          </a:p>
        </p:txBody>
      </p:sp>
      <p:grpSp>
        <p:nvGrpSpPr>
          <p:cNvPr id="32" name="Group 31"/>
          <p:cNvGrpSpPr/>
          <p:nvPr/>
        </p:nvGrpSpPr>
        <p:grpSpPr>
          <a:xfrm>
            <a:off x="4581526" y="1590674"/>
            <a:ext cx="2686049" cy="461665"/>
            <a:chOff x="4581526" y="1590674"/>
            <a:chExt cx="2686049" cy="461665"/>
          </a:xfrm>
        </p:grpSpPr>
        <p:sp>
          <p:nvSpPr>
            <p:cNvPr id="20" name="TextBox 19"/>
            <p:cNvSpPr txBox="1"/>
            <p:nvPr/>
          </p:nvSpPr>
          <p:spPr>
            <a:xfrm>
              <a:off x="6534151"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sp>
          <p:nvSpPr>
            <p:cNvPr id="34" name="TextBox 33"/>
            <p:cNvSpPr txBox="1"/>
            <p:nvPr/>
          </p:nvSpPr>
          <p:spPr>
            <a:xfrm>
              <a:off x="5553076"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sp>
          <p:nvSpPr>
            <p:cNvPr id="41" name="TextBox 40"/>
            <p:cNvSpPr txBox="1"/>
            <p:nvPr/>
          </p:nvSpPr>
          <p:spPr>
            <a:xfrm>
              <a:off x="4581526"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grpSp>
      <p:sp>
        <p:nvSpPr>
          <p:cNvPr id="43" name="Curved Down Arrow 42"/>
          <p:cNvSpPr/>
          <p:nvPr/>
        </p:nvSpPr>
        <p:spPr>
          <a:xfrm>
            <a:off x="2257425" y="1028699"/>
            <a:ext cx="1847850" cy="419099"/>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3028950" y="280035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22" name="Curved Connector 21"/>
          <p:cNvCxnSpPr/>
          <p:nvPr/>
        </p:nvCxnSpPr>
        <p:spPr>
          <a:xfrm>
            <a:off x="2381250" y="2095500"/>
            <a:ext cx="723901" cy="714374"/>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rot="5400000">
            <a:off x="4357688" y="22145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a:off x="53578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0800000" flipV="1">
            <a:off x="5762626" y="2095500"/>
            <a:ext cx="1143003" cy="876299"/>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91051"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7" name="TextBox 26"/>
          <p:cNvSpPr txBox="1"/>
          <p:nvPr/>
        </p:nvSpPr>
        <p:spPr>
          <a:xfrm>
            <a:off x="654367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8" name="TextBox 27"/>
          <p:cNvSpPr txBox="1"/>
          <p:nvPr/>
        </p:nvSpPr>
        <p:spPr>
          <a:xfrm>
            <a:off x="55721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9" name="TextBox 28"/>
          <p:cNvSpPr txBox="1"/>
          <p:nvPr/>
        </p:nvSpPr>
        <p:spPr>
          <a:xfrm>
            <a:off x="19907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5" name="TextBox 34"/>
          <p:cNvSpPr txBox="1"/>
          <p:nvPr/>
        </p:nvSpPr>
        <p:spPr>
          <a:xfrm>
            <a:off x="2007109" y="1650501"/>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200" dirty="0" smtClean="0">
                <a:solidFill>
                  <a:schemeClr val="tx1"/>
                </a:solidFill>
              </a:rPr>
              <a:t>No</a:t>
            </a:r>
          </a:p>
          <a:p>
            <a:pPr lvl="0">
              <a:lnSpc>
                <a:spcPts val="1300"/>
              </a:lnSpc>
              <a:spcBef>
                <a:spcPts val="0"/>
              </a:spcBef>
              <a:spcAft>
                <a:spcPts val="0"/>
              </a:spcAft>
              <a:defRPr/>
            </a:pPr>
            <a:r>
              <a:rPr lang="en-US" sz="1200" dirty="0" smtClean="0">
                <a:solidFill>
                  <a:schemeClr val="tx1"/>
                </a:solidFill>
              </a:rPr>
              <a:t>APEX</a:t>
            </a:r>
            <a:endParaRPr lang="en-US" sz="1200" dirty="0">
              <a:solidFill>
                <a:schemeClr val="tx1"/>
              </a:solidFill>
            </a:endParaRP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par>
                          <p:cTn id="8" fill="hold">
                            <p:stCondLst>
                              <p:cond delay="2000"/>
                            </p:stCondLst>
                            <p:childTnLst>
                              <p:par>
                                <p:cTn id="9" presetID="10" presetClass="exit" presetSubtype="0" fill="hold" nodeType="afterEffect">
                                  <p:stCondLst>
                                    <p:cond delay="0"/>
                                  </p:stCondLst>
                                  <p:childTnLst>
                                    <p:animEffect transition="out" filter="fade">
                                      <p:cBhvr>
                                        <p:cTn id="10" dur="3000"/>
                                        <p:tgtEl>
                                          <p:spTgt spid="22"/>
                                        </p:tgtEl>
                                      </p:cBhvr>
                                    </p:animEffect>
                                    <p:set>
                                      <p:cBhvr>
                                        <p:cTn id="11" dur="1" fill="hold">
                                          <p:stCondLst>
                                            <p:cond delay="2999"/>
                                          </p:stCondLst>
                                        </p:cTn>
                                        <p:tgtEl>
                                          <p:spTgt spid="22"/>
                                        </p:tgtEl>
                                        <p:attrNameLst>
                                          <p:attrName>style.visibility</p:attrName>
                                        </p:attrNameLst>
                                      </p:cBhvr>
                                      <p:to>
                                        <p:strVal val="hidden"/>
                                      </p:to>
                                    </p:set>
                                  </p:childTnLst>
                                </p:cTn>
                              </p:par>
                              <p:par>
                                <p:cTn id="12" presetID="10" presetClass="exit" presetSubtype="0" fill="hold" nodeType="withEffect">
                                  <p:stCondLst>
                                    <p:cond delay="500"/>
                                  </p:stCondLst>
                                  <p:childTnLst>
                                    <p:animEffect transition="out" filter="fade">
                                      <p:cBhvr>
                                        <p:cTn id="13" dur="3000"/>
                                        <p:tgtEl>
                                          <p:spTgt spid="23"/>
                                        </p:tgtEl>
                                      </p:cBhvr>
                                    </p:animEffect>
                                    <p:set>
                                      <p:cBhvr>
                                        <p:cTn id="14" dur="1" fill="hold">
                                          <p:stCondLst>
                                            <p:cond delay="2999"/>
                                          </p:stCondLst>
                                        </p:cTn>
                                        <p:tgtEl>
                                          <p:spTgt spid="23"/>
                                        </p:tgtEl>
                                        <p:attrNameLst>
                                          <p:attrName>style.visibility</p:attrName>
                                        </p:attrNameLst>
                                      </p:cBhvr>
                                      <p:to>
                                        <p:strVal val="hidden"/>
                                      </p:to>
                                    </p:set>
                                  </p:childTnLst>
                                </p:cTn>
                              </p:par>
                              <p:par>
                                <p:cTn id="15" presetID="10" presetClass="exit" presetSubtype="0" fill="hold" nodeType="withEffect">
                                  <p:stCondLst>
                                    <p:cond delay="500"/>
                                  </p:stCondLst>
                                  <p:childTnLst>
                                    <p:animEffect transition="out" filter="fade">
                                      <p:cBhvr>
                                        <p:cTn id="16" dur="3000"/>
                                        <p:tgtEl>
                                          <p:spTgt spid="24"/>
                                        </p:tgtEl>
                                      </p:cBhvr>
                                    </p:animEffect>
                                    <p:set>
                                      <p:cBhvr>
                                        <p:cTn id="17" dur="1" fill="hold">
                                          <p:stCondLst>
                                            <p:cond delay="2999"/>
                                          </p:stCondLst>
                                        </p:cTn>
                                        <p:tgtEl>
                                          <p:spTgt spid="24"/>
                                        </p:tgtEl>
                                        <p:attrNameLst>
                                          <p:attrName>style.visibility</p:attrName>
                                        </p:attrNameLst>
                                      </p:cBhvr>
                                      <p:to>
                                        <p:strVal val="hidden"/>
                                      </p:to>
                                    </p:set>
                                  </p:childTnLst>
                                </p:cTn>
                              </p:par>
                              <p:par>
                                <p:cTn id="18" presetID="10" presetClass="exit" presetSubtype="0" fill="hold" nodeType="withEffect">
                                  <p:stCondLst>
                                    <p:cond delay="500"/>
                                  </p:stCondLst>
                                  <p:childTnLst>
                                    <p:animEffect transition="out" filter="fade">
                                      <p:cBhvr>
                                        <p:cTn id="19" dur="3000"/>
                                        <p:tgtEl>
                                          <p:spTgt spid="25"/>
                                        </p:tgtEl>
                                      </p:cBhvr>
                                    </p:animEffect>
                                    <p:set>
                                      <p:cBhvr>
                                        <p:cTn id="20" dur="1" fill="hold">
                                          <p:stCondLst>
                                            <p:cond delay="2999"/>
                                          </p:stCondLst>
                                        </p:cTn>
                                        <p:tgtEl>
                                          <p:spTgt spid="25"/>
                                        </p:tgtEl>
                                        <p:attrNameLst>
                                          <p:attrName>style.visibility</p:attrName>
                                        </p:attrNameLst>
                                      </p:cBhvr>
                                      <p:to>
                                        <p:strVal val="hidden"/>
                                      </p:to>
                                    </p:set>
                                  </p:childTnLst>
                                </p:cTn>
                              </p:par>
                              <p:par>
                                <p:cTn id="21" presetID="10" presetClass="exit" presetSubtype="0" fill="hold" grpId="0" nodeType="withEffect">
                                  <p:stCondLst>
                                    <p:cond delay="500"/>
                                  </p:stCondLst>
                                  <p:childTnLst>
                                    <p:animEffect transition="out" filter="fade">
                                      <p:cBhvr>
                                        <p:cTn id="22" dur="3000"/>
                                        <p:tgtEl>
                                          <p:spTgt spid="29"/>
                                        </p:tgtEl>
                                      </p:cBhvr>
                                    </p:animEffect>
                                    <p:set>
                                      <p:cBhvr>
                                        <p:cTn id="23" dur="1" fill="hold">
                                          <p:stCondLst>
                                            <p:cond delay="2999"/>
                                          </p:stCondLst>
                                        </p:cTn>
                                        <p:tgtEl>
                                          <p:spTgt spid="29"/>
                                        </p:tgtEl>
                                        <p:attrNameLst>
                                          <p:attrName>style.visibility</p:attrName>
                                        </p:attrNameLst>
                                      </p:cBhvr>
                                      <p:to>
                                        <p:strVal val="hidden"/>
                                      </p:to>
                                    </p:set>
                                  </p:childTnLst>
                                </p:cTn>
                              </p:par>
                              <p:par>
                                <p:cTn id="24" presetID="10" presetClass="exit" presetSubtype="0" fill="hold" grpId="0" nodeType="withEffect">
                                  <p:stCondLst>
                                    <p:cond delay="500"/>
                                  </p:stCondLst>
                                  <p:childTnLst>
                                    <p:animEffect transition="out" filter="fade">
                                      <p:cBhvr>
                                        <p:cTn id="25" dur="3000"/>
                                        <p:tgtEl>
                                          <p:spTgt spid="21"/>
                                        </p:tgtEl>
                                      </p:cBhvr>
                                    </p:animEffect>
                                    <p:set>
                                      <p:cBhvr>
                                        <p:cTn id="26" dur="1" fill="hold">
                                          <p:stCondLst>
                                            <p:cond delay="2999"/>
                                          </p:stCondLst>
                                        </p:cTn>
                                        <p:tgtEl>
                                          <p:spTgt spid="21"/>
                                        </p:tgtEl>
                                        <p:attrNameLst>
                                          <p:attrName>style.visibility</p:attrName>
                                        </p:attrNameLst>
                                      </p:cBhvr>
                                      <p:to>
                                        <p:strVal val="hidden"/>
                                      </p:to>
                                    </p:set>
                                  </p:childTnLst>
                                </p:cTn>
                              </p:par>
                              <p:par>
                                <p:cTn id="27" presetID="10" presetClass="exit" presetSubtype="0" fill="hold" grpId="0" nodeType="withEffect">
                                  <p:stCondLst>
                                    <p:cond delay="500"/>
                                  </p:stCondLst>
                                  <p:childTnLst>
                                    <p:animEffect transition="out" filter="fade">
                                      <p:cBhvr>
                                        <p:cTn id="28" dur="3000"/>
                                        <p:tgtEl>
                                          <p:spTgt spid="26"/>
                                        </p:tgtEl>
                                      </p:cBhvr>
                                    </p:animEffect>
                                    <p:set>
                                      <p:cBhvr>
                                        <p:cTn id="29" dur="1" fill="hold">
                                          <p:stCondLst>
                                            <p:cond delay="2999"/>
                                          </p:stCondLst>
                                        </p:cTn>
                                        <p:tgtEl>
                                          <p:spTgt spid="26"/>
                                        </p:tgtEl>
                                        <p:attrNameLst>
                                          <p:attrName>style.visibility</p:attrName>
                                        </p:attrNameLst>
                                      </p:cBhvr>
                                      <p:to>
                                        <p:strVal val="hidden"/>
                                      </p:to>
                                    </p:set>
                                  </p:childTnLst>
                                </p:cTn>
                              </p:par>
                              <p:par>
                                <p:cTn id="30" presetID="10" presetClass="exit" presetSubtype="0" fill="hold" grpId="0" nodeType="withEffect">
                                  <p:stCondLst>
                                    <p:cond delay="500"/>
                                  </p:stCondLst>
                                  <p:childTnLst>
                                    <p:animEffect transition="out" filter="fade">
                                      <p:cBhvr>
                                        <p:cTn id="31" dur="3000"/>
                                        <p:tgtEl>
                                          <p:spTgt spid="27"/>
                                        </p:tgtEl>
                                      </p:cBhvr>
                                    </p:animEffect>
                                    <p:set>
                                      <p:cBhvr>
                                        <p:cTn id="32" dur="1" fill="hold">
                                          <p:stCondLst>
                                            <p:cond delay="2999"/>
                                          </p:stCondLst>
                                        </p:cTn>
                                        <p:tgtEl>
                                          <p:spTgt spid="27"/>
                                        </p:tgtEl>
                                        <p:attrNameLst>
                                          <p:attrName>style.visibility</p:attrName>
                                        </p:attrNameLst>
                                      </p:cBhvr>
                                      <p:to>
                                        <p:strVal val="hidden"/>
                                      </p:to>
                                    </p:set>
                                  </p:childTnLst>
                                </p:cTn>
                              </p:par>
                              <p:par>
                                <p:cTn id="33" presetID="10" presetClass="exit" presetSubtype="0" fill="hold" grpId="0" nodeType="withEffect">
                                  <p:stCondLst>
                                    <p:cond delay="500"/>
                                  </p:stCondLst>
                                  <p:childTnLst>
                                    <p:animEffect transition="out" filter="fade">
                                      <p:cBhvr>
                                        <p:cTn id="34" dur="3000"/>
                                        <p:tgtEl>
                                          <p:spTgt spid="28"/>
                                        </p:tgtEl>
                                      </p:cBhvr>
                                    </p:animEffect>
                                    <p:set>
                                      <p:cBhvr>
                                        <p:cTn id="35" dur="1" fill="hold">
                                          <p:stCondLst>
                                            <p:cond delay="2999"/>
                                          </p:stCondLst>
                                        </p:cTn>
                                        <p:tgtEl>
                                          <p:spTgt spid="28"/>
                                        </p:tgtEl>
                                        <p:attrNameLst>
                                          <p:attrName>style.visibility</p:attrName>
                                        </p:attrNameLst>
                                      </p:cBhvr>
                                      <p:to>
                                        <p:strVal val="hidden"/>
                                      </p:to>
                                    </p:set>
                                  </p:childTnLst>
                                </p:cTn>
                              </p:par>
                              <p:par>
                                <p:cTn id="36" presetID="10" presetClass="entr" presetSubtype="0" fill="hold" grpId="0" nodeType="withEffect">
                                  <p:stCondLst>
                                    <p:cond delay="50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0"/>
                                        <p:tgtEl>
                                          <p:spTgt spid="35"/>
                                        </p:tgtEl>
                                      </p:cBhvr>
                                    </p:animEffect>
                                  </p:childTnLst>
                                </p:cTn>
                              </p:par>
                              <p:par>
                                <p:cTn id="39" presetID="10" presetClass="entr" presetSubtype="0" fill="hold" nodeType="with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0"/>
                                        <p:tgtEl>
                                          <p:spTgt spid="32"/>
                                        </p:tgtEl>
                                      </p:cBhvr>
                                    </p:animEffect>
                                  </p:childTnLst>
                                </p:cTn>
                              </p:par>
                            </p:childTnLst>
                          </p:cTn>
                        </p:par>
                        <p:par>
                          <p:cTn id="42" fill="hold">
                            <p:stCondLst>
                              <p:cond delay="7500"/>
                            </p:stCondLst>
                            <p:childTnLst>
                              <p:par>
                                <p:cTn id="43" presetID="22" presetClass="entr" presetSubtype="8" fill="hold" grpId="0" nodeType="afterEffect">
                                  <p:stCondLst>
                                    <p:cond delay="100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par>
                          <p:cTn id="46" fill="hold">
                            <p:stCondLst>
                              <p:cond delay="90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3" grpId="0" animBg="1"/>
      <p:bldP spid="21" grpId="0"/>
      <p:bldP spid="26" grpId="0"/>
      <p:bldP spid="27" grpId="0"/>
      <p:bldP spid="28" grpId="0"/>
      <p:bldP spid="29" grpId="0"/>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819275" y="2447925"/>
            <a:ext cx="57150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Non-Standard Configuration</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Installing Different Versions into PDBs</a:t>
            </a:r>
            <a:endParaRPr lang="en-US" dirty="0">
              <a:solidFill>
                <a:schemeClr val="accent1"/>
              </a:solidFill>
            </a:endParaRPr>
          </a:p>
        </p:txBody>
      </p:sp>
      <p:sp>
        <p:nvSpPr>
          <p:cNvPr id="33" name="TextBox 32"/>
          <p:cNvSpPr txBox="1"/>
          <p:nvPr/>
        </p:nvSpPr>
        <p:spPr>
          <a:xfrm>
            <a:off x="1895475" y="27717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37" name="Picture 36" descr="DashedLineDB.png"/>
          <p:cNvPicPr>
            <a:picLocks noChangeAspect="1"/>
          </p:cNvPicPr>
          <p:nvPr/>
        </p:nvPicPr>
        <p:blipFill rotWithShape="1">
          <a:blip r:embed="rId3" cstate="print">
            <a:extLst>
              <a:ext uri="{28A0092B-C50C-407E-A947-70E740481C1C}">
                <a14:useLocalDpi xmlns:a14="http://schemas.microsoft.com/office/drawing/2010/main" val="0"/>
              </a:ext>
            </a:extLst>
          </a:blip>
          <a:srcRect l="49633" r="-3864"/>
          <a:stretch/>
        </p:blipFill>
        <p:spPr>
          <a:xfrm rot="10800000">
            <a:off x="1904999" y="1455983"/>
            <a:ext cx="890679" cy="1125005"/>
          </a:xfrm>
          <a:prstGeom prst="rect">
            <a:avLst/>
          </a:prstGeom>
        </p:spPr>
      </p:pic>
      <p:grpSp>
        <p:nvGrpSpPr>
          <p:cNvPr id="67" name="Group 66"/>
          <p:cNvGrpSpPr/>
          <p:nvPr/>
        </p:nvGrpSpPr>
        <p:grpSpPr>
          <a:xfrm>
            <a:off x="3589430" y="1441026"/>
            <a:ext cx="784040" cy="1156742"/>
            <a:chOff x="3589430" y="1441026"/>
            <a:chExt cx="784040" cy="1156742"/>
          </a:xfrm>
        </p:grpSpPr>
        <p:pic>
          <p:nvPicPr>
            <p:cNvPr id="31" name="Picture 30"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589430" y="1441026"/>
              <a:ext cx="784040" cy="1156742"/>
            </a:xfrm>
            <a:prstGeom prst="rect">
              <a:avLst/>
            </a:prstGeom>
          </p:spPr>
        </p:pic>
        <p:sp>
          <p:nvSpPr>
            <p:cNvPr id="42" name="TextBox 41"/>
            <p:cNvSpPr txBox="1"/>
            <p:nvPr/>
          </p:nvSpPr>
          <p:spPr>
            <a:xfrm>
              <a:off x="3626359" y="1650501"/>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200" dirty="0" smtClean="0">
                  <a:solidFill>
                    <a:schemeClr val="bg1"/>
                  </a:solidFill>
                </a:rPr>
                <a:t>No</a:t>
              </a:r>
            </a:p>
            <a:p>
              <a:pPr lvl="0">
                <a:lnSpc>
                  <a:spcPts val="1300"/>
                </a:lnSpc>
                <a:spcBef>
                  <a:spcPts val="0"/>
                </a:spcBef>
                <a:spcAft>
                  <a:spcPts val="0"/>
                </a:spcAft>
                <a:defRPr/>
              </a:pPr>
              <a:r>
                <a:rPr lang="en-US" sz="1200" dirty="0" smtClean="0">
                  <a:solidFill>
                    <a:schemeClr val="bg1"/>
                  </a:solidFill>
                </a:rPr>
                <a:t>APEX</a:t>
              </a:r>
              <a:endParaRPr lang="en-US" sz="1200" dirty="0">
                <a:solidFill>
                  <a:schemeClr val="bg1"/>
                </a:solidFill>
              </a:endParaRPr>
            </a:p>
          </p:txBody>
        </p:sp>
      </p:grpSp>
      <p:pic>
        <p:nvPicPr>
          <p:cNvPr id="47" name="Picture 46"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560980" y="1441026"/>
            <a:ext cx="784040" cy="1156742"/>
          </a:xfrm>
          <a:prstGeom prst="rect">
            <a:avLst/>
          </a:prstGeom>
        </p:spPr>
      </p:pic>
      <p:sp>
        <p:nvSpPr>
          <p:cNvPr id="55" name="TextBox 54"/>
          <p:cNvSpPr txBox="1"/>
          <p:nvPr/>
        </p:nvSpPr>
        <p:spPr>
          <a:xfrm>
            <a:off x="4610101" y="160019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pic>
        <p:nvPicPr>
          <p:cNvPr id="15" name="Picture 14"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532530" y="1441026"/>
            <a:ext cx="784040" cy="1156742"/>
          </a:xfrm>
          <a:prstGeom prst="rect">
            <a:avLst/>
          </a:prstGeom>
        </p:spPr>
      </p:pic>
      <p:sp>
        <p:nvSpPr>
          <p:cNvPr id="17" name="TextBox 16"/>
          <p:cNvSpPr txBox="1"/>
          <p:nvPr/>
        </p:nvSpPr>
        <p:spPr>
          <a:xfrm>
            <a:off x="5572126" y="1590674"/>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050000</a:t>
            </a:r>
          </a:p>
        </p:txBody>
      </p:sp>
      <p:pic>
        <p:nvPicPr>
          <p:cNvPr id="19" name="Picture 18"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494555" y="1441026"/>
            <a:ext cx="784040" cy="1156742"/>
          </a:xfrm>
          <a:prstGeom prst="rect">
            <a:avLst/>
          </a:prstGeom>
        </p:spPr>
      </p:pic>
      <p:sp>
        <p:nvSpPr>
          <p:cNvPr id="20" name="TextBox 19"/>
          <p:cNvSpPr txBox="1"/>
          <p:nvPr/>
        </p:nvSpPr>
        <p:spPr>
          <a:xfrm>
            <a:off x="6515101"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sp>
        <p:nvSpPr>
          <p:cNvPr id="28" name="Content Placeholder 2"/>
          <p:cNvSpPr txBox="1">
            <a:spLocks/>
          </p:cNvSpPr>
          <p:nvPr/>
        </p:nvSpPr>
        <p:spPr>
          <a:xfrm>
            <a:off x="561974" y="3419475"/>
            <a:ext cx="8362951" cy="333376"/>
          </a:xfrm>
          <a:prstGeom prst="rect">
            <a:avLst/>
          </a:prstGeom>
        </p:spPr>
        <p:txBody>
          <a:bodyPr vert="horz" lIns="0" tIns="0" rIns="0" bIns="0" rtlCol="0">
            <a:noAutofit/>
          </a:bodyPr>
          <a:lstStyle/>
          <a:p>
            <a:pPr marL="457200" indent="-396875" defTabSz="228600" fontAlgn="auto">
              <a:spcBef>
                <a:spcPts val="0"/>
              </a:spcBef>
              <a:spcAft>
                <a:spcPts val="600"/>
              </a:spcAft>
              <a:buClr>
                <a:srgbClr val="FF0000"/>
              </a:buClr>
              <a:buSzPct val="85000"/>
              <a:buFont typeface="+mj-lt"/>
              <a:buAutoNum type="arabicParenR"/>
              <a:defRPr/>
            </a:pPr>
            <a:r>
              <a:rPr lang="en-US" sz="2000" dirty="0" smtClean="0"/>
              <a:t>Uninstall Application Express from the CDB</a:t>
            </a:r>
            <a:endParaRPr lang="en-US" sz="2000" i="1" dirty="0" smtClean="0"/>
          </a:p>
        </p:txBody>
      </p:sp>
      <p:sp>
        <p:nvSpPr>
          <p:cNvPr id="40" name="TextBox 39"/>
          <p:cNvSpPr txBox="1"/>
          <p:nvPr/>
        </p:nvSpPr>
        <p:spPr>
          <a:xfrm>
            <a:off x="1264159" y="150762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600" b="0" dirty="0" smtClean="0">
                <a:solidFill>
                  <a:schemeClr val="tx2"/>
                </a:solidFill>
              </a:rPr>
              <a:t>PDB</a:t>
            </a:r>
            <a:br>
              <a:rPr lang="en-US" sz="1600" b="0" dirty="0" smtClean="0">
                <a:solidFill>
                  <a:schemeClr val="tx2"/>
                </a:solidFill>
              </a:rPr>
            </a:br>
            <a:r>
              <a:rPr lang="en-US" sz="1600" b="0" dirty="0" smtClean="0">
                <a:solidFill>
                  <a:schemeClr val="tx2"/>
                </a:solidFill>
              </a:rPr>
              <a:t>Seed</a:t>
            </a:r>
            <a:endParaRPr lang="en-US" sz="1600" b="0" dirty="0">
              <a:solidFill>
                <a:schemeClr val="tx2"/>
              </a:solidFill>
            </a:endParaRPr>
          </a:p>
        </p:txBody>
      </p:sp>
      <p:sp>
        <p:nvSpPr>
          <p:cNvPr id="21" name="Content Placeholder 2"/>
          <p:cNvSpPr txBox="1">
            <a:spLocks/>
          </p:cNvSpPr>
          <p:nvPr/>
        </p:nvSpPr>
        <p:spPr>
          <a:xfrm>
            <a:off x="561974" y="3800475"/>
            <a:ext cx="8362951" cy="714376"/>
          </a:xfrm>
          <a:prstGeom prst="rect">
            <a:avLst/>
          </a:prstGeom>
        </p:spPr>
        <p:txBody>
          <a:bodyPr vert="horz" lIns="0" tIns="0" rIns="0" bIns="0" rtlCol="0">
            <a:noAutofit/>
          </a:bodyPr>
          <a:lstStyle/>
          <a:p>
            <a:pPr marL="457200" indent="-396875" defTabSz="228600" fontAlgn="auto">
              <a:spcBef>
                <a:spcPts val="0"/>
              </a:spcBef>
              <a:spcAft>
                <a:spcPts val="600"/>
              </a:spcAft>
              <a:buClr>
                <a:srgbClr val="FF0000"/>
              </a:buClr>
              <a:buSzPct val="85000"/>
              <a:buFont typeface="+mj-lt"/>
              <a:buAutoNum type="arabicParenR" startAt="2"/>
              <a:defRPr/>
            </a:pPr>
            <a:r>
              <a:rPr lang="en-US" sz="2000" dirty="0" smtClean="0"/>
              <a:t>Log into PDB, run </a:t>
            </a:r>
            <a:r>
              <a:rPr lang="en-US" sz="2000" i="1" dirty="0" smtClean="0">
                <a:latin typeface="Courier New" pitchFamily="49" charset="0"/>
                <a:cs typeface="Courier New" pitchFamily="49" charset="0"/>
              </a:rPr>
              <a:t>apexins.sql</a:t>
            </a:r>
            <a:r>
              <a:rPr lang="en-US" sz="2000" dirty="0" smtClean="0"/>
              <a:t> or </a:t>
            </a:r>
            <a:r>
              <a:rPr lang="en-US" sz="2000" i="1" dirty="0" smtClean="0">
                <a:latin typeface="Courier New" pitchFamily="49" charset="0"/>
                <a:cs typeface="Courier New" pitchFamily="49" charset="0"/>
              </a:rPr>
              <a:t>apxrtins.sql </a:t>
            </a:r>
            <a:endParaRPr lang="en-US" sz="100" i="1" dirty="0" smtClean="0">
              <a:latin typeface="Courier New" pitchFamily="49" charset="0"/>
              <a:cs typeface="Courier New" pitchFamily="49" charset="0"/>
            </a:endParaRPr>
          </a:p>
          <a:p>
            <a:pPr marL="228600" indent="-168275" defTabSz="228600" fontAlgn="auto">
              <a:spcBef>
                <a:spcPts val="0"/>
              </a:spcBef>
              <a:spcAft>
                <a:spcPts val="600"/>
              </a:spcAft>
              <a:buClr>
                <a:srgbClr val="FF0000"/>
              </a:buClr>
              <a:buSzPct val="85000"/>
              <a:defRPr/>
            </a:pPr>
            <a:r>
              <a:rPr lang="en-US" sz="2000" i="1" dirty="0" smtClean="0"/>
              <a:t>Can install different versions of APEX (&gt; Release 4.2) into any PDB</a:t>
            </a:r>
          </a:p>
        </p:txBody>
      </p:sp>
      <p:sp>
        <p:nvSpPr>
          <p:cNvPr id="62" name="TextBox 61"/>
          <p:cNvSpPr txBox="1"/>
          <p:nvPr/>
        </p:nvSpPr>
        <p:spPr>
          <a:xfrm>
            <a:off x="5553076"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sp>
        <p:nvSpPr>
          <p:cNvPr id="63" name="TextBox 62"/>
          <p:cNvSpPr txBox="1"/>
          <p:nvPr/>
        </p:nvSpPr>
        <p:spPr>
          <a:xfrm>
            <a:off x="4581526"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grpSp>
        <p:nvGrpSpPr>
          <p:cNvPr id="66" name="Group 65"/>
          <p:cNvGrpSpPr/>
          <p:nvPr/>
        </p:nvGrpSpPr>
        <p:grpSpPr>
          <a:xfrm>
            <a:off x="1990726" y="1676399"/>
            <a:ext cx="5286374" cy="1493283"/>
            <a:chOff x="1990726" y="1676399"/>
            <a:chExt cx="5286374" cy="1493283"/>
          </a:xfrm>
        </p:grpSpPr>
        <p:sp>
          <p:nvSpPr>
            <p:cNvPr id="41" name="TextBox 40"/>
            <p:cNvSpPr txBox="1"/>
            <p:nvPr/>
          </p:nvSpPr>
          <p:spPr>
            <a:xfrm>
              <a:off x="3028950" y="280035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43" name="Curved Connector 42"/>
            <p:cNvCxnSpPr/>
            <p:nvPr/>
          </p:nvCxnSpPr>
          <p:spPr>
            <a:xfrm>
              <a:off x="2381250" y="2095500"/>
              <a:ext cx="723901" cy="714374"/>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rot="5400000">
              <a:off x="4357688" y="22145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p:nvPr/>
          </p:nvCxnSpPr>
          <p:spPr>
            <a:xfrm rot="5400000">
              <a:off x="53578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8" name="Curved Connector 47"/>
            <p:cNvCxnSpPr/>
            <p:nvPr/>
          </p:nvCxnSpPr>
          <p:spPr>
            <a:xfrm rot="10800000" flipV="1">
              <a:off x="5762626" y="2095500"/>
              <a:ext cx="1143003" cy="876299"/>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5815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51" name="TextBox 50"/>
            <p:cNvSpPr txBox="1"/>
            <p:nvPr/>
          </p:nvSpPr>
          <p:spPr>
            <a:xfrm>
              <a:off x="654367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52" name="TextBox 51"/>
            <p:cNvSpPr txBox="1"/>
            <p:nvPr/>
          </p:nvSpPr>
          <p:spPr>
            <a:xfrm>
              <a:off x="55721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53" name="TextBox 52"/>
            <p:cNvSpPr txBox="1"/>
            <p:nvPr/>
          </p:nvSpPr>
          <p:spPr>
            <a:xfrm>
              <a:off x="1990726" y="167639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grpSp>
      <p:sp>
        <p:nvSpPr>
          <p:cNvPr id="65" name="Curved Down Arrow 64"/>
          <p:cNvSpPr/>
          <p:nvPr/>
        </p:nvSpPr>
        <p:spPr>
          <a:xfrm>
            <a:off x="2257425" y="1028699"/>
            <a:ext cx="1847850" cy="419099"/>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TextBox 68"/>
          <p:cNvSpPr txBox="1"/>
          <p:nvPr/>
        </p:nvSpPr>
        <p:spPr>
          <a:xfrm>
            <a:off x="2007109" y="1650501"/>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200" dirty="0" smtClean="0">
                <a:solidFill>
                  <a:schemeClr val="tx1"/>
                </a:solidFill>
              </a:rPr>
              <a:t>No</a:t>
            </a:r>
          </a:p>
          <a:p>
            <a:pPr lvl="0">
              <a:lnSpc>
                <a:spcPts val="1300"/>
              </a:lnSpc>
              <a:spcBef>
                <a:spcPts val="0"/>
              </a:spcBef>
              <a:spcAft>
                <a:spcPts val="0"/>
              </a:spcAft>
              <a:defRPr/>
            </a:pPr>
            <a:r>
              <a:rPr lang="en-US" sz="1200" dirty="0" smtClean="0">
                <a:solidFill>
                  <a:schemeClr val="tx1"/>
                </a:solidFill>
              </a:rPr>
              <a:t>APEX</a:t>
            </a:r>
            <a:endParaRPr lang="en-US" sz="1200" dirty="0">
              <a:solidFill>
                <a:schemeClr val="tx1"/>
              </a:solidFill>
            </a:endParaRP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cTn>
                              </p:par>
                            </p:childTnLst>
                          </p:cTn>
                        </p:par>
                        <p:par>
                          <p:cTn id="8" fill="hold">
                            <p:stCondLst>
                              <p:cond delay="3000"/>
                            </p:stCondLst>
                            <p:childTnLst>
                              <p:par>
                                <p:cTn id="9" presetID="10" presetClass="exit" presetSubtype="0" fill="hold" nodeType="afterEffect">
                                  <p:stCondLst>
                                    <p:cond delay="0"/>
                                  </p:stCondLst>
                                  <p:childTnLst>
                                    <p:animEffect transition="out" filter="fade">
                                      <p:cBhvr>
                                        <p:cTn id="10" dur="2000"/>
                                        <p:tgtEl>
                                          <p:spTgt spid="66"/>
                                        </p:tgtEl>
                                      </p:cBhvr>
                                    </p:animEffect>
                                    <p:set>
                                      <p:cBhvr>
                                        <p:cTn id="11" dur="1" fill="hold">
                                          <p:stCondLst>
                                            <p:cond delay="1999"/>
                                          </p:stCondLst>
                                        </p:cTn>
                                        <p:tgtEl>
                                          <p:spTgt spid="6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2000"/>
                                        <p:tgtEl>
                                          <p:spTgt spid="6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000"/>
                                        <p:tgtEl>
                                          <p:spTgt spid="6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2000"/>
                                        <p:tgtEl>
                                          <p:spTgt spid="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00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childTnLst>
                          </p:cTn>
                        </p:par>
                        <p:par>
                          <p:cTn id="28" fill="hold">
                            <p:stCondLst>
                              <p:cond delay="6000"/>
                            </p:stCondLst>
                            <p:childTnLst>
                              <p:par>
                                <p:cTn id="29" presetID="10" presetClass="exit" presetSubtype="0" fill="hold" grpId="1" nodeType="afterEffect">
                                  <p:stCondLst>
                                    <p:cond delay="0"/>
                                  </p:stCondLst>
                                  <p:childTnLst>
                                    <p:animEffect transition="out" filter="fade">
                                      <p:cBhvr>
                                        <p:cTn id="30" dur="1000"/>
                                        <p:tgtEl>
                                          <p:spTgt spid="63"/>
                                        </p:tgtEl>
                                      </p:cBhvr>
                                    </p:animEffect>
                                    <p:set>
                                      <p:cBhvr>
                                        <p:cTn id="31" dur="1" fill="hold">
                                          <p:stCondLst>
                                            <p:cond delay="999"/>
                                          </p:stCondLst>
                                        </p:cTn>
                                        <p:tgtEl>
                                          <p:spTgt spid="63"/>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2000"/>
                                        <p:tgtEl>
                                          <p:spTgt spid="55"/>
                                        </p:tgtEl>
                                      </p:cBhvr>
                                    </p:animEffect>
                                  </p:childTnLst>
                                </p:cTn>
                              </p:par>
                            </p:childTnLst>
                          </p:cTn>
                        </p:par>
                        <p:par>
                          <p:cTn id="35" fill="hold">
                            <p:stCondLst>
                              <p:cond delay="8000"/>
                            </p:stCondLst>
                            <p:childTnLst>
                              <p:par>
                                <p:cTn id="36" presetID="10" presetClass="exit" presetSubtype="0" fill="hold" grpId="1" nodeType="afterEffect">
                                  <p:stCondLst>
                                    <p:cond delay="0"/>
                                  </p:stCondLst>
                                  <p:childTnLst>
                                    <p:animEffect transition="out" filter="fade">
                                      <p:cBhvr>
                                        <p:cTn id="37" dur="1000"/>
                                        <p:tgtEl>
                                          <p:spTgt spid="62"/>
                                        </p:tgtEl>
                                      </p:cBhvr>
                                    </p:animEffect>
                                    <p:set>
                                      <p:cBhvr>
                                        <p:cTn id="38" dur="1" fill="hold">
                                          <p:stCondLst>
                                            <p:cond delay="999"/>
                                          </p:stCondLst>
                                        </p:cTn>
                                        <p:tgtEl>
                                          <p:spTgt spid="62"/>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000"/>
                                        <p:tgtEl>
                                          <p:spTgt spid="17"/>
                                        </p:tgtEl>
                                      </p:cBhvr>
                                    </p:animEffect>
                                  </p:childTnLst>
                                </p:cTn>
                              </p:par>
                            </p:childTnLst>
                          </p:cTn>
                        </p:par>
                        <p:par>
                          <p:cTn id="42" fill="hold">
                            <p:stCondLst>
                              <p:cond delay="10000"/>
                            </p:stCondLst>
                            <p:childTnLst>
                              <p:par>
                                <p:cTn id="43" presetID="22" presetClass="entr" presetSubtype="8" fill="hold" grpId="0" nodeType="afterEffect">
                                  <p:stCondLst>
                                    <p:cond delay="1000"/>
                                  </p:stCondLst>
                                  <p:childTnLst>
                                    <p:set>
                                      <p:cBhvr>
                                        <p:cTn id="44" dur="1" fill="hold">
                                          <p:stCondLst>
                                            <p:cond delay="0"/>
                                          </p:stCondLst>
                                        </p:cTn>
                                        <p:tgtEl>
                                          <p:spTgt spid="65"/>
                                        </p:tgtEl>
                                        <p:attrNameLst>
                                          <p:attrName>style.visibility</p:attrName>
                                        </p:attrNameLst>
                                      </p:cBhvr>
                                      <p:to>
                                        <p:strVal val="visible"/>
                                      </p:to>
                                    </p:set>
                                    <p:animEffect transition="in" filter="wipe(left)">
                                      <p:cBhvr>
                                        <p:cTn id="45" dur="500"/>
                                        <p:tgtEl>
                                          <p:spTgt spid="65"/>
                                        </p:tgtEl>
                                      </p:cBhvr>
                                    </p:animEffect>
                                  </p:childTnLst>
                                </p:cTn>
                              </p:par>
                            </p:childTnLst>
                          </p:cTn>
                        </p:par>
                        <p:par>
                          <p:cTn id="46" fill="hold">
                            <p:stCondLst>
                              <p:cond delay="11500"/>
                            </p:stCondLst>
                            <p:childTnLst>
                              <p:par>
                                <p:cTn id="47" presetID="10" presetClass="entr" presetSubtype="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7" grpId="0"/>
      <p:bldP spid="20" grpId="0"/>
      <p:bldP spid="28" grpId="0"/>
      <p:bldP spid="21" grpId="0"/>
      <p:bldP spid="62" grpId="0"/>
      <p:bldP spid="62" grpId="1"/>
      <p:bldP spid="63" grpId="0"/>
      <p:bldP spid="63" grpId="1"/>
      <p:bldP spid="65" grpId="0" animBg="1"/>
      <p:bldP spid="6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Re-Installing into Root Database</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Application Express 4.2 *</a:t>
            </a:r>
            <a:r>
              <a:rPr lang="en-US" b="1" dirty="0" smtClean="0">
                <a:solidFill>
                  <a:schemeClr val="accent1"/>
                </a:solidFill>
              </a:rPr>
              <a:t>removed</a:t>
            </a:r>
            <a:r>
              <a:rPr lang="en-US" dirty="0" smtClean="0">
                <a:solidFill>
                  <a:schemeClr val="accent1"/>
                </a:solidFill>
              </a:rPr>
              <a:t>* and then reinstalled into CDB</a:t>
            </a:r>
            <a:endParaRPr lang="en-US" dirty="0">
              <a:solidFill>
                <a:schemeClr val="accent1"/>
              </a:solidFill>
            </a:endParaRPr>
          </a:p>
        </p:txBody>
      </p:sp>
      <p:sp>
        <p:nvSpPr>
          <p:cNvPr id="54" name="Content Placeholder 2"/>
          <p:cNvSpPr txBox="1">
            <a:spLocks/>
          </p:cNvSpPr>
          <p:nvPr/>
        </p:nvSpPr>
        <p:spPr>
          <a:xfrm>
            <a:off x="571499" y="3284226"/>
            <a:ext cx="8362951" cy="325749"/>
          </a:xfrm>
          <a:prstGeom prst="rect">
            <a:avLst/>
          </a:prstGeom>
        </p:spPr>
        <p:txBody>
          <a:bodyPr vert="horz" lIns="0" tIns="0" rIns="0" bIns="0" rtlCol="0">
            <a:noAutofit/>
          </a:bodyPr>
          <a:lstStyle/>
          <a:p>
            <a:pPr marL="457200" indent="-396875" defTabSz="228600" fontAlgn="auto">
              <a:spcBef>
                <a:spcPts val="0"/>
              </a:spcBef>
              <a:spcAft>
                <a:spcPts val="300"/>
              </a:spcAft>
              <a:buClr>
                <a:srgbClr val="FF0000"/>
              </a:buClr>
              <a:buSzPct val="85000"/>
              <a:buFont typeface="+mj-lt"/>
              <a:buAutoNum type="arabicParenR"/>
              <a:defRPr/>
            </a:pPr>
            <a:r>
              <a:rPr lang="en-US" sz="2000" dirty="0" smtClean="0"/>
              <a:t>Uninstall Application Express from the CDB</a:t>
            </a:r>
            <a:endPar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36" name="Rectangle 35"/>
          <p:cNvSpPr/>
          <p:nvPr/>
        </p:nvSpPr>
        <p:spPr>
          <a:xfrm>
            <a:off x="1819275" y="2447925"/>
            <a:ext cx="57150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1895475" y="27717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39" name="Picture 38" descr="DashedLineDB.png"/>
          <p:cNvPicPr>
            <a:picLocks noChangeAspect="1"/>
          </p:cNvPicPr>
          <p:nvPr/>
        </p:nvPicPr>
        <p:blipFill rotWithShape="1">
          <a:blip r:embed="rId3" cstate="print">
            <a:extLst>
              <a:ext uri="{28A0092B-C50C-407E-A947-70E740481C1C}">
                <a14:useLocalDpi xmlns:a14="http://schemas.microsoft.com/office/drawing/2010/main" val="0"/>
              </a:ext>
            </a:extLst>
          </a:blip>
          <a:srcRect l="49633" r="-3864"/>
          <a:stretch/>
        </p:blipFill>
        <p:spPr>
          <a:xfrm rot="10800000">
            <a:off x="1904999" y="1455983"/>
            <a:ext cx="890679" cy="1125005"/>
          </a:xfrm>
          <a:prstGeom prst="rect">
            <a:avLst/>
          </a:prstGeom>
        </p:spPr>
      </p:pic>
      <p:pic>
        <p:nvPicPr>
          <p:cNvPr id="43" name="Picture 42"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560980" y="1441026"/>
            <a:ext cx="784040" cy="1156742"/>
          </a:xfrm>
          <a:prstGeom prst="rect">
            <a:avLst/>
          </a:prstGeom>
        </p:spPr>
      </p:pic>
      <p:pic>
        <p:nvPicPr>
          <p:cNvPr id="44" name="Picture 43"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5532530" y="1441026"/>
            <a:ext cx="784040" cy="1156742"/>
          </a:xfrm>
          <a:prstGeom prst="rect">
            <a:avLst/>
          </a:prstGeom>
        </p:spPr>
      </p:pic>
      <p:pic>
        <p:nvPicPr>
          <p:cNvPr id="45" name="Picture 44"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494555" y="1441026"/>
            <a:ext cx="784040" cy="1156742"/>
          </a:xfrm>
          <a:prstGeom prst="rect">
            <a:avLst/>
          </a:prstGeom>
        </p:spPr>
      </p:pic>
      <p:sp>
        <p:nvSpPr>
          <p:cNvPr id="46" name="TextBox 45"/>
          <p:cNvSpPr txBox="1"/>
          <p:nvPr/>
        </p:nvSpPr>
        <p:spPr>
          <a:xfrm>
            <a:off x="1264159" y="150762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600" b="0" dirty="0" smtClean="0">
                <a:solidFill>
                  <a:schemeClr val="tx2"/>
                </a:solidFill>
              </a:rPr>
              <a:t>PDB</a:t>
            </a:r>
            <a:br>
              <a:rPr lang="en-US" sz="1600" b="0" dirty="0" smtClean="0">
                <a:solidFill>
                  <a:schemeClr val="tx2"/>
                </a:solidFill>
              </a:rPr>
            </a:br>
            <a:r>
              <a:rPr lang="en-US" sz="1600" b="0" dirty="0" smtClean="0">
                <a:solidFill>
                  <a:schemeClr val="tx2"/>
                </a:solidFill>
              </a:rPr>
              <a:t>Seed</a:t>
            </a:r>
            <a:endParaRPr lang="en-US" sz="1600" b="0" dirty="0">
              <a:solidFill>
                <a:schemeClr val="tx2"/>
              </a:solidFill>
            </a:endParaRPr>
          </a:p>
        </p:txBody>
      </p:sp>
      <p:grpSp>
        <p:nvGrpSpPr>
          <p:cNvPr id="48" name="Group 31"/>
          <p:cNvGrpSpPr/>
          <p:nvPr/>
        </p:nvGrpSpPr>
        <p:grpSpPr>
          <a:xfrm>
            <a:off x="4581526" y="1590674"/>
            <a:ext cx="2686049" cy="461665"/>
            <a:chOff x="4581526" y="1590674"/>
            <a:chExt cx="2686049" cy="461665"/>
          </a:xfrm>
        </p:grpSpPr>
        <p:sp>
          <p:nvSpPr>
            <p:cNvPr id="49" name="TextBox 48"/>
            <p:cNvSpPr txBox="1"/>
            <p:nvPr/>
          </p:nvSpPr>
          <p:spPr>
            <a:xfrm>
              <a:off x="6534151"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sp>
          <p:nvSpPr>
            <p:cNvPr id="50" name="TextBox 49"/>
            <p:cNvSpPr txBox="1"/>
            <p:nvPr/>
          </p:nvSpPr>
          <p:spPr>
            <a:xfrm>
              <a:off x="5553076"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sp>
          <p:nvSpPr>
            <p:cNvPr id="51" name="TextBox 50"/>
            <p:cNvSpPr txBox="1"/>
            <p:nvPr/>
          </p:nvSpPr>
          <p:spPr>
            <a:xfrm>
              <a:off x="4581526" y="1590674"/>
              <a:ext cx="733424" cy="461665"/>
            </a:xfrm>
            <a:prstGeom prst="rect">
              <a:avLst/>
            </a:prstGeom>
            <a:noFill/>
          </p:spPr>
          <p:txBody>
            <a:bodyPr wrap="square" rtlCol="0">
              <a:spAutoFit/>
            </a:bodyPr>
            <a:lstStyle/>
            <a:p>
              <a:pPr algn="ctr"/>
              <a:r>
                <a:rPr lang="en-US" sz="1200" b="1" dirty="0" smtClean="0">
                  <a:solidFill>
                    <a:schemeClr val="bg1"/>
                  </a:solidFill>
                </a:rPr>
                <a:t>No APEX</a:t>
              </a:r>
            </a:p>
          </p:txBody>
        </p:sp>
      </p:grpSp>
      <p:cxnSp>
        <p:nvCxnSpPr>
          <p:cNvPr id="56" name="Curved Connector 55"/>
          <p:cNvCxnSpPr/>
          <p:nvPr/>
        </p:nvCxnSpPr>
        <p:spPr>
          <a:xfrm rot="5400000">
            <a:off x="4357688" y="22145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2" name="Curved Down Arrow 51"/>
          <p:cNvSpPr/>
          <p:nvPr/>
        </p:nvSpPr>
        <p:spPr>
          <a:xfrm>
            <a:off x="2257425" y="1028699"/>
            <a:ext cx="1847850" cy="419099"/>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p:cNvGrpSpPr/>
          <p:nvPr/>
        </p:nvGrpSpPr>
        <p:grpSpPr>
          <a:xfrm>
            <a:off x="3543301" y="1441026"/>
            <a:ext cx="857249" cy="1368852"/>
            <a:chOff x="3543301" y="1441026"/>
            <a:chExt cx="857249" cy="1368852"/>
          </a:xfrm>
        </p:grpSpPr>
        <p:pic>
          <p:nvPicPr>
            <p:cNvPr id="41" name="Picture 40" descr="Red-Plug-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589430" y="1441026"/>
              <a:ext cx="784040" cy="1156742"/>
            </a:xfrm>
            <a:prstGeom prst="rect">
              <a:avLst/>
            </a:prstGeom>
          </p:spPr>
        </p:pic>
        <p:cxnSp>
          <p:nvCxnSpPr>
            <p:cNvPr id="63" name="Curved Connector 62"/>
            <p:cNvCxnSpPr/>
            <p:nvPr/>
          </p:nvCxnSpPr>
          <p:spPr>
            <a:xfrm rot="5400000">
              <a:off x="34147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562350" y="1495424"/>
              <a:ext cx="838200" cy="646331"/>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br>
                <a:rPr lang="en-US" sz="1200" b="1" dirty="0" smtClean="0">
                  <a:solidFill>
                    <a:srgbClr val="0070C0"/>
                  </a:solidFill>
                </a:rPr>
              </a:br>
              <a:r>
                <a:rPr lang="en-US" sz="1200" b="1" dirty="0" smtClean="0">
                  <a:solidFill>
                    <a:srgbClr val="0070C0"/>
                  </a:solidFill>
                </a:rPr>
                <a:t>Runtime</a:t>
              </a:r>
            </a:p>
          </p:txBody>
        </p:sp>
      </p:grpSp>
      <p:sp>
        <p:nvSpPr>
          <p:cNvPr id="65" name="TextBox 64"/>
          <p:cNvSpPr txBox="1"/>
          <p:nvPr/>
        </p:nvSpPr>
        <p:spPr>
          <a:xfrm>
            <a:off x="2007109" y="1650501"/>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lvl="0">
              <a:lnSpc>
                <a:spcPts val="1300"/>
              </a:lnSpc>
              <a:spcBef>
                <a:spcPts val="0"/>
              </a:spcBef>
              <a:spcAft>
                <a:spcPts val="0"/>
              </a:spcAft>
              <a:defRPr/>
            </a:pPr>
            <a:r>
              <a:rPr lang="en-US" sz="1200" dirty="0" smtClean="0">
                <a:solidFill>
                  <a:schemeClr val="tx1"/>
                </a:solidFill>
              </a:rPr>
              <a:t>No</a:t>
            </a:r>
          </a:p>
          <a:p>
            <a:pPr lvl="0">
              <a:lnSpc>
                <a:spcPts val="1300"/>
              </a:lnSpc>
              <a:spcBef>
                <a:spcPts val="0"/>
              </a:spcBef>
              <a:spcAft>
                <a:spcPts val="0"/>
              </a:spcAft>
              <a:defRPr/>
            </a:pPr>
            <a:r>
              <a:rPr lang="en-US" sz="1200" dirty="0" smtClean="0">
                <a:solidFill>
                  <a:schemeClr val="tx1"/>
                </a:solidFill>
              </a:rPr>
              <a:t>APEX</a:t>
            </a:r>
            <a:endParaRPr lang="en-US" sz="1200" dirty="0">
              <a:solidFill>
                <a:schemeClr val="tx1"/>
              </a:solidFill>
            </a:endParaRPr>
          </a:p>
        </p:txBody>
      </p:sp>
      <p:sp>
        <p:nvSpPr>
          <p:cNvPr id="67" name="Content Placeholder 2"/>
          <p:cNvSpPr txBox="1">
            <a:spLocks/>
          </p:cNvSpPr>
          <p:nvPr/>
        </p:nvSpPr>
        <p:spPr>
          <a:xfrm>
            <a:off x="571499" y="3627126"/>
            <a:ext cx="8362951" cy="992499"/>
          </a:xfrm>
          <a:prstGeom prst="rect">
            <a:avLst/>
          </a:prstGeom>
        </p:spPr>
        <p:txBody>
          <a:bodyPr vert="horz" lIns="0" tIns="0" rIns="0" bIns="0" rtlCol="0">
            <a:noAutofit/>
          </a:bodyPr>
          <a:lstStyle/>
          <a:p>
            <a:pPr marL="457200" lvl="0" indent="-396875" defTabSz="228600" fontAlgn="auto">
              <a:spcBef>
                <a:spcPts val="0"/>
              </a:spcBef>
              <a:spcAft>
                <a:spcPts val="300"/>
              </a:spcAft>
              <a:buClr>
                <a:srgbClr val="FF0000"/>
              </a:buClr>
              <a:buSzPct val="85000"/>
              <a:buFont typeface="+mj-lt"/>
              <a:buAutoNum type="arabicParenR" startAt="2"/>
              <a:defRPr/>
            </a:pPr>
            <a:r>
              <a:rPr lang="en-US" sz="2000" dirty="0" smtClean="0"/>
              <a:t>Run script </a:t>
            </a:r>
            <a:r>
              <a:rPr lang="en-US" sz="2000" i="1" dirty="0" smtClean="0">
                <a:latin typeface="Courier New" pitchFamily="49" charset="0"/>
                <a:cs typeface="Courier New" pitchFamily="49" charset="0"/>
              </a:rPr>
              <a:t>apexins_con.sql </a:t>
            </a:r>
            <a:r>
              <a:rPr lang="en-US" sz="2000" i="1" dirty="0" smtClean="0"/>
              <a:t>or</a:t>
            </a:r>
            <a:r>
              <a:rPr lang="en-US" sz="2000" i="1" dirty="0" smtClean="0">
                <a:latin typeface="Courier New" pitchFamily="49" charset="0"/>
                <a:cs typeface="Courier New" pitchFamily="49" charset="0"/>
              </a:rPr>
              <a:t> apxrtins_con.sql </a:t>
            </a:r>
            <a:endParaRPr lang="en-US" sz="100" dirty="0" smtClean="0"/>
          </a:p>
          <a:p>
            <a:pPr marL="228600" indent="-168275" defTabSz="228600" fontAlgn="auto">
              <a:spcBef>
                <a:spcPts val="0"/>
              </a:spcBef>
              <a:spcAft>
                <a:spcPts val="300"/>
              </a:spcAft>
              <a:buClr>
                <a:srgbClr val="FF0000"/>
              </a:buClr>
              <a:buSzPct val="85000"/>
              <a:defRPr/>
            </a:pPr>
            <a:r>
              <a:rPr lang="en-US" sz="2000" i="1" dirty="0" smtClean="0"/>
              <a:t>Use this technique to install </a:t>
            </a:r>
            <a:r>
              <a:rPr lang="en-US" sz="2000" b="1" i="1" dirty="0" smtClean="0"/>
              <a:t>runtime only </a:t>
            </a:r>
            <a:r>
              <a:rPr lang="en-US" sz="2000" i="1" dirty="0" smtClean="0"/>
              <a:t>Application Express in CDB</a:t>
            </a:r>
          </a:p>
          <a:p>
            <a:pPr marL="228600" marR="0" lvl="0" indent="-168275" algn="l" defTabSz="228600" rtl="0" eaLnBrk="1" fontAlgn="auto" latinLnBrk="0" hangingPunct="1">
              <a:lnSpc>
                <a:spcPct val="100000"/>
              </a:lnSpc>
              <a:spcBef>
                <a:spcPts val="0"/>
              </a:spcBef>
              <a:spcAft>
                <a:spcPts val="300"/>
              </a:spcAft>
              <a:buClr>
                <a:srgbClr val="FF0000"/>
              </a:buClr>
              <a:buSzPct val="85000"/>
              <a:tabLst/>
              <a:defRPr/>
            </a:pPr>
            <a:r>
              <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rPr>
              <a:t>Installs in Root, </a:t>
            </a:r>
            <a:r>
              <a:rPr kumimoji="0" lang="en-US" sz="2000" b="0" i="1" u="none" strike="noStrike" kern="1200" cap="none" spc="0" normalizeH="0" noProof="0" dirty="0" err="1" smtClean="0">
                <a:ln>
                  <a:noFill/>
                </a:ln>
                <a:solidFill>
                  <a:schemeClr val="tx1"/>
                </a:solidFill>
                <a:effectLst/>
                <a:uLnTx/>
                <a:uFillTx/>
                <a:latin typeface="Arial" pitchFamily="34" charset="0"/>
                <a:ea typeface="+mn-ea"/>
                <a:cs typeface="Arial" pitchFamily="34" charset="0"/>
              </a:rPr>
              <a:t>PDB$Seed</a:t>
            </a:r>
            <a:r>
              <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rPr>
              <a:t> and </a:t>
            </a:r>
            <a:r>
              <a:rPr kumimoji="0" lang="en-US" sz="2000" b="1" i="1" u="sng" strike="noStrike" kern="1200" cap="none" spc="0" normalizeH="0" noProof="0" dirty="0" smtClean="0">
                <a:ln>
                  <a:noFill/>
                </a:ln>
                <a:solidFill>
                  <a:schemeClr val="tx1"/>
                </a:solidFill>
                <a:effectLst/>
                <a:uLnTx/>
                <a:uFillTx/>
                <a:latin typeface="Arial" pitchFamily="34" charset="0"/>
                <a:ea typeface="+mn-ea"/>
                <a:cs typeface="Arial" pitchFamily="34" charset="0"/>
              </a:rPr>
              <a:t>all</a:t>
            </a:r>
            <a:r>
              <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rPr>
              <a:t> PDBs, also creates meta-data links</a:t>
            </a:r>
          </a:p>
        </p:txBody>
      </p:sp>
      <p:grpSp>
        <p:nvGrpSpPr>
          <p:cNvPr id="66" name="Group 65"/>
          <p:cNvGrpSpPr/>
          <p:nvPr/>
        </p:nvGrpSpPr>
        <p:grpSpPr>
          <a:xfrm>
            <a:off x="1952625" y="1666874"/>
            <a:ext cx="5353049" cy="1502808"/>
            <a:chOff x="1952625" y="1666874"/>
            <a:chExt cx="5353049" cy="1502808"/>
          </a:xfrm>
        </p:grpSpPr>
        <p:sp>
          <p:nvSpPr>
            <p:cNvPr id="53" name="TextBox 52"/>
            <p:cNvSpPr txBox="1"/>
            <p:nvPr/>
          </p:nvSpPr>
          <p:spPr>
            <a:xfrm>
              <a:off x="3028950" y="280035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55" name="Curved Connector 54"/>
            <p:cNvCxnSpPr/>
            <p:nvPr/>
          </p:nvCxnSpPr>
          <p:spPr>
            <a:xfrm>
              <a:off x="2381250" y="2095500"/>
              <a:ext cx="723901" cy="714374"/>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rot="5400000">
              <a:off x="53578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rot="10800000" flipV="1">
              <a:off x="5762626" y="2095500"/>
              <a:ext cx="1143003" cy="876299"/>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533899" y="1666874"/>
              <a:ext cx="828675" cy="461665"/>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p>
          </p:txBody>
        </p:sp>
        <p:sp>
          <p:nvSpPr>
            <p:cNvPr id="60" name="TextBox 59"/>
            <p:cNvSpPr txBox="1"/>
            <p:nvPr/>
          </p:nvSpPr>
          <p:spPr>
            <a:xfrm>
              <a:off x="6457949" y="1676399"/>
              <a:ext cx="847725" cy="461665"/>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p>
          </p:txBody>
        </p:sp>
        <p:sp>
          <p:nvSpPr>
            <p:cNvPr id="61" name="TextBox 60"/>
            <p:cNvSpPr txBox="1"/>
            <p:nvPr/>
          </p:nvSpPr>
          <p:spPr>
            <a:xfrm>
              <a:off x="5505450" y="1666874"/>
              <a:ext cx="838200" cy="461665"/>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p>
          </p:txBody>
        </p:sp>
        <p:sp>
          <p:nvSpPr>
            <p:cNvPr id="62" name="TextBox 61"/>
            <p:cNvSpPr txBox="1"/>
            <p:nvPr/>
          </p:nvSpPr>
          <p:spPr>
            <a:xfrm>
              <a:off x="1952625" y="1676399"/>
              <a:ext cx="828675" cy="461665"/>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p>
          </p:txBody>
        </p:sp>
      </p:grpSp>
      <p:grpSp>
        <p:nvGrpSpPr>
          <p:cNvPr id="74" name="Group 73"/>
          <p:cNvGrpSpPr/>
          <p:nvPr/>
        </p:nvGrpSpPr>
        <p:grpSpPr>
          <a:xfrm>
            <a:off x="1952625" y="1495424"/>
            <a:ext cx="5353049" cy="1674258"/>
            <a:chOff x="1952625" y="1495424"/>
            <a:chExt cx="5353049" cy="1674258"/>
          </a:xfrm>
        </p:grpSpPr>
        <p:grpSp>
          <p:nvGrpSpPr>
            <p:cNvPr id="72" name="Group 71"/>
            <p:cNvGrpSpPr/>
            <p:nvPr/>
          </p:nvGrpSpPr>
          <p:grpSpPr>
            <a:xfrm>
              <a:off x="1952625" y="1495424"/>
              <a:ext cx="5353049" cy="1674258"/>
              <a:chOff x="1952625" y="1495424"/>
              <a:chExt cx="5353049" cy="1674258"/>
            </a:xfrm>
          </p:grpSpPr>
          <p:grpSp>
            <p:nvGrpSpPr>
              <p:cNvPr id="71" name="Group 70"/>
              <p:cNvGrpSpPr/>
              <p:nvPr/>
            </p:nvGrpSpPr>
            <p:grpSpPr>
              <a:xfrm>
                <a:off x="1952625" y="1495424"/>
                <a:ext cx="5353049" cy="1674258"/>
                <a:chOff x="1952625" y="1495424"/>
                <a:chExt cx="5353049" cy="1674258"/>
              </a:xfrm>
            </p:grpSpPr>
            <p:sp>
              <p:nvSpPr>
                <p:cNvPr id="33" name="TextBox 32"/>
                <p:cNvSpPr txBox="1"/>
                <p:nvPr/>
              </p:nvSpPr>
              <p:spPr>
                <a:xfrm>
                  <a:off x="3028950" y="2800350"/>
                  <a:ext cx="3531736" cy="369332"/>
                </a:xfrm>
                <a:prstGeom prst="rect">
                  <a:avLst/>
                </a:prstGeom>
                <a:noFill/>
              </p:spPr>
              <p:txBody>
                <a:bodyPr wrap="none" rtlCol="0">
                  <a:spAutoFit/>
                </a:bodyPr>
                <a:lstStyle/>
                <a:p>
                  <a:r>
                    <a:rPr lang="en-US" dirty="0" smtClean="0">
                      <a:solidFill>
                        <a:srgbClr val="0070C0"/>
                      </a:solidFill>
                    </a:rPr>
                    <a:t>APEX_040200 Runtime Schema</a:t>
                  </a:r>
                </a:p>
              </p:txBody>
            </p:sp>
            <p:cxnSp>
              <p:nvCxnSpPr>
                <p:cNvPr id="34" name="Curved Connector 33"/>
                <p:cNvCxnSpPr/>
                <p:nvPr/>
              </p:nvCxnSpPr>
              <p:spPr>
                <a:xfrm>
                  <a:off x="2381250" y="2095500"/>
                  <a:ext cx="723901" cy="714374"/>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p:nvPr/>
              </p:nvCxnSpPr>
              <p:spPr>
                <a:xfrm rot="5400000">
                  <a:off x="535781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533899" y="1495424"/>
                  <a:ext cx="828675" cy="646331"/>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br>
                    <a:rPr lang="en-US" sz="1200" b="1" dirty="0" smtClean="0">
                      <a:solidFill>
                        <a:srgbClr val="0070C0"/>
                      </a:solidFill>
                    </a:rPr>
                  </a:br>
                  <a:r>
                    <a:rPr lang="en-US" sz="1200" b="1" dirty="0" smtClean="0">
                      <a:solidFill>
                        <a:srgbClr val="0070C0"/>
                      </a:solidFill>
                    </a:rPr>
                    <a:t>Runtime</a:t>
                  </a:r>
                </a:p>
              </p:txBody>
            </p:sp>
            <p:sp>
              <p:nvSpPr>
                <p:cNvPr id="42" name="TextBox 41"/>
                <p:cNvSpPr txBox="1"/>
                <p:nvPr/>
              </p:nvSpPr>
              <p:spPr>
                <a:xfrm>
                  <a:off x="6457949" y="1495424"/>
                  <a:ext cx="847725" cy="646331"/>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br>
                    <a:rPr lang="en-US" sz="1200" b="1" dirty="0" smtClean="0">
                      <a:solidFill>
                        <a:srgbClr val="0070C0"/>
                      </a:solidFill>
                    </a:rPr>
                  </a:br>
                  <a:r>
                    <a:rPr lang="en-US" sz="1200" b="1" dirty="0" smtClean="0">
                      <a:solidFill>
                        <a:srgbClr val="0070C0"/>
                      </a:solidFill>
                    </a:rPr>
                    <a:t>Runtime</a:t>
                  </a:r>
                </a:p>
              </p:txBody>
            </p:sp>
            <p:sp>
              <p:nvSpPr>
                <p:cNvPr id="47" name="TextBox 46"/>
                <p:cNvSpPr txBox="1"/>
                <p:nvPr/>
              </p:nvSpPr>
              <p:spPr>
                <a:xfrm>
                  <a:off x="5505450" y="1495424"/>
                  <a:ext cx="838200" cy="646331"/>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br>
                    <a:rPr lang="en-US" sz="1200" b="1" dirty="0" smtClean="0">
                      <a:solidFill>
                        <a:srgbClr val="0070C0"/>
                      </a:solidFill>
                    </a:rPr>
                  </a:br>
                  <a:r>
                    <a:rPr lang="en-US" sz="1200" b="1" dirty="0" smtClean="0">
                      <a:solidFill>
                        <a:srgbClr val="0070C0"/>
                      </a:solidFill>
                    </a:rPr>
                    <a:t>Runtime</a:t>
                  </a:r>
                </a:p>
              </p:txBody>
            </p:sp>
            <p:sp>
              <p:nvSpPr>
                <p:cNvPr id="68" name="TextBox 67"/>
                <p:cNvSpPr txBox="1"/>
                <p:nvPr/>
              </p:nvSpPr>
              <p:spPr>
                <a:xfrm>
                  <a:off x="1952625" y="1495424"/>
                  <a:ext cx="828675" cy="646331"/>
                </a:xfrm>
                <a:prstGeom prst="rect">
                  <a:avLst/>
                </a:prstGeom>
                <a:noFill/>
              </p:spPr>
              <p:txBody>
                <a:bodyPr wrap="square" rtlCol="0">
                  <a:spAutoFit/>
                </a:bodyPr>
                <a:lstStyle/>
                <a:p>
                  <a:pPr algn="ctr"/>
                  <a:r>
                    <a:rPr lang="en-US" sz="1200" b="1" dirty="0" smtClean="0">
                      <a:solidFill>
                        <a:srgbClr val="0070C0"/>
                      </a:solidFill>
                    </a:rPr>
                    <a:t>APEX_</a:t>
                  </a:r>
                  <a:br>
                    <a:rPr lang="en-US" sz="1200" b="1" dirty="0" smtClean="0">
                      <a:solidFill>
                        <a:srgbClr val="0070C0"/>
                      </a:solidFill>
                    </a:rPr>
                  </a:br>
                  <a:r>
                    <a:rPr lang="en-US" sz="1200" b="1" dirty="0" smtClean="0">
                      <a:solidFill>
                        <a:srgbClr val="0070C0"/>
                      </a:solidFill>
                    </a:rPr>
                    <a:t>040200</a:t>
                  </a:r>
                  <a:br>
                    <a:rPr lang="en-US" sz="1200" b="1" dirty="0" smtClean="0">
                      <a:solidFill>
                        <a:srgbClr val="0070C0"/>
                      </a:solidFill>
                    </a:rPr>
                  </a:br>
                  <a:r>
                    <a:rPr lang="en-US" sz="1200" b="1" dirty="0" smtClean="0">
                      <a:solidFill>
                        <a:srgbClr val="0070C0"/>
                      </a:solidFill>
                    </a:rPr>
                    <a:t>Runtime</a:t>
                  </a:r>
                </a:p>
              </p:txBody>
            </p:sp>
          </p:grpSp>
          <p:cxnSp>
            <p:nvCxnSpPr>
              <p:cNvPr id="70" name="Curved Connector 69"/>
              <p:cNvCxnSpPr/>
              <p:nvPr/>
            </p:nvCxnSpPr>
            <p:spPr>
              <a:xfrm rot="5400000">
                <a:off x="6291263"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grpSp>
        <p:cxnSp>
          <p:nvCxnSpPr>
            <p:cNvPr id="73" name="Curved Connector 72"/>
            <p:cNvCxnSpPr/>
            <p:nvPr/>
          </p:nvCxnSpPr>
          <p:spPr>
            <a:xfrm rot="5400000">
              <a:off x="4357688" y="22240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par>
                          <p:cTn id="8" fill="hold">
                            <p:stCondLst>
                              <p:cond delay="3000"/>
                            </p:stCondLst>
                            <p:childTnLst>
                              <p:par>
                                <p:cTn id="9" presetID="10" presetClass="exit" presetSubtype="0" fill="hold" nodeType="afterEffect">
                                  <p:stCondLst>
                                    <p:cond delay="0"/>
                                  </p:stCondLst>
                                  <p:childTnLst>
                                    <p:animEffect transition="out" filter="fade">
                                      <p:cBhvr>
                                        <p:cTn id="10" dur="2000"/>
                                        <p:tgtEl>
                                          <p:spTgt spid="66"/>
                                        </p:tgtEl>
                                      </p:cBhvr>
                                    </p:animEffect>
                                    <p:set>
                                      <p:cBhvr>
                                        <p:cTn id="11" dur="1" fill="hold">
                                          <p:stCondLst>
                                            <p:cond delay="1999"/>
                                          </p:stCondLst>
                                        </p:cTn>
                                        <p:tgtEl>
                                          <p:spTgt spid="66"/>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2000"/>
                                        <p:tgtEl>
                                          <p:spTgt spid="56"/>
                                        </p:tgtEl>
                                      </p:cBhvr>
                                    </p:animEffect>
                                    <p:set>
                                      <p:cBhvr>
                                        <p:cTn id="14" dur="1" fill="hold">
                                          <p:stCondLst>
                                            <p:cond delay="1999"/>
                                          </p:stCondLst>
                                        </p:cTn>
                                        <p:tgtEl>
                                          <p:spTgt spid="56"/>
                                        </p:tgtEl>
                                        <p:attrNameLst>
                                          <p:attrName>style.visibility</p:attrName>
                                        </p:attrNameLst>
                                      </p:cBhvr>
                                      <p:to>
                                        <p:strVal val="hidden"/>
                                      </p:to>
                                    </p:set>
                                  </p:childTnLst>
                                </p:cTn>
                              </p:par>
                              <p:par>
                                <p:cTn id="15" presetID="10" presetClass="entr" presetSubtype="0" fill="hold" grpId="0" nodeType="withEffect">
                                  <p:stCondLst>
                                    <p:cond delay="50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000"/>
                                        <p:tgtEl>
                                          <p:spTgt spid="65"/>
                                        </p:tgtEl>
                                      </p:cBhvr>
                                    </p:animEffect>
                                  </p:childTnLst>
                                </p:cTn>
                              </p:par>
                              <p:par>
                                <p:cTn id="18" presetID="10" presetClass="entr" presetSubtype="0" fill="hold" nodeType="withEffect">
                                  <p:stCondLst>
                                    <p:cond delay="50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2000"/>
                                        <p:tgtEl>
                                          <p:spTgt spid="48"/>
                                        </p:tgtEl>
                                      </p:cBhvr>
                                    </p:animEffect>
                                  </p:childTnLst>
                                </p:cTn>
                              </p:par>
                            </p:childTnLst>
                          </p:cTn>
                        </p:par>
                        <p:par>
                          <p:cTn id="21" fill="hold">
                            <p:stCondLst>
                              <p:cond delay="5500"/>
                            </p:stCondLst>
                            <p:childTnLst>
                              <p:par>
                                <p:cTn id="22" presetID="10" presetClass="entr" presetSubtype="0"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2000"/>
                                        <p:tgtEl>
                                          <p:spTgt spid="67"/>
                                        </p:tgtEl>
                                      </p:cBhvr>
                                    </p:animEffect>
                                  </p:childTnLst>
                                </p:cTn>
                              </p:par>
                            </p:childTnLst>
                          </p:cTn>
                        </p:par>
                        <p:par>
                          <p:cTn id="25" fill="hold">
                            <p:stCondLst>
                              <p:cond delay="7500"/>
                            </p:stCondLst>
                            <p:childTnLst>
                              <p:par>
                                <p:cTn id="26" presetID="10" presetClass="exit" presetSubtype="0" fill="hold" nodeType="after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5"/>
                                        </p:tgtEl>
                                      </p:cBhvr>
                                    </p:animEffect>
                                    <p:set>
                                      <p:cBhvr>
                                        <p:cTn id="31" dur="1" fill="hold">
                                          <p:stCondLst>
                                            <p:cond delay="499"/>
                                          </p:stCondLst>
                                        </p:cTn>
                                        <p:tgtEl>
                                          <p:spTgt spid="65"/>
                                        </p:tgtEl>
                                        <p:attrNameLst>
                                          <p:attrName>style.visibility</p:attrName>
                                        </p:attrNameLst>
                                      </p:cBhvr>
                                      <p:to>
                                        <p:strVal val="hidden"/>
                                      </p:to>
                                    </p:set>
                                  </p:childTnLst>
                                </p:cTn>
                              </p:par>
                            </p:childTnLst>
                          </p:cTn>
                        </p:par>
                        <p:par>
                          <p:cTn id="32" fill="hold">
                            <p:stCondLst>
                              <p:cond delay="800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childTnLst>
                                </p:cTn>
                              </p:par>
                            </p:childTnLst>
                          </p:cTn>
                        </p:par>
                        <p:par>
                          <p:cTn id="36" fill="hold">
                            <p:stCondLst>
                              <p:cond delay="9000"/>
                            </p:stCondLst>
                            <p:childTnLst>
                              <p:par>
                                <p:cTn id="37" presetID="22" presetClass="entr" presetSubtype="8" fill="hold" grpId="0" nodeType="afterEffect">
                                  <p:stCondLst>
                                    <p:cond delay="100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par>
                          <p:cTn id="40" fill="hold">
                            <p:stCondLst>
                              <p:cond delay="10500"/>
                            </p:stCondLst>
                            <p:childTnLst>
                              <p:par>
                                <p:cTn id="41" presetID="10" presetClass="entr" presetSubtype="0"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2" grpId="0" animBg="1"/>
      <p:bldP spid="65" grpId="0"/>
      <p:bldP spid="65" grpId="1"/>
      <p:bldP spid="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from Oracle Database 11g to PDB</a:t>
            </a:r>
            <a:endParaRPr lang="en-US" dirty="0"/>
          </a:p>
        </p:txBody>
      </p:sp>
      <p:sp>
        <p:nvSpPr>
          <p:cNvPr id="25" name="Content Placeholder 2"/>
          <p:cNvSpPr>
            <a:spLocks noGrp="1"/>
          </p:cNvSpPr>
          <p:nvPr>
            <p:ph sz="quarter" idx="12"/>
          </p:nvPr>
        </p:nvSpPr>
        <p:spPr>
          <a:xfrm>
            <a:off x="3818195" y="864479"/>
            <a:ext cx="5148020" cy="3526545"/>
          </a:xfrm>
        </p:spPr>
        <p:txBody>
          <a:bodyPr/>
          <a:lstStyle/>
          <a:p>
            <a:pPr marL="457200" indent="-396875">
              <a:buFont typeface="+mj-lt"/>
              <a:buAutoNum type="arabicParenR"/>
            </a:pPr>
            <a:r>
              <a:rPr lang="en-US" dirty="0" smtClean="0"/>
              <a:t>Upgrade 11g database to 12.1 in place</a:t>
            </a:r>
          </a:p>
          <a:p>
            <a:pPr marL="457200" indent="-396875">
              <a:buFont typeface="+mj-lt"/>
              <a:buAutoNum type="arabicParenR"/>
            </a:pPr>
            <a:r>
              <a:rPr lang="en-US" dirty="0" smtClean="0"/>
              <a:t>Place the non-CDB into read only mode</a:t>
            </a:r>
          </a:p>
          <a:p>
            <a:pPr marL="457200" indent="-396875">
              <a:buFont typeface="+mj-lt"/>
              <a:buAutoNum type="arabicParenR"/>
            </a:pPr>
            <a:r>
              <a:rPr lang="en-US" dirty="0" smtClean="0"/>
              <a:t>Connect to non-CDB and generate an XML Metadata file</a:t>
            </a:r>
          </a:p>
          <a:p>
            <a:pPr marL="457200" indent="-396875">
              <a:buFont typeface="+mj-lt"/>
              <a:buAutoNum type="arabicParenR"/>
            </a:pPr>
            <a:r>
              <a:rPr lang="en-US" dirty="0" smtClean="0"/>
              <a:t>Shutdown the non-CDB</a:t>
            </a:r>
          </a:p>
          <a:p>
            <a:pPr marL="457200" indent="-396875">
              <a:buFont typeface="+mj-lt"/>
              <a:buAutoNum type="arabicParenR"/>
            </a:pPr>
            <a:r>
              <a:rPr lang="en-US" dirty="0" smtClean="0"/>
              <a:t>Plug in non-CDB to CDB</a:t>
            </a:r>
          </a:p>
          <a:p>
            <a:pPr marL="457200" indent="-396875">
              <a:buFont typeface="+mj-lt"/>
              <a:buAutoNum type="arabicParenR"/>
            </a:pPr>
            <a:r>
              <a:rPr lang="en-US" dirty="0" smtClean="0"/>
              <a:t>Run </a:t>
            </a:r>
            <a:r>
              <a:rPr lang="en-US" i="1" dirty="0" smtClean="0">
                <a:latin typeface="Courier New" pitchFamily="49" charset="0"/>
                <a:cs typeface="Courier New" pitchFamily="49" charset="0"/>
              </a:rPr>
              <a:t>noncdb_to_pdb.sql</a:t>
            </a:r>
            <a:r>
              <a:rPr lang="en-US" dirty="0" smtClean="0"/>
              <a:t>  </a:t>
            </a:r>
            <a:r>
              <a:rPr lang="en-US" dirty="0" smtClean="0">
                <a:sym typeface="Wingdings" pitchFamily="2" charset="2"/>
              </a:rPr>
              <a:t></a:t>
            </a:r>
            <a:br>
              <a:rPr lang="en-US" dirty="0" smtClean="0">
                <a:sym typeface="Wingdings" pitchFamily="2" charset="2"/>
              </a:rPr>
            </a:br>
            <a:r>
              <a:rPr lang="en-US" dirty="0" smtClean="0">
                <a:sym typeface="Wingdings" pitchFamily="2" charset="2"/>
              </a:rPr>
              <a:t>R</a:t>
            </a:r>
            <a:r>
              <a:rPr lang="en-US" dirty="0" smtClean="0"/>
              <a:t>eplaces local APEX_040200 schema  objects with meta-data linked objects</a:t>
            </a:r>
            <a:br>
              <a:rPr lang="en-US" dirty="0" smtClean="0"/>
            </a:br>
            <a:r>
              <a:rPr lang="en-US" dirty="0" smtClean="0"/>
              <a:t>{If APEX configured in </a:t>
            </a:r>
            <a:r>
              <a:rPr lang="en-US" dirty="0" err="1" smtClean="0"/>
              <a:t>CDB$Root</a:t>
            </a:r>
            <a:r>
              <a:rPr lang="en-US" dirty="0" smtClean="0"/>
              <a:t>}</a:t>
            </a:r>
          </a:p>
        </p:txBody>
      </p:sp>
      <p:pic>
        <p:nvPicPr>
          <p:cNvPr id="17" name="Picture 16" descr="Multiple PDB Roo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164" y="1987197"/>
            <a:ext cx="2603823" cy="1945245"/>
          </a:xfrm>
          <a:prstGeom prst="rect">
            <a:avLst/>
          </a:prstGeom>
        </p:spPr>
      </p:pic>
      <p:pic>
        <p:nvPicPr>
          <p:cNvPr id="19" name="Picture 18" descr="Embedded ERP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8043" y="1924540"/>
            <a:ext cx="624917" cy="918629"/>
          </a:xfrm>
          <a:prstGeom prst="rect">
            <a:avLst/>
          </a:prstGeom>
        </p:spPr>
      </p:pic>
      <p:pic>
        <p:nvPicPr>
          <p:cNvPr id="20" name="Picture 19" descr="Embedded HCM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038" y="2135576"/>
            <a:ext cx="624917" cy="927908"/>
          </a:xfrm>
          <a:prstGeom prst="rect">
            <a:avLst/>
          </a:prstGeom>
        </p:spPr>
      </p:pic>
      <p:pic>
        <p:nvPicPr>
          <p:cNvPr id="24" name="Picture 23" descr="Embedded CRM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937" y="2349530"/>
            <a:ext cx="624917" cy="937376"/>
          </a:xfrm>
          <a:prstGeom prst="rect">
            <a:avLst/>
          </a:prstGeom>
        </p:spPr>
      </p:pic>
      <p:pic>
        <p:nvPicPr>
          <p:cNvPr id="27" name="Picture 26" descr="11.X Dru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4618" y="3236807"/>
            <a:ext cx="612000" cy="914710"/>
          </a:xfrm>
          <a:prstGeom prst="rect">
            <a:avLst/>
          </a:prstGeom>
        </p:spPr>
      </p:pic>
      <p:pic>
        <p:nvPicPr>
          <p:cNvPr id="10" name="Picture 9" descr="Non CDB ER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6538" y="3251124"/>
            <a:ext cx="648000" cy="887760"/>
          </a:xfrm>
          <a:prstGeom prst="rect">
            <a:avLst/>
          </a:prstGeom>
        </p:spPr>
      </p:pic>
      <p:pic>
        <p:nvPicPr>
          <p:cNvPr id="8" name="Picture 7" descr="Unplugged ERP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84202" y="3246391"/>
            <a:ext cx="648000" cy="1101600"/>
          </a:xfrm>
          <a:prstGeom prst="rect">
            <a:avLst/>
          </a:prstGeom>
        </p:spPr>
      </p:pic>
    </p:spTree>
    <p:extLst>
      <p:ext uri="{BB962C8B-B14F-4D97-AF65-F5344CB8AC3E}">
        <p14:creationId xmlns:p14="http://schemas.microsoft.com/office/powerpoint/2010/main" val="42339105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2000"/>
                                        <p:tgtEl>
                                          <p:spTgt spid="25">
                                            <p:txEl>
                                              <p:pRg st="0" end="0"/>
                                            </p:txEl>
                                          </p:spTgt>
                                        </p:tgtEl>
                                      </p:cBhvr>
                                    </p:animEffect>
                                  </p:childTnLst>
                                </p:cTn>
                              </p:par>
                            </p:childTnLst>
                          </p:cTn>
                        </p:par>
                        <p:par>
                          <p:cTn id="8" fill="hold">
                            <p:stCondLst>
                              <p:cond delay="2000"/>
                            </p:stCondLst>
                            <p:childTnLst>
                              <p:par>
                                <p:cTn id="9" presetID="1" presetClass="exit" presetSubtype="0" fill="hold" nodeType="afterEffect">
                                  <p:stCondLst>
                                    <p:cond delay="50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animEffect transition="in" filter="fade">
                                      <p:cBhvr>
                                        <p:cTn id="16" dur="2000"/>
                                        <p:tgtEl>
                                          <p:spTgt spid="25">
                                            <p:txEl>
                                              <p:pRg st="1" end="1"/>
                                            </p:txEl>
                                          </p:spTgt>
                                        </p:tgtEl>
                                      </p:cBhvr>
                                    </p:animEffect>
                                  </p:childTnLst>
                                </p:cTn>
                              </p:par>
                            </p:childTnLst>
                          </p:cTn>
                        </p:par>
                        <p:par>
                          <p:cTn id="17" fill="hold">
                            <p:stCondLst>
                              <p:cond delay="4500"/>
                            </p:stCondLst>
                            <p:childTnLst>
                              <p:par>
                                <p:cTn id="18" presetID="10" presetClass="entr" presetSubtype="0" fill="hold" nodeType="after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animEffect transition="in" filter="fade">
                                      <p:cBhvr>
                                        <p:cTn id="20" dur="2000"/>
                                        <p:tgtEl>
                                          <p:spTgt spid="25">
                                            <p:txEl>
                                              <p:pRg st="2" end="2"/>
                                            </p:txEl>
                                          </p:spTgt>
                                        </p:tgtEl>
                                      </p:cBhvr>
                                    </p:animEffect>
                                  </p:childTnLst>
                                </p:cTn>
                              </p:par>
                            </p:childTnLst>
                          </p:cTn>
                        </p:par>
                        <p:par>
                          <p:cTn id="21" fill="hold">
                            <p:stCondLst>
                              <p:cond delay="6500"/>
                            </p:stCondLst>
                            <p:childTnLst>
                              <p:par>
                                <p:cTn id="22" presetID="10" presetClass="entr" presetSubtype="0" fill="hold" nodeType="afterEffect">
                                  <p:stCondLst>
                                    <p:cond delay="0"/>
                                  </p:stCondLst>
                                  <p:childTnLst>
                                    <p:set>
                                      <p:cBhvr>
                                        <p:cTn id="23" dur="1" fill="hold">
                                          <p:stCondLst>
                                            <p:cond delay="0"/>
                                          </p:stCondLst>
                                        </p:cTn>
                                        <p:tgtEl>
                                          <p:spTgt spid="25">
                                            <p:txEl>
                                              <p:pRg st="3" end="3"/>
                                            </p:txEl>
                                          </p:spTgt>
                                        </p:tgtEl>
                                        <p:attrNameLst>
                                          <p:attrName>style.visibility</p:attrName>
                                        </p:attrNameLst>
                                      </p:cBhvr>
                                      <p:to>
                                        <p:strVal val="visible"/>
                                      </p:to>
                                    </p:set>
                                    <p:animEffect transition="in" filter="fade">
                                      <p:cBhvr>
                                        <p:cTn id="24" dur="2000"/>
                                        <p:tgtEl>
                                          <p:spTgt spid="25">
                                            <p:txEl>
                                              <p:pRg st="3" end="3"/>
                                            </p:txEl>
                                          </p:spTgt>
                                        </p:tgtEl>
                                      </p:cBhvr>
                                    </p:animEffect>
                                  </p:childTnLst>
                                </p:cTn>
                              </p:par>
                            </p:childTnLst>
                          </p:cTn>
                        </p:par>
                        <p:par>
                          <p:cTn id="25" fill="hold">
                            <p:stCondLst>
                              <p:cond delay="8500"/>
                            </p:stCondLst>
                            <p:childTnLst>
                              <p:par>
                                <p:cTn id="26" presetID="10" presetClass="entr" presetSubtype="0" fill="hold" nodeType="afterEffect">
                                  <p:stCondLst>
                                    <p:cond delay="0"/>
                                  </p:stCondLst>
                                  <p:childTnLst>
                                    <p:set>
                                      <p:cBhvr>
                                        <p:cTn id="27" dur="1" fill="hold">
                                          <p:stCondLst>
                                            <p:cond delay="0"/>
                                          </p:stCondLst>
                                        </p:cTn>
                                        <p:tgtEl>
                                          <p:spTgt spid="25">
                                            <p:txEl>
                                              <p:pRg st="4" end="4"/>
                                            </p:txEl>
                                          </p:spTgt>
                                        </p:tgtEl>
                                        <p:attrNameLst>
                                          <p:attrName>style.visibility</p:attrName>
                                        </p:attrNameLst>
                                      </p:cBhvr>
                                      <p:to>
                                        <p:strVal val="visible"/>
                                      </p:to>
                                    </p:set>
                                    <p:animEffect transition="in" filter="fade">
                                      <p:cBhvr>
                                        <p:cTn id="28" dur="1000"/>
                                        <p:tgtEl>
                                          <p:spTgt spid="25">
                                            <p:txEl>
                                              <p:pRg st="4" end="4"/>
                                            </p:txEl>
                                          </p:spTgt>
                                        </p:tgtEl>
                                      </p:cBhvr>
                                    </p:animEffect>
                                  </p:childTnLst>
                                </p:cTn>
                              </p:par>
                            </p:childTnLst>
                          </p:cTn>
                        </p:par>
                        <p:par>
                          <p:cTn id="29" fill="hold">
                            <p:stCondLst>
                              <p:cond delay="9500"/>
                            </p:stCondLst>
                            <p:childTnLst>
                              <p:par>
                                <p:cTn id="30" presetID="1"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0" presetClass="path" presetSubtype="0" accel="50000" decel="50000" fill="hold" nodeType="withEffect">
                                  <p:stCondLst>
                                    <p:cond delay="0"/>
                                  </p:stCondLst>
                                  <p:childTnLst>
                                    <p:animMotion origin="layout" path="M 1.94444E-6 -1.60494E-6 C -0.01406 -0.0642 -0.05452 -0.33518 -0.0842 -0.38457 C -0.11389 -0.43395 -0.15851 -0.3142 -0.17795 -0.29568 " pathEditMode="relative" rAng="0" ptsTypes="aaa">
                                      <p:cBhvr>
                                        <p:cTn id="35" dur="2000" fill="hold"/>
                                        <p:tgtEl>
                                          <p:spTgt spid="8"/>
                                        </p:tgtEl>
                                        <p:attrNameLst>
                                          <p:attrName>ppt_x</p:attrName>
                                          <p:attrName>ppt_y</p:attrName>
                                        </p:attrNameLst>
                                      </p:cBhvr>
                                      <p:rCtr x="-8900" y="-21700"/>
                                    </p:animMotion>
                                  </p:childTnLst>
                                </p:cTn>
                              </p:par>
                              <p:par>
                                <p:cTn id="36" presetID="1"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11500"/>
                            </p:stCondLst>
                            <p:childTnLst>
                              <p:par>
                                <p:cTn id="39" presetID="1"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5">
                                            <p:txEl>
                                              <p:pRg st="5" end="5"/>
                                            </p:txEl>
                                          </p:spTgt>
                                        </p:tgtEl>
                                        <p:attrNameLst>
                                          <p:attrName>style.visibility</p:attrName>
                                        </p:attrNameLst>
                                      </p:cBhvr>
                                      <p:to>
                                        <p:strVal val="visible"/>
                                      </p:to>
                                    </p:set>
                                    <p:animEffect transition="in" filter="fade">
                                      <p:cBhvr>
                                        <p:cTn id="45" dur="10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8607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From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r>
              <a:rPr lang="en-US" dirty="0" smtClean="0">
                <a:solidFill>
                  <a:schemeClr val="accent1"/>
                </a:solidFill>
              </a:rPr>
              <a:t>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79176"/>
            <a:ext cx="784040" cy="1156742"/>
          </a:xfrm>
          <a:prstGeom prst="rect">
            <a:avLst/>
          </a:prstGeom>
        </p:spPr>
      </p:pic>
      <p:sp>
        <p:nvSpPr>
          <p:cNvPr id="33" name="TextBox 32"/>
          <p:cNvSpPr txBox="1"/>
          <p:nvPr/>
        </p:nvSpPr>
        <p:spPr>
          <a:xfrm>
            <a:off x="6286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79176"/>
            <a:ext cx="784040" cy="1156742"/>
          </a:xfrm>
          <a:prstGeom prst="rect">
            <a:avLst/>
          </a:prstGeom>
        </p:spPr>
      </p:pic>
      <p:sp>
        <p:nvSpPr>
          <p:cNvPr id="54" name="Content Placeholder 2"/>
          <p:cNvSpPr txBox="1">
            <a:spLocks/>
          </p:cNvSpPr>
          <p:nvPr/>
        </p:nvSpPr>
        <p:spPr>
          <a:xfrm>
            <a:off x="561974" y="3827151"/>
            <a:ext cx="8362951" cy="33527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a:defRPr/>
            </a:pPr>
            <a:r>
              <a:rPr lang="en-US" sz="2000" dirty="0" smtClean="0"/>
              <a:t>Move / copy PDB</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0" name="Rectangle 19"/>
          <p:cNvSpPr/>
          <p:nvPr/>
        </p:nvSpPr>
        <p:spPr>
          <a:xfrm>
            <a:off x="4248151" y="2886075"/>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79176"/>
            <a:ext cx="784040" cy="1156742"/>
          </a:xfrm>
          <a:prstGeom prst="rect">
            <a:avLst/>
          </a:prstGeom>
        </p:spPr>
      </p:pic>
      <p:sp>
        <p:nvSpPr>
          <p:cNvPr id="28" name="TextBox 27"/>
          <p:cNvSpPr txBox="1"/>
          <p:nvPr/>
        </p:nvSpPr>
        <p:spPr>
          <a:xfrm>
            <a:off x="43243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79176"/>
            <a:ext cx="784040" cy="1156742"/>
          </a:xfrm>
          <a:prstGeom prst="rect">
            <a:avLst/>
          </a:prstGeom>
        </p:spPr>
      </p:pic>
      <p:sp>
        <p:nvSpPr>
          <p:cNvPr id="32" name="TextBox 31"/>
          <p:cNvSpPr txBox="1"/>
          <p:nvPr/>
        </p:nvSpPr>
        <p:spPr>
          <a:xfrm>
            <a:off x="5067300" y="323850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35" name="Curved Connector 34"/>
          <p:cNvCxnSpPr/>
          <p:nvPr/>
        </p:nvCxnSpPr>
        <p:spPr>
          <a:xfrm rot="5400000">
            <a:off x="6396038"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377113" y="266223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Curved Down Arrow 24"/>
          <p:cNvSpPr/>
          <p:nvPr/>
        </p:nvSpPr>
        <p:spPr>
          <a:xfrm>
            <a:off x="3190875" y="1200150"/>
            <a:ext cx="2971800" cy="67627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371600" y="3228975"/>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21" name="Curved Connector 20"/>
          <p:cNvCxnSpPr/>
          <p:nvPr/>
        </p:nvCxnSpPr>
        <p:spPr>
          <a:xfrm rot="5400000">
            <a:off x="1757363"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5400000">
            <a:off x="2700338" y="2643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2417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4" name="TextBox 23"/>
          <p:cNvSpPr txBox="1"/>
          <p:nvPr/>
        </p:nvSpPr>
        <p:spPr>
          <a:xfrm>
            <a:off x="195262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6" name="TextBox 25"/>
          <p:cNvSpPr txBox="1"/>
          <p:nvPr/>
        </p:nvSpPr>
        <p:spPr>
          <a:xfrm>
            <a:off x="759142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6" name="TextBox 35"/>
          <p:cNvSpPr txBox="1"/>
          <p:nvPr/>
        </p:nvSpPr>
        <p:spPr>
          <a:xfrm>
            <a:off x="661987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grpSp>
        <p:nvGrpSpPr>
          <p:cNvPr id="41" name="Group 40"/>
          <p:cNvGrpSpPr/>
          <p:nvPr/>
        </p:nvGrpSpPr>
        <p:grpSpPr>
          <a:xfrm>
            <a:off x="5543549" y="1922708"/>
            <a:ext cx="890679" cy="1325320"/>
            <a:chOff x="5543549" y="1922708"/>
            <a:chExt cx="890679" cy="1325320"/>
          </a:xfrm>
        </p:grpSpPr>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43549" y="1922708"/>
              <a:ext cx="890679" cy="1125005"/>
            </a:xfrm>
            <a:prstGeom prst="rect">
              <a:avLst/>
            </a:prstGeom>
          </p:spPr>
        </p:pic>
        <p:cxnSp>
          <p:nvCxnSpPr>
            <p:cNvPr id="38" name="Curved Connector 37"/>
            <p:cNvCxnSpPr/>
            <p:nvPr/>
          </p:nvCxnSpPr>
          <p:spPr>
            <a:xfrm rot="5400000">
              <a:off x="5443538" y="2662239"/>
              <a:ext cx="714377" cy="457201"/>
            </a:xfrm>
            <a:prstGeom prst="curvedConnector3">
              <a:avLst>
                <a:gd name="adj1" fmla="val 50000"/>
              </a:avLst>
            </a:prstGeom>
            <a:ln w="254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629276" y="212407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grpSp>
      <p:sp>
        <p:nvSpPr>
          <p:cNvPr id="40" name="Content Placeholder 2"/>
          <p:cNvSpPr txBox="1">
            <a:spLocks/>
          </p:cNvSpPr>
          <p:nvPr/>
        </p:nvSpPr>
        <p:spPr>
          <a:xfrm>
            <a:off x="552449" y="4208151"/>
            <a:ext cx="8362951" cy="35432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2"/>
              <a:defRPr/>
            </a:pPr>
            <a:r>
              <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Configure Web Listener for new PDB </a:t>
            </a:r>
            <a:r>
              <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rPr>
              <a:t>{Must specify a unique port}</a:t>
            </a:r>
            <a:r>
              <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a:t>
            </a: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5" grpId="0" animBg="1"/>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8607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From APEX </a:t>
            </a:r>
            <a:r>
              <a:rPr lang="en-US" b="1" u="sng" dirty="0" smtClean="0">
                <a:solidFill>
                  <a:schemeClr val="accent1"/>
                </a:solidFill>
              </a:rPr>
              <a:t>NOT IN</a:t>
            </a:r>
            <a:r>
              <a:rPr lang="en-US" dirty="0" smtClean="0">
                <a:solidFill>
                  <a:schemeClr val="accent1"/>
                </a:solidFill>
              </a:rPr>
              <a:t> </a:t>
            </a:r>
            <a:r>
              <a:rPr lang="en-US" dirty="0" err="1" smtClean="0">
                <a:solidFill>
                  <a:schemeClr val="accent1"/>
                </a:solidFill>
              </a:rPr>
              <a:t>CDB$Root</a:t>
            </a:r>
            <a:r>
              <a:rPr lang="en-US" dirty="0" smtClean="0">
                <a:solidFill>
                  <a:schemeClr val="accent1"/>
                </a:solidFill>
              </a:rPr>
              <a:t>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79176"/>
            <a:ext cx="784040" cy="1156742"/>
          </a:xfrm>
          <a:prstGeom prst="rect">
            <a:avLst/>
          </a:prstGeom>
        </p:spPr>
      </p:pic>
      <p:sp>
        <p:nvSpPr>
          <p:cNvPr id="33" name="TextBox 32"/>
          <p:cNvSpPr txBox="1"/>
          <p:nvPr/>
        </p:nvSpPr>
        <p:spPr>
          <a:xfrm>
            <a:off x="6286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79176"/>
            <a:ext cx="784040" cy="1156742"/>
          </a:xfrm>
          <a:prstGeom prst="rect">
            <a:avLst/>
          </a:prstGeom>
        </p:spPr>
      </p:pic>
      <p:sp>
        <p:nvSpPr>
          <p:cNvPr id="20" name="Rectangle 19"/>
          <p:cNvSpPr/>
          <p:nvPr/>
        </p:nvSpPr>
        <p:spPr>
          <a:xfrm>
            <a:off x="4248151" y="2886075"/>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79176"/>
            <a:ext cx="784040" cy="1156742"/>
          </a:xfrm>
          <a:prstGeom prst="rect">
            <a:avLst/>
          </a:prstGeom>
        </p:spPr>
      </p:pic>
      <p:sp>
        <p:nvSpPr>
          <p:cNvPr id="28" name="TextBox 27"/>
          <p:cNvSpPr txBox="1"/>
          <p:nvPr/>
        </p:nvSpPr>
        <p:spPr>
          <a:xfrm>
            <a:off x="43243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79176"/>
            <a:ext cx="784040" cy="1156742"/>
          </a:xfrm>
          <a:prstGeom prst="rect">
            <a:avLst/>
          </a:prstGeom>
        </p:spPr>
      </p:pic>
      <p:sp>
        <p:nvSpPr>
          <p:cNvPr id="32" name="TextBox 31"/>
          <p:cNvSpPr txBox="1"/>
          <p:nvPr/>
        </p:nvSpPr>
        <p:spPr>
          <a:xfrm>
            <a:off x="5067300" y="323850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35" name="Curved Connector 34"/>
          <p:cNvCxnSpPr/>
          <p:nvPr/>
        </p:nvCxnSpPr>
        <p:spPr>
          <a:xfrm rot="5400000">
            <a:off x="6396038"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377113" y="266223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Curved Down Arrow 24"/>
          <p:cNvSpPr/>
          <p:nvPr/>
        </p:nvSpPr>
        <p:spPr>
          <a:xfrm>
            <a:off x="3190875" y="1200150"/>
            <a:ext cx="2971800" cy="67627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2914651"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grpSp>
        <p:nvGrpSpPr>
          <p:cNvPr id="36" name="Group 35"/>
          <p:cNvGrpSpPr/>
          <p:nvPr/>
        </p:nvGrpSpPr>
        <p:grpSpPr>
          <a:xfrm>
            <a:off x="5543549" y="1922708"/>
            <a:ext cx="890679" cy="1125005"/>
            <a:chOff x="5543549" y="1922708"/>
            <a:chExt cx="890679" cy="1125005"/>
          </a:xfrm>
        </p:grpSpPr>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43549" y="1922708"/>
              <a:ext cx="890679" cy="1125005"/>
            </a:xfrm>
            <a:prstGeom prst="rect">
              <a:avLst/>
            </a:prstGeom>
          </p:spPr>
        </p:pic>
        <p:sp>
          <p:nvSpPr>
            <p:cNvPr id="21" name="TextBox 20"/>
            <p:cNvSpPr txBox="1"/>
            <p:nvPr/>
          </p:nvSpPr>
          <p:spPr>
            <a:xfrm>
              <a:off x="5638801" y="2000249"/>
              <a:ext cx="733424" cy="461665"/>
            </a:xfrm>
            <a:prstGeom prst="rect">
              <a:avLst/>
            </a:prstGeom>
            <a:noFill/>
          </p:spPr>
          <p:txBody>
            <a:bodyPr wrap="square" rtlCol="0">
              <a:spAutoFit/>
            </a:bodyPr>
            <a:lstStyle/>
            <a:p>
              <a:r>
                <a:rPr lang="en-US" sz="1200" b="1" dirty="0" smtClean="0"/>
                <a:t>APEX_</a:t>
              </a:r>
            </a:p>
            <a:p>
              <a:r>
                <a:rPr lang="en-US" sz="1200" b="1" dirty="0" smtClean="0"/>
                <a:t>040200</a:t>
              </a:r>
            </a:p>
          </p:txBody>
        </p:sp>
      </p:grpSp>
      <p:sp>
        <p:nvSpPr>
          <p:cNvPr id="22" name="TextBox 21"/>
          <p:cNvSpPr txBox="1"/>
          <p:nvPr/>
        </p:nvSpPr>
        <p:spPr>
          <a:xfrm>
            <a:off x="759142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3" name="TextBox 22"/>
          <p:cNvSpPr txBox="1"/>
          <p:nvPr/>
        </p:nvSpPr>
        <p:spPr>
          <a:xfrm>
            <a:off x="661987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6" name="Content Placeholder 2"/>
          <p:cNvSpPr txBox="1">
            <a:spLocks/>
          </p:cNvSpPr>
          <p:nvPr/>
        </p:nvSpPr>
        <p:spPr>
          <a:xfrm>
            <a:off x="561974" y="3836676"/>
            <a:ext cx="8362951" cy="725799"/>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a:defRPr/>
            </a:pPr>
            <a:r>
              <a:rPr lang="en-US" sz="2000" dirty="0" smtClean="0"/>
              <a:t>Move / copy PDB                                                                         </a:t>
            </a:r>
            <a:r>
              <a:rPr lang="en-US" sz="2000" dirty="0" smtClean="0">
                <a:solidFill>
                  <a:schemeClr val="accent1"/>
                </a:solidFill>
              </a:rPr>
              <a:t>(…) </a:t>
            </a:r>
          </a:p>
          <a:p>
            <a:pPr marL="457200" lvl="0" indent="-396875" defTabSz="228600" fontAlgn="auto">
              <a:spcBef>
                <a:spcPts val="0"/>
              </a:spcBef>
              <a:spcAft>
                <a:spcPts val="600"/>
              </a:spcAft>
              <a:buClr>
                <a:srgbClr val="FF0000"/>
              </a:buClr>
              <a:buSzPct val="85000"/>
              <a:defRPr/>
            </a:pPr>
            <a:r>
              <a:rPr kumimoji="0" lang="en-US" sz="2000" b="0" i="1" u="none" strike="noStrike" kern="1200" cap="none" spc="0" normalizeH="0" noProof="0" dirty="0" smtClean="0">
                <a:ln>
                  <a:noFill/>
                </a:ln>
                <a:effectLst/>
                <a:uLnTx/>
                <a:uFillTx/>
                <a:latin typeface="Arial" pitchFamily="34" charset="0"/>
                <a:ea typeface="+mn-ea"/>
                <a:cs typeface="Arial" pitchFamily="34" charset="0"/>
              </a:rPr>
              <a:t>Application Express installed differently in source and target databases</a:t>
            </a:r>
          </a:p>
        </p:txBody>
      </p:sp>
      <p:sp>
        <p:nvSpPr>
          <p:cNvPr id="24" name="TextBox 23"/>
          <p:cNvSpPr txBox="1"/>
          <p:nvPr/>
        </p:nvSpPr>
        <p:spPr>
          <a:xfrm>
            <a:off x="1952626"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8607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From APEX </a:t>
            </a:r>
            <a:r>
              <a:rPr lang="en-US" b="1" u="sng" dirty="0" smtClean="0">
                <a:solidFill>
                  <a:schemeClr val="accent1"/>
                </a:solidFill>
              </a:rPr>
              <a:t>NOT IN</a:t>
            </a:r>
            <a:r>
              <a:rPr lang="en-US" dirty="0" smtClean="0">
                <a:solidFill>
                  <a:schemeClr val="accent1"/>
                </a:solidFill>
              </a:rPr>
              <a:t> </a:t>
            </a:r>
            <a:r>
              <a:rPr lang="en-US" dirty="0" err="1" smtClean="0">
                <a:solidFill>
                  <a:schemeClr val="accent1"/>
                </a:solidFill>
              </a:rPr>
              <a:t>CDB$Root</a:t>
            </a:r>
            <a:r>
              <a:rPr lang="en-US" dirty="0" smtClean="0">
                <a:solidFill>
                  <a:schemeClr val="accent1"/>
                </a:solidFill>
              </a:rPr>
              <a:t>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79176"/>
            <a:ext cx="784040" cy="1156742"/>
          </a:xfrm>
          <a:prstGeom prst="rect">
            <a:avLst/>
          </a:prstGeom>
        </p:spPr>
      </p:pic>
      <p:sp>
        <p:nvSpPr>
          <p:cNvPr id="33" name="TextBox 32"/>
          <p:cNvSpPr txBox="1"/>
          <p:nvPr/>
        </p:nvSpPr>
        <p:spPr>
          <a:xfrm>
            <a:off x="6286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903630" y="1879176"/>
            <a:ext cx="784040" cy="1156742"/>
          </a:xfrm>
          <a:prstGeom prst="rect">
            <a:avLst/>
          </a:prstGeom>
        </p:spPr>
      </p:pic>
      <p:sp>
        <p:nvSpPr>
          <p:cNvPr id="54" name="Content Placeholder 2"/>
          <p:cNvSpPr txBox="1">
            <a:spLocks/>
          </p:cNvSpPr>
          <p:nvPr/>
        </p:nvSpPr>
        <p:spPr>
          <a:xfrm>
            <a:off x="561974" y="3827152"/>
            <a:ext cx="8362951" cy="33527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2"/>
              <a:defRPr/>
            </a:pPr>
            <a:r>
              <a:rPr lang="en-US" sz="2000" noProof="0" dirty="0" smtClean="0"/>
              <a:t>Run </a:t>
            </a:r>
            <a:r>
              <a:rPr lang="en-US" sz="2000" i="1" noProof="0" dirty="0" smtClean="0">
                <a:latin typeface="Courier New" pitchFamily="49" charset="0"/>
                <a:cs typeface="Courier New" pitchFamily="49" charset="0"/>
              </a:rPr>
              <a:t>apex_to_common.sql</a:t>
            </a:r>
            <a:r>
              <a:rPr lang="en-US" sz="2000" noProof="0" dirty="0" smtClean="0"/>
              <a:t>  in PDB </a:t>
            </a:r>
            <a:r>
              <a:rPr lang="en-US" sz="2000" dirty="0" smtClean="0"/>
              <a:t>to create meta-data links</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0" name="Rectangle 19"/>
          <p:cNvSpPr/>
          <p:nvPr/>
        </p:nvSpPr>
        <p:spPr>
          <a:xfrm>
            <a:off x="4248151" y="2886075"/>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79176"/>
            <a:ext cx="784040" cy="1156742"/>
          </a:xfrm>
          <a:prstGeom prst="rect">
            <a:avLst/>
          </a:prstGeom>
        </p:spPr>
      </p:pic>
      <p:sp>
        <p:nvSpPr>
          <p:cNvPr id="28" name="TextBox 27"/>
          <p:cNvSpPr txBox="1"/>
          <p:nvPr/>
        </p:nvSpPr>
        <p:spPr>
          <a:xfrm>
            <a:off x="43243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79176"/>
            <a:ext cx="784040" cy="1156742"/>
          </a:xfrm>
          <a:prstGeom prst="rect">
            <a:avLst/>
          </a:prstGeom>
        </p:spPr>
      </p:pic>
      <p:sp>
        <p:nvSpPr>
          <p:cNvPr id="32" name="TextBox 31"/>
          <p:cNvSpPr txBox="1"/>
          <p:nvPr/>
        </p:nvSpPr>
        <p:spPr>
          <a:xfrm>
            <a:off x="5067300" y="323850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35" name="Curved Connector 34"/>
          <p:cNvCxnSpPr/>
          <p:nvPr/>
        </p:nvCxnSpPr>
        <p:spPr>
          <a:xfrm rot="5400000">
            <a:off x="6396038"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43549" y="1922708"/>
            <a:ext cx="890679" cy="1125005"/>
          </a:xfrm>
          <a:prstGeom prst="rect">
            <a:avLst/>
          </a:prstGeom>
        </p:spPr>
      </p:pic>
      <p:cxnSp>
        <p:nvCxnSpPr>
          <p:cNvPr id="34" name="Curved Connector 33"/>
          <p:cNvCxnSpPr/>
          <p:nvPr/>
        </p:nvCxnSpPr>
        <p:spPr>
          <a:xfrm rot="5400000">
            <a:off x="7377113" y="266223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37"/>
          <p:cNvCxnSpPr/>
          <p:nvPr/>
        </p:nvCxnSpPr>
        <p:spPr>
          <a:xfrm rot="5400000">
            <a:off x="5443538" y="2662239"/>
            <a:ext cx="714377" cy="457201"/>
          </a:xfrm>
          <a:prstGeom prst="curvedConnector3">
            <a:avLst>
              <a:gd name="adj1" fmla="val 50000"/>
            </a:avLst>
          </a:prstGeom>
          <a:ln w="254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24176"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
        <p:nvSpPr>
          <p:cNvPr id="22" name="TextBox 21"/>
          <p:cNvSpPr txBox="1"/>
          <p:nvPr/>
        </p:nvSpPr>
        <p:spPr>
          <a:xfrm>
            <a:off x="759142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3" name="TextBox 22"/>
          <p:cNvSpPr txBox="1"/>
          <p:nvPr/>
        </p:nvSpPr>
        <p:spPr>
          <a:xfrm>
            <a:off x="661987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4" name="TextBox 23"/>
          <p:cNvSpPr txBox="1"/>
          <p:nvPr/>
        </p:nvSpPr>
        <p:spPr>
          <a:xfrm>
            <a:off x="5629276" y="212407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pic>
        <p:nvPicPr>
          <p:cNvPr id="25" name="Picture 24"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79176"/>
            <a:ext cx="784040" cy="1156742"/>
          </a:xfrm>
          <a:prstGeom prst="rect">
            <a:avLst/>
          </a:prstGeom>
        </p:spPr>
      </p:pic>
      <p:sp>
        <p:nvSpPr>
          <p:cNvPr id="40" name="TextBox 39"/>
          <p:cNvSpPr txBox="1"/>
          <p:nvPr/>
        </p:nvSpPr>
        <p:spPr>
          <a:xfrm>
            <a:off x="5638801" y="2000249"/>
            <a:ext cx="733424" cy="461665"/>
          </a:xfrm>
          <a:prstGeom prst="rect">
            <a:avLst/>
          </a:prstGeom>
          <a:noFill/>
        </p:spPr>
        <p:txBody>
          <a:bodyPr wrap="square" rtlCol="0">
            <a:spAutoFit/>
          </a:bodyPr>
          <a:lstStyle/>
          <a:p>
            <a:r>
              <a:rPr lang="en-US" sz="1200" b="1" dirty="0" smtClean="0"/>
              <a:t>APEX_</a:t>
            </a:r>
          </a:p>
          <a:p>
            <a:r>
              <a:rPr lang="en-US" sz="1200" b="1" dirty="0" smtClean="0"/>
              <a:t>040200</a:t>
            </a:r>
          </a:p>
        </p:txBody>
      </p:sp>
      <p:sp>
        <p:nvSpPr>
          <p:cNvPr id="41" name="Content Placeholder 2"/>
          <p:cNvSpPr txBox="1">
            <a:spLocks/>
          </p:cNvSpPr>
          <p:nvPr/>
        </p:nvSpPr>
        <p:spPr>
          <a:xfrm>
            <a:off x="561974" y="4217677"/>
            <a:ext cx="8362951" cy="354324"/>
          </a:xfrm>
          <a:prstGeom prst="rect">
            <a:avLst/>
          </a:prstGeom>
        </p:spPr>
        <p:txBody>
          <a:bodyPr vert="horz" lIns="0" tIns="0" rIns="0" bIns="0" rtlCol="0">
            <a:noAutofit/>
          </a:bodyPr>
          <a:lstStyle/>
          <a:p>
            <a:pPr marL="457200" indent="-396875" defTabSz="228600" fontAlgn="auto">
              <a:spcBef>
                <a:spcPts val="0"/>
              </a:spcBef>
              <a:spcAft>
                <a:spcPts val="600"/>
              </a:spcAft>
              <a:buClr>
                <a:srgbClr val="FF0000"/>
              </a:buClr>
              <a:buSzPct val="85000"/>
              <a:buFont typeface="+mj-lt"/>
              <a:buAutoNum type="arabicParenR" startAt="3"/>
              <a:defRPr/>
            </a:pPr>
            <a:r>
              <a:rPr lang="en-US" sz="2000" dirty="0" smtClean="0"/>
              <a:t>Configure Web Listener for new PDB</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42" name="TextBox 41"/>
          <p:cNvSpPr txBox="1"/>
          <p:nvPr/>
        </p:nvSpPr>
        <p:spPr>
          <a:xfrm>
            <a:off x="2914651"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
        <p:nvSpPr>
          <p:cNvPr id="43" name="TextBox 42"/>
          <p:cNvSpPr txBox="1"/>
          <p:nvPr/>
        </p:nvSpPr>
        <p:spPr>
          <a:xfrm>
            <a:off x="1952626"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Tree>
    <p:extLst>
      <p:ext uri="{BB962C8B-B14F-4D97-AF65-F5344CB8AC3E}">
        <p14:creationId xmlns:p14="http://schemas.microsoft.com/office/powerpoint/2010/main" val="15593347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25"/>
                                        </p:tgtEl>
                                      </p:cBhvr>
                                    </p:animEffect>
                                    <p:set>
                                      <p:cBhvr>
                                        <p:cTn id="7" dur="1" fill="hold">
                                          <p:stCondLst>
                                            <p:cond delay="999"/>
                                          </p:stCondLst>
                                        </p:cTn>
                                        <p:tgtEl>
                                          <p:spTgt spid="25"/>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1" nodeType="afterEffect">
                                  <p:stCondLst>
                                    <p:cond delay="0"/>
                                  </p:stCondLst>
                                  <p:childTnLst>
                                    <p:animEffect transition="out" filter="fade">
                                      <p:cBhvr>
                                        <p:cTn id="10" dur="500"/>
                                        <p:tgtEl>
                                          <p:spTgt spid="40"/>
                                        </p:tgtEl>
                                      </p:cBhvr>
                                    </p:animEffect>
                                    <p:set>
                                      <p:cBhvr>
                                        <p:cTn id="11" dur="1" fill="hold">
                                          <p:stCondLst>
                                            <p:cond delay="499"/>
                                          </p:stCondLst>
                                        </p:cTn>
                                        <p:tgtEl>
                                          <p:spTgt spid="40"/>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0" grpId="1"/>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8607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No APEX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79176"/>
            <a:ext cx="784040" cy="1156742"/>
          </a:xfrm>
          <a:prstGeom prst="rect">
            <a:avLst/>
          </a:prstGeom>
        </p:spPr>
      </p:pic>
      <p:sp>
        <p:nvSpPr>
          <p:cNvPr id="33" name="TextBox 32"/>
          <p:cNvSpPr txBox="1"/>
          <p:nvPr/>
        </p:nvSpPr>
        <p:spPr>
          <a:xfrm>
            <a:off x="6286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79176"/>
            <a:ext cx="784040" cy="1156742"/>
          </a:xfrm>
          <a:prstGeom prst="rect">
            <a:avLst/>
          </a:prstGeom>
        </p:spPr>
      </p:pic>
      <p:sp>
        <p:nvSpPr>
          <p:cNvPr id="20" name="Rectangle 19"/>
          <p:cNvSpPr/>
          <p:nvPr/>
        </p:nvSpPr>
        <p:spPr>
          <a:xfrm>
            <a:off x="4248151" y="2886075"/>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79176"/>
            <a:ext cx="784040" cy="1156742"/>
          </a:xfrm>
          <a:prstGeom prst="rect">
            <a:avLst/>
          </a:prstGeom>
        </p:spPr>
      </p:pic>
      <p:sp>
        <p:nvSpPr>
          <p:cNvPr id="28" name="TextBox 27"/>
          <p:cNvSpPr txBox="1"/>
          <p:nvPr/>
        </p:nvSpPr>
        <p:spPr>
          <a:xfrm>
            <a:off x="43243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79176"/>
            <a:ext cx="784040" cy="1156742"/>
          </a:xfrm>
          <a:prstGeom prst="rect">
            <a:avLst/>
          </a:prstGeom>
        </p:spPr>
      </p:pic>
      <p:sp>
        <p:nvSpPr>
          <p:cNvPr id="32" name="TextBox 31"/>
          <p:cNvSpPr txBox="1"/>
          <p:nvPr/>
        </p:nvSpPr>
        <p:spPr>
          <a:xfrm>
            <a:off x="5067300" y="323850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35" name="Curved Connector 34"/>
          <p:cNvCxnSpPr/>
          <p:nvPr/>
        </p:nvCxnSpPr>
        <p:spPr>
          <a:xfrm rot="5400000">
            <a:off x="6396038"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377113" y="266223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24176"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
        <p:nvSpPr>
          <p:cNvPr id="22" name="Content Placeholder 2"/>
          <p:cNvSpPr txBox="1">
            <a:spLocks/>
          </p:cNvSpPr>
          <p:nvPr/>
        </p:nvSpPr>
        <p:spPr>
          <a:xfrm>
            <a:off x="561974" y="3836676"/>
            <a:ext cx="8362951" cy="73532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a:defRPr/>
            </a:pPr>
            <a:r>
              <a:rPr lang="en-US" sz="2000" dirty="0" smtClean="0"/>
              <a:t>Run </a:t>
            </a:r>
            <a:r>
              <a:rPr lang="en-US" sz="2000" i="1" dirty="0" smtClean="0">
                <a:latin typeface="Courier New" pitchFamily="49" charset="0"/>
                <a:cs typeface="Courier New" pitchFamily="49" charset="0"/>
              </a:rPr>
              <a:t>apexins.sql</a:t>
            </a:r>
            <a:r>
              <a:rPr lang="en-US" sz="2000" dirty="0" smtClean="0"/>
              <a:t> on PDB while in Source database                </a:t>
            </a:r>
            <a:r>
              <a:rPr lang="en-US" sz="2000" dirty="0" smtClean="0">
                <a:solidFill>
                  <a:schemeClr val="accent1"/>
                </a:solidFill>
              </a:rPr>
              <a:t>(…)</a:t>
            </a:r>
          </a:p>
          <a:p>
            <a:pPr marL="457200" lvl="0" indent="-396875" defTabSz="228600" fontAlgn="auto">
              <a:spcBef>
                <a:spcPts val="0"/>
              </a:spcBef>
              <a:spcAft>
                <a:spcPts val="600"/>
              </a:spcAft>
              <a:buClr>
                <a:srgbClr val="FF0000"/>
              </a:buClr>
              <a:buSzPct val="85000"/>
              <a:defRPr/>
            </a:pPr>
            <a:r>
              <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rPr>
              <a:t>Need to install </a:t>
            </a:r>
            <a:r>
              <a:rPr kumimoji="0" lang="en-US" sz="2000" b="1" i="1" u="sng" strike="noStrike" kern="1200" cap="none" spc="0" normalizeH="0" noProof="0" dirty="0" smtClean="0">
                <a:ln>
                  <a:noFill/>
                </a:ln>
                <a:solidFill>
                  <a:schemeClr val="tx1"/>
                </a:solidFill>
                <a:effectLst/>
                <a:uLnTx/>
                <a:uFillTx/>
                <a:latin typeface="Arial" pitchFamily="34" charset="0"/>
                <a:ea typeface="+mn-ea"/>
                <a:cs typeface="Arial" pitchFamily="34" charset="0"/>
              </a:rPr>
              <a:t>before</a:t>
            </a:r>
            <a:r>
              <a:rPr kumimoji="0" lang="en-US" sz="2000" b="0" i="1" u="none" strike="noStrike" kern="1200" cap="none" spc="0" normalizeH="0" noProof="0" dirty="0" smtClean="0">
                <a:ln>
                  <a:noFill/>
                </a:ln>
                <a:solidFill>
                  <a:schemeClr val="tx1"/>
                </a:solidFill>
                <a:effectLst/>
                <a:uLnTx/>
                <a:uFillTx/>
                <a:latin typeface="Arial" pitchFamily="34" charset="0"/>
                <a:ea typeface="+mn-ea"/>
                <a:cs typeface="Arial" pitchFamily="34" charset="0"/>
              </a:rPr>
              <a:t> moving as can’t be installed into PDB when in Root</a:t>
            </a:r>
          </a:p>
        </p:txBody>
      </p:sp>
      <p:sp>
        <p:nvSpPr>
          <p:cNvPr id="23" name="TextBox 22"/>
          <p:cNvSpPr txBox="1"/>
          <p:nvPr/>
        </p:nvSpPr>
        <p:spPr>
          <a:xfrm>
            <a:off x="7591426" y="211454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4" name="TextBox 23"/>
          <p:cNvSpPr txBox="1"/>
          <p:nvPr/>
        </p:nvSpPr>
        <p:spPr>
          <a:xfrm>
            <a:off x="6619876" y="211454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76550"/>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No APEX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69651"/>
            <a:ext cx="784040" cy="1156742"/>
          </a:xfrm>
          <a:prstGeom prst="rect">
            <a:avLst/>
          </a:prstGeom>
        </p:spPr>
      </p:pic>
      <p:sp>
        <p:nvSpPr>
          <p:cNvPr id="33" name="TextBox 32"/>
          <p:cNvSpPr txBox="1"/>
          <p:nvPr/>
        </p:nvSpPr>
        <p:spPr>
          <a:xfrm>
            <a:off x="628650" y="3200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69651"/>
            <a:ext cx="784040" cy="1156742"/>
          </a:xfrm>
          <a:prstGeom prst="rect">
            <a:avLst/>
          </a:prstGeom>
        </p:spPr>
      </p:pic>
      <p:sp>
        <p:nvSpPr>
          <p:cNvPr id="20" name="Rectangle 19"/>
          <p:cNvSpPr/>
          <p:nvPr/>
        </p:nvSpPr>
        <p:spPr>
          <a:xfrm>
            <a:off x="4248151" y="2876550"/>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69651"/>
            <a:ext cx="784040" cy="1156742"/>
          </a:xfrm>
          <a:prstGeom prst="rect">
            <a:avLst/>
          </a:prstGeom>
        </p:spPr>
      </p:pic>
      <p:sp>
        <p:nvSpPr>
          <p:cNvPr id="28" name="TextBox 27"/>
          <p:cNvSpPr txBox="1"/>
          <p:nvPr/>
        </p:nvSpPr>
        <p:spPr>
          <a:xfrm>
            <a:off x="4324350" y="3200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69651"/>
            <a:ext cx="784040" cy="1156742"/>
          </a:xfrm>
          <a:prstGeom prst="rect">
            <a:avLst/>
          </a:prstGeom>
        </p:spPr>
      </p:pic>
      <p:sp>
        <p:nvSpPr>
          <p:cNvPr id="32" name="TextBox 31"/>
          <p:cNvSpPr txBox="1"/>
          <p:nvPr/>
        </p:nvSpPr>
        <p:spPr>
          <a:xfrm>
            <a:off x="5067300" y="3228975"/>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35" name="Curved Connector 34"/>
          <p:cNvCxnSpPr/>
          <p:nvPr/>
        </p:nvCxnSpPr>
        <p:spPr>
          <a:xfrm rot="5400000">
            <a:off x="6396038" y="2643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377113"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Curved Down Arrow 24"/>
          <p:cNvSpPr/>
          <p:nvPr/>
        </p:nvSpPr>
        <p:spPr>
          <a:xfrm>
            <a:off x="3190875" y="1190625"/>
            <a:ext cx="2971800" cy="67627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2924176" y="1952624"/>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grpSp>
        <p:nvGrpSpPr>
          <p:cNvPr id="22" name="Group 21"/>
          <p:cNvGrpSpPr/>
          <p:nvPr/>
        </p:nvGrpSpPr>
        <p:grpSpPr>
          <a:xfrm>
            <a:off x="5543549" y="1913183"/>
            <a:ext cx="890679" cy="1125005"/>
            <a:chOff x="5543549" y="1913183"/>
            <a:chExt cx="890679" cy="1125005"/>
          </a:xfrm>
        </p:grpSpPr>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43549" y="1913183"/>
              <a:ext cx="890679" cy="1125005"/>
            </a:xfrm>
            <a:prstGeom prst="rect">
              <a:avLst/>
            </a:prstGeom>
          </p:spPr>
        </p:pic>
        <p:sp>
          <p:nvSpPr>
            <p:cNvPr id="21" name="TextBox 20"/>
            <p:cNvSpPr txBox="1"/>
            <p:nvPr/>
          </p:nvSpPr>
          <p:spPr>
            <a:xfrm>
              <a:off x="5638801" y="1990724"/>
              <a:ext cx="733424" cy="461665"/>
            </a:xfrm>
            <a:prstGeom prst="rect">
              <a:avLst/>
            </a:prstGeom>
            <a:noFill/>
          </p:spPr>
          <p:txBody>
            <a:bodyPr wrap="square" rtlCol="0">
              <a:spAutoFit/>
            </a:bodyPr>
            <a:lstStyle/>
            <a:p>
              <a:r>
                <a:rPr lang="en-US" sz="1200" b="1" dirty="0" smtClean="0"/>
                <a:t>APEX_</a:t>
              </a:r>
            </a:p>
            <a:p>
              <a:r>
                <a:rPr lang="en-US" sz="1200" b="1" dirty="0" smtClean="0"/>
                <a:t>040200</a:t>
              </a:r>
            </a:p>
          </p:txBody>
        </p:sp>
      </p:grpSp>
      <p:sp>
        <p:nvSpPr>
          <p:cNvPr id="23" name="TextBox 22"/>
          <p:cNvSpPr txBox="1"/>
          <p:nvPr/>
        </p:nvSpPr>
        <p:spPr>
          <a:xfrm>
            <a:off x="759142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4" name="TextBox 23"/>
          <p:cNvSpPr txBox="1"/>
          <p:nvPr/>
        </p:nvSpPr>
        <p:spPr>
          <a:xfrm>
            <a:off x="661987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6" name="Content Placeholder 2"/>
          <p:cNvSpPr txBox="1">
            <a:spLocks/>
          </p:cNvSpPr>
          <p:nvPr/>
        </p:nvSpPr>
        <p:spPr>
          <a:xfrm>
            <a:off x="561974" y="3836676"/>
            <a:ext cx="8362951" cy="725799"/>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2"/>
              <a:defRPr/>
            </a:pPr>
            <a:r>
              <a:rPr lang="en-US" sz="2000" dirty="0" smtClean="0"/>
              <a:t>Move / copy PDB                                                                         </a:t>
            </a:r>
            <a:r>
              <a:rPr lang="en-US" sz="2000" dirty="0" smtClean="0">
                <a:solidFill>
                  <a:schemeClr val="accent1"/>
                </a:solidFill>
              </a:rPr>
              <a:t>(…) </a:t>
            </a:r>
          </a:p>
          <a:p>
            <a:pPr marL="457200" lvl="0" indent="-396875" defTabSz="228600" fontAlgn="auto">
              <a:spcBef>
                <a:spcPts val="0"/>
              </a:spcBef>
              <a:spcAft>
                <a:spcPts val="600"/>
              </a:spcAft>
              <a:buClr>
                <a:srgbClr val="FF0000"/>
              </a:buClr>
              <a:buSzPct val="85000"/>
              <a:defRPr/>
            </a:pPr>
            <a:r>
              <a:rPr kumimoji="0" lang="en-US" sz="2000" b="0" i="1" u="none" strike="noStrike" kern="1200" cap="none" spc="0" normalizeH="0" noProof="0" dirty="0" smtClean="0">
                <a:ln>
                  <a:noFill/>
                </a:ln>
                <a:effectLst/>
                <a:uLnTx/>
                <a:uFillTx/>
                <a:latin typeface="Arial" pitchFamily="34" charset="0"/>
                <a:ea typeface="+mn-ea"/>
                <a:cs typeface="Arial" pitchFamily="34" charset="0"/>
              </a:rPr>
              <a:t>Now that Application Express is in source database it is ready to move</a:t>
            </a:r>
          </a:p>
        </p:txBody>
      </p:sp>
    </p:spTree>
    <p:extLst>
      <p:ext uri="{BB962C8B-B14F-4D97-AF65-F5344CB8AC3E}">
        <p14:creationId xmlns:p14="http://schemas.microsoft.com/office/powerpoint/2010/main" val="15593347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1" name="Picture 15"/>
          <p:cNvPicPr>
            <a:picLocks noChangeAspect="1" noChangeArrowheads="1"/>
          </p:cNvPicPr>
          <p:nvPr/>
        </p:nvPicPr>
        <p:blipFill>
          <a:blip r:embed="rId4" cstate="print"/>
          <a:srcRect/>
          <a:stretch>
            <a:fillRect/>
          </a:stretch>
        </p:blipFill>
        <p:spPr bwMode="auto">
          <a:xfrm>
            <a:off x="6140361" y="1057003"/>
            <a:ext cx="2624816" cy="3252653"/>
          </a:xfrm>
          <a:prstGeom prst="rect">
            <a:avLst/>
          </a:prstGeom>
          <a:noFill/>
          <a:ln w="9525" cap="flat" cmpd="sng">
            <a:noFill/>
            <a:prstDash val="solid"/>
            <a:miter lim="800000"/>
            <a:headEnd/>
            <a:tailEnd/>
          </a:ln>
          <a:effectLst/>
        </p:spPr>
      </p:pic>
      <p:grpSp>
        <p:nvGrpSpPr>
          <p:cNvPr id="2" name="Group 27"/>
          <p:cNvGrpSpPr/>
          <p:nvPr/>
        </p:nvGrpSpPr>
        <p:grpSpPr>
          <a:xfrm>
            <a:off x="3840025" y="1874349"/>
            <a:ext cx="2652215" cy="1876222"/>
            <a:chOff x="3840024" y="1533931"/>
            <a:chExt cx="2652215" cy="2501629"/>
          </a:xfrm>
        </p:grpSpPr>
        <p:grpSp>
          <p:nvGrpSpPr>
            <p:cNvPr id="3" name="Group 25"/>
            <p:cNvGrpSpPr/>
            <p:nvPr/>
          </p:nvGrpSpPr>
          <p:grpSpPr>
            <a:xfrm>
              <a:off x="3840024" y="1533931"/>
              <a:ext cx="1495107" cy="2501629"/>
              <a:chOff x="3813901" y="1259612"/>
              <a:chExt cx="1495107" cy="2501629"/>
            </a:xfrm>
          </p:grpSpPr>
          <p:graphicFrame>
            <p:nvGraphicFramePr>
              <p:cNvPr id="9230" name="Object 65"/>
              <p:cNvGraphicFramePr>
                <a:graphicFrameLocks noChangeAspect="1"/>
              </p:cNvGraphicFramePr>
              <p:nvPr/>
            </p:nvGraphicFramePr>
            <p:xfrm>
              <a:off x="4296909" y="1259612"/>
              <a:ext cx="603250" cy="712787"/>
            </p:xfrm>
            <a:graphic>
              <a:graphicData uri="http://schemas.openxmlformats.org/presentationml/2006/ole">
                <mc:AlternateContent xmlns:mc="http://schemas.openxmlformats.org/markup-compatibility/2006">
                  <mc:Choice xmlns:v="urn:schemas-microsoft-com:vml" Requires="v">
                    <p:oleObj spid="_x0000_s6210" name="Photo Editor Photo" r:id="rId5" imgW="1028844" imgH="1219370" progId="">
                      <p:embed/>
                    </p:oleObj>
                  </mc:Choice>
                  <mc:Fallback>
                    <p:oleObj name="Photo Editor Photo" r:id="rId5" imgW="1028844" imgH="1219370" progId="">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6909" y="1259612"/>
                            <a:ext cx="603250" cy="71278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2" name="Object 65"/>
              <p:cNvGraphicFramePr>
                <a:graphicFrameLocks noChangeAspect="1"/>
              </p:cNvGraphicFramePr>
              <p:nvPr/>
            </p:nvGraphicFramePr>
            <p:xfrm>
              <a:off x="3992427" y="1581059"/>
              <a:ext cx="603250" cy="712788"/>
            </p:xfrm>
            <a:graphic>
              <a:graphicData uri="http://schemas.openxmlformats.org/presentationml/2006/ole">
                <mc:AlternateContent xmlns:mc="http://schemas.openxmlformats.org/markup-compatibility/2006">
                  <mc:Choice xmlns:v="urn:schemas-microsoft-com:vml" Requires="v">
                    <p:oleObj spid="_x0000_s6211" name="Photo Editor Photo" r:id="rId7" imgW="1028844" imgH="1219370" progId="">
                      <p:embed/>
                    </p:oleObj>
                  </mc:Choice>
                  <mc:Fallback>
                    <p:oleObj name="Photo Editor Photo" r:id="rId7" imgW="1028844" imgH="121937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2427" y="1581059"/>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3" name="Object 65"/>
              <p:cNvGraphicFramePr>
                <a:graphicFrameLocks noChangeAspect="1"/>
              </p:cNvGraphicFramePr>
              <p:nvPr/>
            </p:nvGraphicFramePr>
            <p:xfrm>
              <a:off x="4458335" y="1694270"/>
              <a:ext cx="603250" cy="712788"/>
            </p:xfrm>
            <a:graphic>
              <a:graphicData uri="http://schemas.openxmlformats.org/presentationml/2006/ole">
                <mc:AlternateContent xmlns:mc="http://schemas.openxmlformats.org/markup-compatibility/2006">
                  <mc:Choice xmlns:v="urn:schemas-microsoft-com:vml" Requires="v">
                    <p:oleObj spid="_x0000_s6212" name="Photo Editor Photo" r:id="rId8" imgW="1028844" imgH="1219370" progId="">
                      <p:embed/>
                    </p:oleObj>
                  </mc:Choice>
                  <mc:Fallback>
                    <p:oleObj name="Photo Editor Photo" r:id="rId8" imgW="1028844" imgH="121937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8335" y="1694270"/>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4" name="Object 65"/>
              <p:cNvGraphicFramePr>
                <a:graphicFrameLocks noChangeAspect="1"/>
              </p:cNvGraphicFramePr>
              <p:nvPr/>
            </p:nvGraphicFramePr>
            <p:xfrm>
              <a:off x="3813901" y="2094865"/>
              <a:ext cx="603250" cy="712788"/>
            </p:xfrm>
            <a:graphic>
              <a:graphicData uri="http://schemas.openxmlformats.org/presentationml/2006/ole">
                <mc:AlternateContent xmlns:mc="http://schemas.openxmlformats.org/markup-compatibility/2006">
                  <mc:Choice xmlns:v="urn:schemas-microsoft-com:vml" Requires="v">
                    <p:oleObj spid="_x0000_s6213" name="Photo Editor Photo" r:id="rId9" imgW="1028844" imgH="1219370" progId="">
                      <p:embed/>
                    </p:oleObj>
                  </mc:Choice>
                  <mc:Fallback>
                    <p:oleObj name="Photo Editor Photo" r:id="rId9" imgW="1028844" imgH="121937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3901" y="2094865"/>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5" name="Object 65"/>
              <p:cNvGraphicFramePr>
                <a:graphicFrameLocks noChangeAspect="1"/>
              </p:cNvGraphicFramePr>
              <p:nvPr/>
            </p:nvGraphicFramePr>
            <p:xfrm>
              <a:off x="4253684" y="2351767"/>
              <a:ext cx="603250" cy="712788"/>
            </p:xfrm>
            <a:graphic>
              <a:graphicData uri="http://schemas.openxmlformats.org/presentationml/2006/ole">
                <mc:AlternateContent xmlns:mc="http://schemas.openxmlformats.org/markup-compatibility/2006">
                  <mc:Choice xmlns:v="urn:schemas-microsoft-com:vml" Requires="v">
                    <p:oleObj spid="_x0000_s6214" name="Photo Editor Photo" r:id="rId10" imgW="1028844" imgH="1219370" progId="">
                      <p:embed/>
                    </p:oleObj>
                  </mc:Choice>
                  <mc:Fallback>
                    <p:oleObj name="Photo Editor Photo" r:id="rId10" imgW="1028844" imgH="1219370" progId="">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3684" y="2351767"/>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6" name="Object 65"/>
              <p:cNvGraphicFramePr>
                <a:graphicFrameLocks noChangeAspect="1"/>
              </p:cNvGraphicFramePr>
              <p:nvPr/>
            </p:nvGraphicFramePr>
            <p:xfrm>
              <a:off x="4001136" y="2804613"/>
              <a:ext cx="603250" cy="712788"/>
            </p:xfrm>
            <a:graphic>
              <a:graphicData uri="http://schemas.openxmlformats.org/presentationml/2006/ole">
                <mc:AlternateContent xmlns:mc="http://schemas.openxmlformats.org/markup-compatibility/2006">
                  <mc:Choice xmlns:v="urn:schemas-microsoft-com:vml" Requires="v">
                    <p:oleObj spid="_x0000_s6215" name="Photo Editor Photo" r:id="rId11" imgW="1028844" imgH="1219370" progId="">
                      <p:embed/>
                    </p:oleObj>
                  </mc:Choice>
                  <mc:Fallback>
                    <p:oleObj name="Photo Editor Photo" r:id="rId11" imgW="1028844" imgH="1219370" progId="">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1136" y="2804613"/>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graphicFrame>
            <p:nvGraphicFramePr>
              <p:cNvPr id="9237" name="Object 65"/>
              <p:cNvGraphicFramePr>
                <a:graphicFrameLocks noChangeAspect="1"/>
              </p:cNvGraphicFramePr>
              <p:nvPr/>
            </p:nvGraphicFramePr>
            <p:xfrm>
              <a:off x="4284164" y="3048453"/>
              <a:ext cx="603250" cy="712788"/>
            </p:xfrm>
            <a:graphic>
              <a:graphicData uri="http://schemas.openxmlformats.org/presentationml/2006/ole">
                <mc:AlternateContent xmlns:mc="http://schemas.openxmlformats.org/markup-compatibility/2006">
                  <mc:Choice xmlns:v="urn:schemas-microsoft-com:vml" Requires="v">
                    <p:oleObj spid="_x0000_s6216" name="Photo Editor Photo" r:id="rId12" imgW="1028844" imgH="1219370" progId="">
                      <p:embed/>
                    </p:oleObj>
                  </mc:Choice>
                  <mc:Fallback>
                    <p:oleObj name="Photo Editor Photo" r:id="rId12" imgW="1028844" imgH="121937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164" y="3048453"/>
                            <a:ext cx="603250" cy="7127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sp>
            <p:nvSpPr>
              <p:cNvPr id="20" name="Text Box 1195"/>
              <p:cNvSpPr txBox="1">
                <a:spLocks noChangeArrowheads="1"/>
              </p:cNvSpPr>
              <p:nvPr/>
            </p:nvSpPr>
            <p:spPr bwMode="auto">
              <a:xfrm>
                <a:off x="4310971" y="3396344"/>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DW</a:t>
                </a:r>
                <a:endParaRPr lang="en-US" sz="800" dirty="0"/>
              </a:p>
            </p:txBody>
          </p:sp>
          <p:sp>
            <p:nvSpPr>
              <p:cNvPr id="21" name="Text Box 1195"/>
              <p:cNvSpPr txBox="1">
                <a:spLocks noChangeArrowheads="1"/>
              </p:cNvSpPr>
              <p:nvPr/>
            </p:nvSpPr>
            <p:spPr bwMode="auto">
              <a:xfrm>
                <a:off x="4502559" y="2024743"/>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ERP</a:t>
                </a:r>
                <a:endParaRPr lang="en-US" sz="800" dirty="0"/>
              </a:p>
            </p:txBody>
          </p:sp>
          <p:sp>
            <p:nvSpPr>
              <p:cNvPr id="22" name="Text Box 1195"/>
              <p:cNvSpPr txBox="1">
                <a:spLocks noChangeArrowheads="1"/>
              </p:cNvSpPr>
              <p:nvPr/>
            </p:nvSpPr>
            <p:spPr bwMode="auto">
              <a:xfrm>
                <a:off x="3831999" y="2386149"/>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CRM</a:t>
                </a:r>
                <a:endParaRPr lang="en-US" sz="800" dirty="0"/>
              </a:p>
            </p:txBody>
          </p:sp>
          <p:graphicFrame>
            <p:nvGraphicFramePr>
              <p:cNvPr id="9238" name="Object 65"/>
              <p:cNvGraphicFramePr>
                <a:graphicFrameLocks noChangeAspect="1"/>
              </p:cNvGraphicFramePr>
              <p:nvPr/>
            </p:nvGraphicFramePr>
            <p:xfrm>
              <a:off x="4705758" y="2398985"/>
              <a:ext cx="603250" cy="712787"/>
            </p:xfrm>
            <a:graphic>
              <a:graphicData uri="http://schemas.openxmlformats.org/presentationml/2006/ole">
                <mc:AlternateContent xmlns:mc="http://schemas.openxmlformats.org/markup-compatibility/2006">
                  <mc:Choice xmlns:v="urn:schemas-microsoft-com:vml" Requires="v">
                    <p:oleObj spid="_x0000_s6217" name="Photo Editor Photo" r:id="rId13" imgW="1028844" imgH="1219370" progId="">
                      <p:embed/>
                    </p:oleObj>
                  </mc:Choice>
                  <mc:Fallback>
                    <p:oleObj name="Photo Editor Photo" r:id="rId13" imgW="1028844" imgH="121937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5758" y="2398985"/>
                            <a:ext cx="603250" cy="71278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5C00"/>
                                  </a:outerShdw>
                                </a:effectLst>
                              </a14:hiddenEffects>
                            </a:ext>
                          </a:extLst>
                        </p:spPr>
                      </p:pic>
                    </p:oleObj>
                  </mc:Fallback>
                </mc:AlternateContent>
              </a:graphicData>
            </a:graphic>
          </p:graphicFrame>
          <p:sp>
            <p:nvSpPr>
              <p:cNvPr id="24" name="Text Box 1195"/>
              <p:cNvSpPr txBox="1">
                <a:spLocks noChangeArrowheads="1"/>
              </p:cNvSpPr>
              <p:nvPr/>
            </p:nvSpPr>
            <p:spPr bwMode="auto">
              <a:xfrm>
                <a:off x="4750754" y="2712721"/>
                <a:ext cx="512763" cy="287259"/>
              </a:xfrm>
              <a:prstGeom prst="rect">
                <a:avLst/>
              </a:prstGeom>
              <a:noFill/>
              <a:ln w="9525">
                <a:noFill/>
                <a:miter lim="800000"/>
                <a:headEnd/>
                <a:tailEnd/>
              </a:ln>
              <a:effectLst>
                <a:prstShdw prst="shdw17" dist="17961" dir="2700000">
                  <a:srgbClr val="005C00">
                    <a:alpha val="74997"/>
                  </a:srgbClr>
                </a:prstShdw>
              </a:effectLst>
            </p:spPr>
            <p:txBody>
              <a:bodyPr wrap="square">
                <a:spAutoFit/>
              </a:bodyPr>
              <a:lstStyle/>
              <a:p>
                <a:r>
                  <a:rPr lang="en-US" sz="800" dirty="0" smtClean="0"/>
                  <a:t>BI</a:t>
                </a:r>
                <a:endParaRPr lang="en-US" sz="800" dirty="0"/>
              </a:p>
            </p:txBody>
          </p:sp>
        </p:grpSp>
        <p:sp>
          <p:nvSpPr>
            <p:cNvPr id="27" name="Right Arrow 26"/>
            <p:cNvSpPr/>
            <p:nvPr/>
          </p:nvSpPr>
          <p:spPr bwMode="auto">
            <a:xfrm>
              <a:off x="5133702" y="2416628"/>
              <a:ext cx="1358537" cy="484632"/>
            </a:xfrm>
            <a:prstGeom prst="rightArrow">
              <a:avLst/>
            </a:prstGeom>
            <a:solidFill>
              <a:srgbClr val="C0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50000"/>
                </a:spcBef>
                <a:spcAft>
                  <a:spcPct val="0"/>
                </a:spcAft>
                <a:buClr>
                  <a:schemeClr val="accent1"/>
                </a:buClr>
                <a:buSzTx/>
                <a:buFontTx/>
                <a:buNone/>
                <a:tabLst/>
              </a:pPr>
              <a:endParaRPr kumimoji="0" lang="en-US" sz="1000" b="1" i="0" u="none" strike="noStrike" cap="none" normalizeH="0" baseline="0" smtClean="0">
                <a:ln>
                  <a:noFill/>
                </a:ln>
                <a:solidFill>
                  <a:schemeClr val="tx1"/>
                </a:solidFill>
                <a:effectLst/>
                <a:latin typeface="Calibri" pitchFamily="34" charset="0"/>
              </a:endParaRPr>
            </a:p>
          </p:txBody>
        </p:sp>
      </p:grpSp>
      <p:sp>
        <p:nvSpPr>
          <p:cNvPr id="23" name="Text Box 2"/>
          <p:cNvSpPr txBox="1">
            <a:spLocks noChangeArrowheads="1"/>
          </p:cNvSpPr>
          <p:nvPr/>
        </p:nvSpPr>
        <p:spPr bwMode="auto">
          <a:xfrm>
            <a:off x="609599" y="963930"/>
            <a:ext cx="3762375" cy="3284221"/>
          </a:xfrm>
          <a:prstGeom prst="rect">
            <a:avLst/>
          </a:prstGeom>
          <a:noFill/>
          <a:ln w="9525">
            <a:noFill/>
            <a:round/>
            <a:headEnd/>
            <a:tailEnd/>
          </a:ln>
        </p:spPr>
        <p:txBody>
          <a:bodyPr lIns="92160" tIns="46080" rIns="92160" bIns="46080"/>
          <a:lstStyle/>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No change to applications</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No performance degradation</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Centralized resource management</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Isolation between environments</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Simplify patching and upgrades</a:t>
            </a:r>
          </a:p>
          <a:p>
            <a:pPr marL="676275" lvl="1"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a:p>
            <a:pPr marL="676275" lvl="1"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a:p>
            <a:pPr marL="676275" lvl="1"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p:txBody>
      </p:sp>
      <p:sp>
        <p:nvSpPr>
          <p:cNvPr id="28" name="Title 3"/>
          <p:cNvSpPr>
            <a:spLocks noGrp="1"/>
          </p:cNvSpPr>
          <p:nvPr>
            <p:ph type="title"/>
          </p:nvPr>
        </p:nvSpPr>
        <p:spPr>
          <a:xfrm>
            <a:off x="804347" y="245538"/>
            <a:ext cx="8229586" cy="770462"/>
          </a:xfrm>
        </p:spPr>
        <p:txBody>
          <a:bodyPr/>
          <a:lstStyle/>
          <a:p>
            <a:r>
              <a:rPr lang="en-US" dirty="0" smtClean="0"/>
              <a:t>Database Consolidation Requirements</a:t>
            </a:r>
            <a:endParaRPr lang="en-US" sz="2000" b="0" dirty="0">
              <a:solidFill>
                <a:schemeClr val="accent1"/>
              </a:solidFill>
            </a:endParaRPr>
          </a:p>
        </p:txBody>
      </p:sp>
    </p:spTree>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76550"/>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No APEX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69651"/>
            <a:ext cx="784040" cy="1156742"/>
          </a:xfrm>
          <a:prstGeom prst="rect">
            <a:avLst/>
          </a:prstGeom>
        </p:spPr>
      </p:pic>
      <p:sp>
        <p:nvSpPr>
          <p:cNvPr id="33" name="TextBox 32"/>
          <p:cNvSpPr txBox="1"/>
          <p:nvPr/>
        </p:nvSpPr>
        <p:spPr>
          <a:xfrm>
            <a:off x="628650" y="3200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903630" y="1869651"/>
            <a:ext cx="784040" cy="1156742"/>
          </a:xfrm>
          <a:prstGeom prst="rect">
            <a:avLst/>
          </a:prstGeom>
        </p:spPr>
      </p:pic>
      <p:sp>
        <p:nvSpPr>
          <p:cNvPr id="54" name="Content Placeholder 2"/>
          <p:cNvSpPr txBox="1">
            <a:spLocks/>
          </p:cNvSpPr>
          <p:nvPr/>
        </p:nvSpPr>
        <p:spPr>
          <a:xfrm>
            <a:off x="561975" y="3836676"/>
            <a:ext cx="8010525" cy="325749"/>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3"/>
              <a:defRPr/>
            </a:pPr>
            <a:r>
              <a:rPr lang="en-US" sz="2000" noProof="0" dirty="0" smtClean="0"/>
              <a:t>Run </a:t>
            </a:r>
            <a:r>
              <a:rPr lang="en-US" sz="2000" i="1" noProof="0" dirty="0" smtClean="0">
                <a:latin typeface="Courier New" pitchFamily="49" charset="0"/>
                <a:cs typeface="Courier New" pitchFamily="49" charset="0"/>
              </a:rPr>
              <a:t>apex_to_common.sql</a:t>
            </a:r>
            <a:r>
              <a:rPr lang="en-US" sz="2000" noProof="0" dirty="0" smtClean="0"/>
              <a:t>  in PDB </a:t>
            </a:r>
            <a:r>
              <a:rPr lang="en-US" sz="2000" dirty="0" smtClean="0"/>
              <a:t>to create meta-data links</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0" name="Rectangle 19"/>
          <p:cNvSpPr/>
          <p:nvPr/>
        </p:nvSpPr>
        <p:spPr>
          <a:xfrm>
            <a:off x="4248151" y="2876550"/>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69651"/>
            <a:ext cx="784040" cy="1156742"/>
          </a:xfrm>
          <a:prstGeom prst="rect">
            <a:avLst/>
          </a:prstGeom>
        </p:spPr>
      </p:pic>
      <p:sp>
        <p:nvSpPr>
          <p:cNvPr id="28" name="TextBox 27"/>
          <p:cNvSpPr txBox="1"/>
          <p:nvPr/>
        </p:nvSpPr>
        <p:spPr>
          <a:xfrm>
            <a:off x="4324350" y="3200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69651"/>
            <a:ext cx="784040" cy="1156742"/>
          </a:xfrm>
          <a:prstGeom prst="rect">
            <a:avLst/>
          </a:prstGeom>
        </p:spPr>
      </p:pic>
      <p:sp>
        <p:nvSpPr>
          <p:cNvPr id="32" name="TextBox 31"/>
          <p:cNvSpPr txBox="1"/>
          <p:nvPr/>
        </p:nvSpPr>
        <p:spPr>
          <a:xfrm>
            <a:off x="5067300" y="3228975"/>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35" name="Curved Connector 34"/>
          <p:cNvCxnSpPr/>
          <p:nvPr/>
        </p:nvCxnSpPr>
        <p:spPr>
          <a:xfrm rot="5400000">
            <a:off x="6396038" y="2643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43549" y="1913183"/>
            <a:ext cx="890679" cy="1125005"/>
          </a:xfrm>
          <a:prstGeom prst="rect">
            <a:avLst/>
          </a:prstGeom>
        </p:spPr>
      </p:pic>
      <p:cxnSp>
        <p:nvCxnSpPr>
          <p:cNvPr id="34" name="Curved Connector 33"/>
          <p:cNvCxnSpPr/>
          <p:nvPr/>
        </p:nvCxnSpPr>
        <p:spPr>
          <a:xfrm rot="5400000">
            <a:off x="7377113"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37"/>
          <p:cNvCxnSpPr/>
          <p:nvPr/>
        </p:nvCxnSpPr>
        <p:spPr>
          <a:xfrm rot="5400000">
            <a:off x="5443538" y="2652714"/>
            <a:ext cx="714377" cy="457201"/>
          </a:xfrm>
          <a:prstGeom prst="curvedConnector3">
            <a:avLst>
              <a:gd name="adj1" fmla="val 50000"/>
            </a:avLst>
          </a:prstGeom>
          <a:ln w="254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24176" y="1952624"/>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
        <p:nvSpPr>
          <p:cNvPr id="23" name="TextBox 22"/>
          <p:cNvSpPr txBox="1"/>
          <p:nvPr/>
        </p:nvSpPr>
        <p:spPr>
          <a:xfrm>
            <a:off x="759142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4" name="TextBox 23"/>
          <p:cNvSpPr txBox="1"/>
          <p:nvPr/>
        </p:nvSpPr>
        <p:spPr>
          <a:xfrm>
            <a:off x="6619876" y="210502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6" name="TextBox 25"/>
          <p:cNvSpPr txBox="1"/>
          <p:nvPr/>
        </p:nvSpPr>
        <p:spPr>
          <a:xfrm>
            <a:off x="5629276" y="212407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2" name="Content Placeholder 2"/>
          <p:cNvSpPr txBox="1">
            <a:spLocks/>
          </p:cNvSpPr>
          <p:nvPr/>
        </p:nvSpPr>
        <p:spPr>
          <a:xfrm>
            <a:off x="561975" y="4227202"/>
            <a:ext cx="8010525" cy="35432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4"/>
              <a:defRPr/>
            </a:pPr>
            <a:r>
              <a:rPr lang="en-US" sz="2000" dirty="0" smtClean="0"/>
              <a:t>Configure Web Listener for new PDB</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5" name="TextBox 24"/>
          <p:cNvSpPr txBox="1"/>
          <p:nvPr/>
        </p:nvSpPr>
        <p:spPr>
          <a:xfrm>
            <a:off x="5638801" y="1990724"/>
            <a:ext cx="733424" cy="461665"/>
          </a:xfrm>
          <a:prstGeom prst="rect">
            <a:avLst/>
          </a:prstGeom>
          <a:noFill/>
        </p:spPr>
        <p:txBody>
          <a:bodyPr wrap="square" rtlCol="0">
            <a:spAutoFit/>
          </a:bodyPr>
          <a:lstStyle/>
          <a:p>
            <a:r>
              <a:rPr lang="en-US" sz="1200" b="1" dirty="0" smtClean="0"/>
              <a:t>APEX_</a:t>
            </a:r>
          </a:p>
          <a:p>
            <a:r>
              <a:rPr lang="en-US" sz="1200" b="1" dirty="0" smtClean="0"/>
              <a:t>040200</a:t>
            </a:r>
          </a:p>
        </p:txBody>
      </p:sp>
    </p:spTree>
    <p:extLst>
      <p:ext uri="{BB962C8B-B14F-4D97-AF65-F5344CB8AC3E}">
        <p14:creationId xmlns:p14="http://schemas.microsoft.com/office/powerpoint/2010/main" val="15593347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1000"/>
                                        <p:tgtEl>
                                          <p:spTgt spid="25"/>
                                        </p:tgtEl>
                                      </p:cBhvr>
                                    </p:animEffect>
                                    <p:set>
                                      <p:cBhvr>
                                        <p:cTn id="7" dur="1" fill="hold">
                                          <p:stCondLst>
                                            <p:cond delay="999"/>
                                          </p:stCondLst>
                                        </p:cTn>
                                        <p:tgtEl>
                                          <p:spTgt spid="2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0"/>
                                        <p:tgtEl>
                                          <p:spTgt spid="38"/>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2"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8607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From APEX </a:t>
            </a:r>
            <a:r>
              <a:rPr lang="en-US" b="1" u="sng" dirty="0" smtClean="0">
                <a:solidFill>
                  <a:schemeClr val="accent1"/>
                </a:solidFill>
              </a:rPr>
              <a:t>NOT IN</a:t>
            </a:r>
            <a:r>
              <a:rPr lang="en-US" dirty="0" smtClean="0">
                <a:solidFill>
                  <a:schemeClr val="accent1"/>
                </a:solidFill>
              </a:rPr>
              <a:t> </a:t>
            </a:r>
            <a:r>
              <a:rPr lang="en-US" dirty="0" err="1" smtClean="0">
                <a:solidFill>
                  <a:schemeClr val="accent1"/>
                </a:solidFill>
              </a:rPr>
              <a:t>CDB$Root</a:t>
            </a:r>
            <a:r>
              <a:rPr lang="en-US" dirty="0" smtClean="0">
                <a:solidFill>
                  <a:schemeClr val="accent1"/>
                </a:solidFill>
              </a:rPr>
              <a:t>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NOT 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79176"/>
            <a:ext cx="784040" cy="1156742"/>
          </a:xfrm>
          <a:prstGeom prst="rect">
            <a:avLst/>
          </a:prstGeom>
        </p:spPr>
      </p:pic>
      <p:sp>
        <p:nvSpPr>
          <p:cNvPr id="33" name="TextBox 32"/>
          <p:cNvSpPr txBox="1"/>
          <p:nvPr/>
        </p:nvSpPr>
        <p:spPr>
          <a:xfrm>
            <a:off x="6286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79176"/>
            <a:ext cx="784040" cy="1156742"/>
          </a:xfrm>
          <a:prstGeom prst="rect">
            <a:avLst/>
          </a:prstGeom>
        </p:spPr>
      </p:pic>
      <p:sp>
        <p:nvSpPr>
          <p:cNvPr id="20" name="Rectangle 19"/>
          <p:cNvSpPr/>
          <p:nvPr/>
        </p:nvSpPr>
        <p:spPr>
          <a:xfrm>
            <a:off x="4248151" y="2886075"/>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61355" y="1879176"/>
            <a:ext cx="784040" cy="1156742"/>
          </a:xfrm>
          <a:prstGeom prst="rect">
            <a:avLst/>
          </a:prstGeom>
        </p:spPr>
      </p:pic>
      <p:sp>
        <p:nvSpPr>
          <p:cNvPr id="28" name="TextBox 27"/>
          <p:cNvSpPr txBox="1"/>
          <p:nvPr/>
        </p:nvSpPr>
        <p:spPr>
          <a:xfrm>
            <a:off x="4324350" y="320992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79176"/>
            <a:ext cx="784040" cy="1156742"/>
          </a:xfrm>
          <a:prstGeom prst="rect">
            <a:avLst/>
          </a:prstGeom>
        </p:spPr>
      </p:pic>
      <p:sp>
        <p:nvSpPr>
          <p:cNvPr id="25" name="Curved Down Arrow 24"/>
          <p:cNvSpPr/>
          <p:nvPr/>
        </p:nvSpPr>
        <p:spPr>
          <a:xfrm>
            <a:off x="3190875" y="1200150"/>
            <a:ext cx="2971800" cy="67627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2924176" y="19621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grpSp>
        <p:nvGrpSpPr>
          <p:cNvPr id="22" name="Group 21"/>
          <p:cNvGrpSpPr/>
          <p:nvPr/>
        </p:nvGrpSpPr>
        <p:grpSpPr>
          <a:xfrm>
            <a:off x="5543549" y="1922708"/>
            <a:ext cx="890679" cy="1125005"/>
            <a:chOff x="5543549" y="1922708"/>
            <a:chExt cx="890679" cy="1125005"/>
          </a:xfrm>
        </p:grpSpPr>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43549" y="1922708"/>
              <a:ext cx="890679" cy="1125005"/>
            </a:xfrm>
            <a:prstGeom prst="rect">
              <a:avLst/>
            </a:prstGeom>
          </p:spPr>
        </p:pic>
        <p:sp>
          <p:nvSpPr>
            <p:cNvPr id="21" name="TextBox 20"/>
            <p:cNvSpPr txBox="1"/>
            <p:nvPr/>
          </p:nvSpPr>
          <p:spPr>
            <a:xfrm>
              <a:off x="5638801" y="1990724"/>
              <a:ext cx="733424" cy="461665"/>
            </a:xfrm>
            <a:prstGeom prst="rect">
              <a:avLst/>
            </a:prstGeom>
            <a:noFill/>
          </p:spPr>
          <p:txBody>
            <a:bodyPr wrap="square" rtlCol="0">
              <a:spAutoFit/>
            </a:bodyPr>
            <a:lstStyle/>
            <a:p>
              <a:r>
                <a:rPr lang="en-US" sz="1200" b="1" dirty="0" smtClean="0"/>
                <a:t>APEX_</a:t>
              </a:r>
            </a:p>
            <a:p>
              <a:r>
                <a:rPr lang="en-US" sz="1200" b="1" dirty="0" smtClean="0"/>
                <a:t>040200</a:t>
              </a:r>
            </a:p>
          </p:txBody>
        </p:sp>
      </p:grpSp>
      <p:sp>
        <p:nvSpPr>
          <p:cNvPr id="17" name="Content Placeholder 2"/>
          <p:cNvSpPr txBox="1">
            <a:spLocks/>
          </p:cNvSpPr>
          <p:nvPr/>
        </p:nvSpPr>
        <p:spPr>
          <a:xfrm>
            <a:off x="561974" y="3836676"/>
            <a:ext cx="8362951" cy="325749"/>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a:defRPr/>
            </a:pPr>
            <a:r>
              <a:rPr lang="en-US" sz="2000" dirty="0" smtClean="0"/>
              <a:t>Move / copy PDB</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18" name="Content Placeholder 2"/>
          <p:cNvSpPr txBox="1">
            <a:spLocks/>
          </p:cNvSpPr>
          <p:nvPr/>
        </p:nvSpPr>
        <p:spPr>
          <a:xfrm>
            <a:off x="561974" y="4208151"/>
            <a:ext cx="8362951" cy="37337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2"/>
              <a:defRPr/>
            </a:pPr>
            <a:r>
              <a:rPr lang="en-US" sz="2000" dirty="0" smtClean="0"/>
              <a:t>Configure Web Listener for new PDB</a:t>
            </a:r>
            <a:endPar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par>
                          <p:cTn id="16" fill="hold">
                            <p:stCondLst>
                              <p:cond delay="4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876550"/>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Moving/Copying PDBs Between 12c Databases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From 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r>
              <a:rPr lang="en-US" dirty="0" smtClean="0">
                <a:solidFill>
                  <a:schemeClr val="accent1"/>
                </a:solidFill>
              </a:rPr>
              <a:t> </a:t>
            </a:r>
            <a:r>
              <a:rPr lang="en-US" dirty="0" smtClean="0">
                <a:solidFill>
                  <a:schemeClr val="accent1"/>
                </a:solidFill>
                <a:sym typeface="Wingdings" pitchFamily="2" charset="2"/>
              </a:rPr>
              <a:t></a:t>
            </a:r>
            <a:r>
              <a:rPr lang="en-US" dirty="0" smtClean="0">
                <a:solidFill>
                  <a:schemeClr val="accent1"/>
                </a:solidFill>
              </a:rPr>
              <a:t> APEX </a:t>
            </a:r>
            <a:r>
              <a:rPr lang="en-US" b="1" u="sng" dirty="0" smtClean="0">
                <a:solidFill>
                  <a:schemeClr val="accent1"/>
                </a:solidFill>
              </a:rPr>
              <a:t>NOT 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869651"/>
            <a:ext cx="784040" cy="1156742"/>
          </a:xfrm>
          <a:prstGeom prst="rect">
            <a:avLst/>
          </a:prstGeom>
        </p:spPr>
      </p:pic>
      <p:sp>
        <p:nvSpPr>
          <p:cNvPr id="33" name="TextBox 32"/>
          <p:cNvSpPr txBox="1"/>
          <p:nvPr/>
        </p:nvSpPr>
        <p:spPr>
          <a:xfrm>
            <a:off x="628650" y="3200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903630" y="1869651"/>
            <a:ext cx="784040" cy="1156742"/>
          </a:xfrm>
          <a:prstGeom prst="rect">
            <a:avLst/>
          </a:prstGeom>
        </p:spPr>
      </p:pic>
      <p:sp>
        <p:nvSpPr>
          <p:cNvPr id="54" name="Content Placeholder 2"/>
          <p:cNvSpPr txBox="1">
            <a:spLocks/>
          </p:cNvSpPr>
          <p:nvPr/>
        </p:nvSpPr>
        <p:spPr>
          <a:xfrm>
            <a:off x="561974" y="3836676"/>
            <a:ext cx="8362951" cy="335274"/>
          </a:xfrm>
          <a:prstGeom prst="rect">
            <a:avLst/>
          </a:prstGeom>
        </p:spPr>
        <p:txBody>
          <a:bodyPr vert="horz" lIns="0" tIns="0" rIns="0" bIns="0" rtlCol="0">
            <a:noAutofit/>
          </a:bodyPr>
          <a:lstStyle/>
          <a:p>
            <a:pPr marL="228600" indent="-168275" defTabSz="228600" fontAlgn="auto">
              <a:spcBef>
                <a:spcPts val="0"/>
              </a:spcBef>
              <a:spcAft>
                <a:spcPts val="600"/>
              </a:spcAft>
              <a:buClr>
                <a:srgbClr val="FF0000"/>
              </a:buClr>
              <a:buSzPct val="85000"/>
              <a:buFont typeface="Wingdings" pitchFamily="2" charset="2"/>
              <a:buChar char="§"/>
              <a:defRPr/>
            </a:pPr>
            <a:r>
              <a:rPr lang="en-US" sz="2000" dirty="0" smtClean="0"/>
              <a:t>Contact Oracle Support</a:t>
            </a:r>
            <a:endParaRPr kumimoji="0" lang="en-US" sz="2000" b="1" i="0" u="sng"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1" name="TextBox 20"/>
          <p:cNvSpPr txBox="1"/>
          <p:nvPr/>
        </p:nvSpPr>
        <p:spPr>
          <a:xfrm>
            <a:off x="1371600" y="3228975"/>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23" name="Curved Connector 22"/>
          <p:cNvCxnSpPr/>
          <p:nvPr/>
        </p:nvCxnSpPr>
        <p:spPr>
          <a:xfrm rot="5400000">
            <a:off x="1757363" y="2652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a:off x="2700338" y="2643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48151" y="2876550"/>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570880" y="1869651"/>
            <a:ext cx="784040" cy="1156742"/>
          </a:xfrm>
          <a:prstGeom prst="rect">
            <a:avLst/>
          </a:prstGeom>
        </p:spPr>
      </p:pic>
      <p:sp>
        <p:nvSpPr>
          <p:cNvPr id="28" name="TextBox 27"/>
          <p:cNvSpPr txBox="1"/>
          <p:nvPr/>
        </p:nvSpPr>
        <p:spPr>
          <a:xfrm>
            <a:off x="4324350" y="3200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99330" y="1869651"/>
            <a:ext cx="784040" cy="1156742"/>
          </a:xfrm>
          <a:prstGeom prst="rect">
            <a:avLst/>
          </a:prstGeom>
        </p:spPr>
      </p:pic>
      <p:sp>
        <p:nvSpPr>
          <p:cNvPr id="51" name="Curved Down Arrow 50"/>
          <p:cNvSpPr/>
          <p:nvPr/>
        </p:nvSpPr>
        <p:spPr>
          <a:xfrm>
            <a:off x="3190875" y="1200150"/>
            <a:ext cx="2971800" cy="67627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619876" y="2000249"/>
            <a:ext cx="733424" cy="461665"/>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p:txBody>
      </p:sp>
      <p:sp>
        <p:nvSpPr>
          <p:cNvPr id="26" name="TextBox 25"/>
          <p:cNvSpPr txBox="1"/>
          <p:nvPr/>
        </p:nvSpPr>
        <p:spPr>
          <a:xfrm>
            <a:off x="2924176" y="211454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2" name="TextBox 31"/>
          <p:cNvSpPr txBox="1"/>
          <p:nvPr/>
        </p:nvSpPr>
        <p:spPr>
          <a:xfrm>
            <a:off x="1952626" y="211454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6" name="Content Placeholder 2"/>
          <p:cNvSpPr txBox="1">
            <a:spLocks/>
          </p:cNvSpPr>
          <p:nvPr/>
        </p:nvSpPr>
        <p:spPr>
          <a:xfrm>
            <a:off x="561974" y="4208151"/>
            <a:ext cx="8362951" cy="373374"/>
          </a:xfrm>
          <a:prstGeom prst="rect">
            <a:avLst/>
          </a:prstGeom>
        </p:spPr>
        <p:txBody>
          <a:bodyPr vert="horz" lIns="0" tIns="0" rIns="0" bIns="0" rtlCol="0">
            <a:noAutofit/>
          </a:bodyPr>
          <a:lstStyle/>
          <a:p>
            <a:pPr marL="228600" indent="-168275" defTabSz="228600" fontAlgn="auto">
              <a:spcBef>
                <a:spcPts val="0"/>
              </a:spcBef>
              <a:spcAft>
                <a:spcPts val="600"/>
              </a:spcAft>
              <a:buClr>
                <a:srgbClr val="FF0000"/>
              </a:buClr>
              <a:buSzPct val="85000"/>
              <a:buFont typeface="Wingdings" pitchFamily="2" charset="2"/>
              <a:buChar char="§"/>
              <a:defRPr/>
            </a:pPr>
            <a:r>
              <a:rPr lang="en-US" sz="2000" dirty="0" smtClean="0"/>
              <a:t>Special version specific </a:t>
            </a:r>
            <a:r>
              <a:rPr lang="en-US" sz="2000" i="1" dirty="0" smtClean="0">
                <a:latin typeface="Courier New" pitchFamily="49" charset="0"/>
                <a:cs typeface="Courier New" pitchFamily="49" charset="0"/>
              </a:rPr>
              <a:t>apex_to_local.sql</a:t>
            </a:r>
            <a:r>
              <a:rPr lang="en-US" sz="2000" dirty="0" smtClean="0"/>
              <a:t> scripts available</a:t>
            </a:r>
          </a:p>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endParaRPr kumimoji="0" lang="en-US" sz="2000" b="1" i="0" u="sng"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553074" y="1903658"/>
            <a:ext cx="890679" cy="1125005"/>
          </a:xfrm>
          <a:prstGeom prst="rect">
            <a:avLst/>
          </a:prstGeom>
        </p:spPr>
      </p:pic>
      <p:sp>
        <p:nvSpPr>
          <p:cNvPr id="34" name="TextBox 33"/>
          <p:cNvSpPr txBox="1"/>
          <p:nvPr/>
        </p:nvSpPr>
        <p:spPr>
          <a:xfrm>
            <a:off x="5638801" y="2114549"/>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cxnSp>
        <p:nvCxnSpPr>
          <p:cNvPr id="25" name="Curved Connector 24"/>
          <p:cNvCxnSpPr/>
          <p:nvPr/>
        </p:nvCxnSpPr>
        <p:spPr>
          <a:xfrm rot="5400000">
            <a:off x="5424488" y="2633664"/>
            <a:ext cx="714377" cy="457201"/>
          </a:xfrm>
          <a:prstGeom prst="curvedConnector3">
            <a:avLst>
              <a:gd name="adj1" fmla="val 50000"/>
            </a:avLst>
          </a:prstGeom>
          <a:ln w="254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543550" y="2657475"/>
            <a:ext cx="389850" cy="461665"/>
          </a:xfrm>
          <a:prstGeom prst="rect">
            <a:avLst/>
          </a:prstGeom>
          <a:noFill/>
        </p:spPr>
        <p:txBody>
          <a:bodyPr wrap="none" rtlCol="0">
            <a:spAutoFit/>
          </a:bodyPr>
          <a:lstStyle/>
          <a:p>
            <a:r>
              <a:rPr lang="en-US" sz="2400" b="1" dirty="0" smtClean="0">
                <a:solidFill>
                  <a:srgbClr val="FF0000"/>
                </a:solidFill>
              </a:rPr>
              <a:t>X</a:t>
            </a:r>
          </a:p>
        </p:txBody>
      </p:sp>
      <p:sp>
        <p:nvSpPr>
          <p:cNvPr id="41" name="TextBox 40"/>
          <p:cNvSpPr txBox="1"/>
          <p:nvPr/>
        </p:nvSpPr>
        <p:spPr>
          <a:xfrm>
            <a:off x="5638801" y="2000249"/>
            <a:ext cx="733424" cy="461665"/>
          </a:xfrm>
          <a:prstGeom prst="rect">
            <a:avLst/>
          </a:prstGeom>
          <a:noFill/>
        </p:spPr>
        <p:txBody>
          <a:bodyPr wrap="square" rtlCol="0">
            <a:spAutoFit/>
          </a:bodyPr>
          <a:lstStyle/>
          <a:p>
            <a:r>
              <a:rPr lang="en-US" sz="1200" b="1" dirty="0" smtClean="0"/>
              <a:t>APEX_</a:t>
            </a:r>
          </a:p>
          <a:p>
            <a:r>
              <a:rPr lang="en-US" sz="1200" b="1" dirty="0" smtClean="0"/>
              <a:t>040200</a:t>
            </a: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0"/>
                                        <p:tgtEl>
                                          <p:spTgt spid="35"/>
                                        </p:tgtEl>
                                      </p:cBhvr>
                                    </p:animEffect>
                                  </p:childTnLst>
                                </p:cTn>
                              </p:par>
                            </p:childTnLst>
                          </p:cTn>
                        </p:par>
                        <p:par>
                          <p:cTn id="29" fill="hold">
                            <p:stCondLst>
                              <p:cond delay="5500"/>
                            </p:stCondLst>
                            <p:childTnLst>
                              <p:par>
                                <p:cTn id="30" presetID="10" presetClass="exit" presetSubtype="0" fill="hold" grpId="1" nodeType="afterEffect">
                                  <p:stCondLst>
                                    <p:cond delay="0"/>
                                  </p:stCondLst>
                                  <p:childTnLst>
                                    <p:animEffect transition="out" filter="fade">
                                      <p:cBhvr>
                                        <p:cTn id="31" dur="1000"/>
                                        <p:tgtEl>
                                          <p:spTgt spid="35"/>
                                        </p:tgtEl>
                                      </p:cBhvr>
                                    </p:animEffect>
                                    <p:set>
                                      <p:cBhvr>
                                        <p:cTn id="32" dur="1" fill="hold">
                                          <p:stCondLst>
                                            <p:cond delay="999"/>
                                          </p:stCondLst>
                                        </p:cTn>
                                        <p:tgtEl>
                                          <p:spTgt spid="3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25"/>
                                        </p:tgtEl>
                                      </p:cBhvr>
                                    </p:animEffect>
                                    <p:set>
                                      <p:cBhvr>
                                        <p:cTn id="35" dur="1" fill="hold">
                                          <p:stCondLst>
                                            <p:cond delay="999"/>
                                          </p:stCondLst>
                                        </p:cTn>
                                        <p:tgtEl>
                                          <p:spTgt spid="2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1000"/>
                                        <p:tgtEl>
                                          <p:spTgt spid="34"/>
                                        </p:tgtEl>
                                      </p:cBhvr>
                                    </p:animEffect>
                                    <p:set>
                                      <p:cBhvr>
                                        <p:cTn id="38" dur="1" fill="hold">
                                          <p:stCondLst>
                                            <p:cond delay="999"/>
                                          </p:stCondLst>
                                        </p:cTn>
                                        <p:tgtEl>
                                          <p:spTgt spid="3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1" grpId="0" animBg="1"/>
      <p:bldP spid="36" grpId="0"/>
      <p:bldP spid="34" grpId="0"/>
      <p:bldP spid="34" grpId="1"/>
      <p:bldP spid="35" grpId="0"/>
      <p:bldP spid="35" grpId="1"/>
      <p:bldP spid="4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66701" y="2495550"/>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646330" y="1488651"/>
            <a:ext cx="784040" cy="1156742"/>
          </a:xfrm>
          <a:prstGeom prst="rect">
            <a:avLst/>
          </a:prstGeom>
        </p:spPr>
      </p:pic>
      <p:sp>
        <p:nvSpPr>
          <p:cNvPr id="33" name="TextBox 32"/>
          <p:cNvSpPr txBox="1"/>
          <p:nvPr/>
        </p:nvSpPr>
        <p:spPr>
          <a:xfrm>
            <a:off x="342900" y="2819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617880" y="1488651"/>
            <a:ext cx="784040" cy="1156742"/>
          </a:xfrm>
          <a:prstGeom prst="rect">
            <a:avLst/>
          </a:prstGeom>
        </p:spPr>
      </p:pic>
      <p:sp>
        <p:nvSpPr>
          <p:cNvPr id="20" name="Rectangle 19"/>
          <p:cNvSpPr/>
          <p:nvPr/>
        </p:nvSpPr>
        <p:spPr>
          <a:xfrm>
            <a:off x="4591051" y="2495550"/>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904255" y="1488651"/>
            <a:ext cx="784040" cy="1156742"/>
          </a:xfrm>
          <a:prstGeom prst="rect">
            <a:avLst/>
          </a:prstGeom>
        </p:spPr>
      </p:pic>
      <p:sp>
        <p:nvSpPr>
          <p:cNvPr id="28" name="TextBox 27"/>
          <p:cNvSpPr txBox="1"/>
          <p:nvPr/>
        </p:nvSpPr>
        <p:spPr>
          <a:xfrm>
            <a:off x="4667250" y="2819400"/>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942230" y="1488651"/>
            <a:ext cx="784040" cy="1156742"/>
          </a:xfrm>
          <a:prstGeom prst="rect">
            <a:avLst/>
          </a:prstGeom>
        </p:spPr>
      </p:pic>
      <p:sp>
        <p:nvSpPr>
          <p:cNvPr id="32" name="TextBox 31"/>
          <p:cNvSpPr txBox="1"/>
          <p:nvPr/>
        </p:nvSpPr>
        <p:spPr>
          <a:xfrm>
            <a:off x="5410200" y="2847975"/>
            <a:ext cx="2531462" cy="369332"/>
          </a:xfrm>
          <a:prstGeom prst="rect">
            <a:avLst/>
          </a:prstGeom>
          <a:noFill/>
        </p:spPr>
        <p:txBody>
          <a:bodyPr wrap="none" rtlCol="0">
            <a:spAutoFit/>
          </a:bodyPr>
          <a:lstStyle/>
          <a:p>
            <a:r>
              <a:rPr lang="en-US" dirty="0" err="1" smtClean="0">
                <a:solidFill>
                  <a:srgbClr val="00B050"/>
                </a:solidFill>
              </a:rPr>
              <a:t>APEX_yyyyyy</a:t>
            </a:r>
            <a:r>
              <a:rPr lang="en-US" dirty="0" smtClean="0">
                <a:solidFill>
                  <a:srgbClr val="00B050"/>
                </a:solidFill>
              </a:rPr>
              <a:t> Schema</a:t>
            </a:r>
          </a:p>
        </p:txBody>
      </p:sp>
      <p:cxnSp>
        <p:nvCxnSpPr>
          <p:cNvPr id="49" name="Curved Connector 48"/>
          <p:cNvCxnSpPr/>
          <p:nvPr/>
        </p:nvCxnSpPr>
        <p:spPr>
          <a:xfrm rot="5400000">
            <a:off x="6738938" y="2262189"/>
            <a:ext cx="714377" cy="457201"/>
          </a:xfrm>
          <a:prstGeom prst="curvedConnector3">
            <a:avLst>
              <a:gd name="adj1" fmla="val 50000"/>
            </a:avLst>
          </a:prstGeom>
          <a:ln w="254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p:nvPr/>
        </p:nvCxnSpPr>
        <p:spPr>
          <a:xfrm rot="5400000">
            <a:off x="6738938" y="2262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0" name="Curved Connector 49"/>
          <p:cNvCxnSpPr/>
          <p:nvPr/>
        </p:nvCxnSpPr>
        <p:spPr>
          <a:xfrm rot="5400000">
            <a:off x="7720013" y="2271714"/>
            <a:ext cx="714377" cy="457201"/>
          </a:xfrm>
          <a:prstGeom prst="curvedConnector3">
            <a:avLst>
              <a:gd name="adj1" fmla="val 50000"/>
            </a:avLst>
          </a:prstGeom>
          <a:ln w="254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5400000">
            <a:off x="7720013" y="2271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Curved Down Arrow 24"/>
          <p:cNvSpPr/>
          <p:nvPr/>
        </p:nvSpPr>
        <p:spPr>
          <a:xfrm>
            <a:off x="2962275" y="1095375"/>
            <a:ext cx="3400425" cy="39052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085850" y="2847975"/>
            <a:ext cx="2531462" cy="369332"/>
          </a:xfrm>
          <a:prstGeom prst="rect">
            <a:avLst/>
          </a:prstGeom>
          <a:noFill/>
        </p:spPr>
        <p:txBody>
          <a:bodyPr wrap="none" rtlCol="0">
            <a:spAutoFit/>
          </a:bodyPr>
          <a:lstStyle/>
          <a:p>
            <a:r>
              <a:rPr lang="en-US" dirty="0" err="1" smtClean="0">
                <a:solidFill>
                  <a:srgbClr val="0070C0"/>
                </a:solidFill>
              </a:rPr>
              <a:t>APEX_xxxxxx</a:t>
            </a:r>
            <a:r>
              <a:rPr lang="en-US" dirty="0" smtClean="0">
                <a:solidFill>
                  <a:srgbClr val="0070C0"/>
                </a:solidFill>
              </a:rPr>
              <a:t> Schema</a:t>
            </a:r>
          </a:p>
        </p:txBody>
      </p:sp>
      <p:cxnSp>
        <p:nvCxnSpPr>
          <p:cNvPr id="21" name="Curved Connector 20"/>
          <p:cNvCxnSpPr/>
          <p:nvPr/>
        </p:nvCxnSpPr>
        <p:spPr>
          <a:xfrm rot="5400000">
            <a:off x="1471613" y="227171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5400000">
            <a:off x="2414588" y="2262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219074" y="3476627"/>
            <a:ext cx="8486776" cy="638174"/>
          </a:xfrm>
          <a:prstGeom prst="rect">
            <a:avLst/>
          </a:prstGeom>
        </p:spPr>
        <p:txBody>
          <a:bodyPr vert="horz" lIns="0" tIns="0" rIns="0" bIns="0" rtlCol="0">
            <a:noAutofit/>
          </a:bodyPr>
          <a:lstStyle/>
          <a:p>
            <a:pPr marL="457200" marR="0" lvl="0" indent="-396875" algn="l" defTabSz="228600" rtl="0" eaLnBrk="1" fontAlgn="auto" latinLnBrk="0" hangingPunct="1">
              <a:lnSpc>
                <a:spcPct val="100000"/>
              </a:lnSpc>
              <a:spcBef>
                <a:spcPts val="0"/>
              </a:spcBef>
              <a:spcAft>
                <a:spcPts val="600"/>
              </a:spcAft>
              <a:buClr>
                <a:srgbClr val="FF0000"/>
              </a:buClr>
              <a:buSzPct val="85000"/>
              <a:buFont typeface="+mj-lt"/>
              <a:buAutoNum type="arabicParenR"/>
              <a:tabLst/>
              <a:defRPr/>
            </a:pPr>
            <a:r>
              <a:rPr lang="en-US" sz="2000" dirty="0" smtClean="0"/>
              <a:t>Run </a:t>
            </a:r>
            <a:r>
              <a:rPr lang="en-US" sz="2000" i="1" dirty="0" smtClean="0">
                <a:latin typeface="Courier New" pitchFamily="49" charset="0"/>
                <a:cs typeface="Courier New" pitchFamily="49" charset="0"/>
              </a:rPr>
              <a:t>apxpatch_con.sql</a:t>
            </a:r>
            <a:r>
              <a:rPr lang="en-US" sz="2000" dirty="0" smtClean="0"/>
              <a:t> or </a:t>
            </a:r>
            <a:r>
              <a:rPr lang="en-US" sz="2000" i="1" dirty="0" smtClean="0">
                <a:latin typeface="Courier New" pitchFamily="49" charset="0"/>
                <a:cs typeface="Courier New" pitchFamily="49" charset="0"/>
              </a:rPr>
              <a:t>apexins_con.sql</a:t>
            </a:r>
            <a:r>
              <a:rPr lang="en-US" sz="2000" dirty="0" smtClean="0"/>
              <a:t> </a:t>
            </a:r>
            <a:br>
              <a:rPr lang="en-US" sz="2000" dirty="0" smtClean="0"/>
            </a:br>
            <a:r>
              <a:rPr lang="en-US" sz="2000" dirty="0" smtClean="0"/>
              <a:t>in target CDB to upgrade CDB Root to be the same as the source</a:t>
            </a:r>
            <a:endParaRPr kumimoji="0" lang="en-US" sz="2000" i="0"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6" name="TextBox 25"/>
          <p:cNvSpPr txBox="1"/>
          <p:nvPr/>
        </p:nvSpPr>
        <p:spPr>
          <a:xfrm>
            <a:off x="2638426" y="1724024"/>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
        <p:nvSpPr>
          <p:cNvPr id="36" name="TextBox 35"/>
          <p:cNvSpPr txBox="1"/>
          <p:nvPr/>
        </p:nvSpPr>
        <p:spPr>
          <a:xfrm>
            <a:off x="1666876" y="1724024"/>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
        <p:nvSpPr>
          <p:cNvPr id="39" name="TextBox 38"/>
          <p:cNvSpPr txBox="1"/>
          <p:nvPr/>
        </p:nvSpPr>
        <p:spPr>
          <a:xfrm>
            <a:off x="7934326" y="1714499"/>
            <a:ext cx="733424" cy="461665"/>
          </a:xfrm>
          <a:prstGeom prst="rect">
            <a:avLst/>
          </a:prstGeom>
          <a:noFill/>
        </p:spPr>
        <p:txBody>
          <a:bodyPr wrap="square" rtlCol="0">
            <a:spAutoFit/>
          </a:bodyPr>
          <a:lstStyle/>
          <a:p>
            <a:pPr algn="ctr"/>
            <a:r>
              <a:rPr lang="en-US" sz="1200" b="1" dirty="0" err="1" smtClean="0">
                <a:solidFill>
                  <a:srgbClr val="00B050"/>
                </a:solidFill>
              </a:rPr>
              <a:t>APEX_yyyyyy</a:t>
            </a:r>
            <a:endParaRPr lang="en-US" sz="1200" b="1" dirty="0" smtClean="0">
              <a:solidFill>
                <a:srgbClr val="00B050"/>
              </a:solidFill>
            </a:endParaRPr>
          </a:p>
        </p:txBody>
      </p:sp>
      <p:sp>
        <p:nvSpPr>
          <p:cNvPr id="40" name="TextBox 39"/>
          <p:cNvSpPr txBox="1"/>
          <p:nvPr/>
        </p:nvSpPr>
        <p:spPr>
          <a:xfrm>
            <a:off x="6962776" y="1714499"/>
            <a:ext cx="733424" cy="461665"/>
          </a:xfrm>
          <a:prstGeom prst="rect">
            <a:avLst/>
          </a:prstGeom>
          <a:noFill/>
        </p:spPr>
        <p:txBody>
          <a:bodyPr wrap="square" rtlCol="0">
            <a:spAutoFit/>
          </a:bodyPr>
          <a:lstStyle/>
          <a:p>
            <a:pPr algn="ctr"/>
            <a:r>
              <a:rPr lang="en-US" sz="1200" b="1" dirty="0" err="1" smtClean="0">
                <a:solidFill>
                  <a:srgbClr val="00B050"/>
                </a:solidFill>
              </a:rPr>
              <a:t>APEX_yyyyyy</a:t>
            </a:r>
            <a:endParaRPr lang="en-US" sz="1200" b="1" dirty="0" smtClean="0">
              <a:solidFill>
                <a:srgbClr val="00B050"/>
              </a:solidFill>
            </a:endParaRPr>
          </a:p>
        </p:txBody>
      </p:sp>
      <p:grpSp>
        <p:nvGrpSpPr>
          <p:cNvPr id="51" name="Group 50"/>
          <p:cNvGrpSpPr/>
          <p:nvPr/>
        </p:nvGrpSpPr>
        <p:grpSpPr>
          <a:xfrm>
            <a:off x="5886449" y="1532183"/>
            <a:ext cx="890679" cy="1325320"/>
            <a:chOff x="5886449" y="1532183"/>
            <a:chExt cx="890679" cy="1325320"/>
          </a:xfrm>
        </p:grpSpPr>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886449" y="1532183"/>
              <a:ext cx="890679" cy="1125005"/>
            </a:xfrm>
            <a:prstGeom prst="rect">
              <a:avLst/>
            </a:prstGeom>
          </p:spPr>
        </p:pic>
        <p:cxnSp>
          <p:nvCxnSpPr>
            <p:cNvPr id="38" name="Curved Connector 37"/>
            <p:cNvCxnSpPr/>
            <p:nvPr/>
          </p:nvCxnSpPr>
          <p:spPr>
            <a:xfrm rot="5400000">
              <a:off x="5786438" y="2271714"/>
              <a:ext cx="714377" cy="457201"/>
            </a:xfrm>
            <a:prstGeom prst="curvedConnector3">
              <a:avLst>
                <a:gd name="adj1" fmla="val 50000"/>
              </a:avLst>
            </a:prstGeom>
            <a:ln w="254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972176" y="1733549"/>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grpSp>
      <p:sp>
        <p:nvSpPr>
          <p:cNvPr id="43" name="Title 9"/>
          <p:cNvSpPr>
            <a:spLocks noGrp="1"/>
          </p:cNvSpPr>
          <p:nvPr>
            <p:ph type="title"/>
          </p:nvPr>
        </p:nvSpPr>
        <p:spPr>
          <a:xfrm>
            <a:off x="804347" y="245538"/>
            <a:ext cx="8229586" cy="421212"/>
          </a:xfrm>
        </p:spPr>
        <p:txBody>
          <a:bodyPr/>
          <a:lstStyle/>
          <a:p>
            <a:r>
              <a:rPr lang="en-US" dirty="0" smtClean="0"/>
              <a:t>Moving/Copying PDBs Between 12c Databases</a:t>
            </a:r>
            <a:endParaRPr lang="en-US" dirty="0"/>
          </a:p>
        </p:txBody>
      </p:sp>
      <p:sp>
        <p:nvSpPr>
          <p:cNvPr id="4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accent1"/>
                </a:solidFill>
              </a:rPr>
              <a:t>Incompatible Versions</a:t>
            </a:r>
            <a:r>
              <a:rPr lang="en-US" dirty="0" smtClean="0">
                <a:solidFill>
                  <a:schemeClr val="accent1"/>
                </a:solidFill>
              </a:rPr>
              <a:t>: Higher Release </a:t>
            </a:r>
            <a:r>
              <a:rPr lang="en-US" dirty="0" smtClean="0">
                <a:solidFill>
                  <a:schemeClr val="accent1"/>
                </a:solidFill>
                <a:sym typeface="Wingdings" pitchFamily="2" charset="2"/>
              </a:rPr>
              <a:t> Lower Release </a:t>
            </a:r>
            <a:r>
              <a:rPr lang="en-US" b="1" dirty="0" smtClean="0">
                <a:solidFill>
                  <a:schemeClr val="accent1"/>
                </a:solidFill>
                <a:sym typeface="Wingdings" pitchFamily="2" charset="2"/>
              </a:rPr>
              <a:t>(x &gt; y)</a:t>
            </a:r>
            <a:endParaRPr lang="en-US" b="1" dirty="0">
              <a:solidFill>
                <a:schemeClr val="accent1"/>
              </a:solidFill>
            </a:endParaRPr>
          </a:p>
        </p:txBody>
      </p:sp>
      <p:sp>
        <p:nvSpPr>
          <p:cNvPr id="42" name="Content Placeholder 2"/>
          <p:cNvSpPr txBox="1">
            <a:spLocks/>
          </p:cNvSpPr>
          <p:nvPr/>
        </p:nvSpPr>
        <p:spPr>
          <a:xfrm>
            <a:off x="219074" y="4162426"/>
            <a:ext cx="8924926" cy="361949"/>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startAt="2"/>
              <a:defRPr/>
            </a:pPr>
            <a:r>
              <a:rPr lang="en-US" sz="2000" dirty="0" smtClean="0"/>
              <a:t>Move / copy PDB </a:t>
            </a:r>
            <a:r>
              <a:rPr lang="en-US" sz="2000" i="1" dirty="0" smtClean="0"/>
              <a:t>{Perform other steps, such as configure Web Listener}</a:t>
            </a:r>
            <a:endParaRPr kumimoji="0" lang="en-US" sz="2000" i="1"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45" name="TextBox 44"/>
          <p:cNvSpPr txBox="1"/>
          <p:nvPr/>
        </p:nvSpPr>
        <p:spPr>
          <a:xfrm>
            <a:off x="5410200" y="2857500"/>
            <a:ext cx="2531462" cy="369332"/>
          </a:xfrm>
          <a:prstGeom prst="rect">
            <a:avLst/>
          </a:prstGeom>
          <a:noFill/>
        </p:spPr>
        <p:txBody>
          <a:bodyPr wrap="none" rtlCol="0">
            <a:spAutoFit/>
          </a:bodyPr>
          <a:lstStyle/>
          <a:p>
            <a:r>
              <a:rPr lang="en-US" dirty="0" err="1" smtClean="0">
                <a:solidFill>
                  <a:srgbClr val="0070C0"/>
                </a:solidFill>
              </a:rPr>
              <a:t>APEX_xxxxxx</a:t>
            </a:r>
            <a:r>
              <a:rPr lang="en-US" dirty="0" smtClean="0">
                <a:solidFill>
                  <a:srgbClr val="0070C0"/>
                </a:solidFill>
              </a:rPr>
              <a:t> Schema</a:t>
            </a:r>
          </a:p>
        </p:txBody>
      </p:sp>
      <p:sp>
        <p:nvSpPr>
          <p:cNvPr id="46" name="TextBox 45"/>
          <p:cNvSpPr txBox="1"/>
          <p:nvPr/>
        </p:nvSpPr>
        <p:spPr>
          <a:xfrm>
            <a:off x="6962776" y="1733549"/>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
        <p:nvSpPr>
          <p:cNvPr id="48" name="TextBox 47"/>
          <p:cNvSpPr txBox="1"/>
          <p:nvPr/>
        </p:nvSpPr>
        <p:spPr>
          <a:xfrm>
            <a:off x="7934326" y="1733549"/>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par>
                          <p:cTn id="8" fill="hold">
                            <p:stCondLst>
                              <p:cond delay="3500"/>
                            </p:stCondLst>
                            <p:childTnLst>
                              <p:par>
                                <p:cTn id="9" presetID="10" presetClass="exit" presetSubtype="0" fill="hold" grpId="0" nodeType="afterEffect">
                                  <p:stCondLst>
                                    <p:cond delay="0"/>
                                  </p:stCondLst>
                                  <p:childTnLst>
                                    <p:animEffect transition="out" filter="fade">
                                      <p:cBhvr>
                                        <p:cTn id="10" dur="2000"/>
                                        <p:tgtEl>
                                          <p:spTgt spid="40"/>
                                        </p:tgtEl>
                                      </p:cBhvr>
                                    </p:animEffect>
                                    <p:set>
                                      <p:cBhvr>
                                        <p:cTn id="11" dur="1" fill="hold">
                                          <p:stCondLst>
                                            <p:cond delay="1999"/>
                                          </p:stCondLst>
                                        </p:cTn>
                                        <p:tgtEl>
                                          <p:spTgt spid="4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2000"/>
                                        <p:tgtEl>
                                          <p:spTgt spid="32"/>
                                        </p:tgtEl>
                                      </p:cBhvr>
                                    </p:animEffect>
                                    <p:set>
                                      <p:cBhvr>
                                        <p:cTn id="14" dur="1" fill="hold">
                                          <p:stCondLst>
                                            <p:cond delay="1999"/>
                                          </p:stCondLst>
                                        </p:cTn>
                                        <p:tgtEl>
                                          <p:spTgt spid="3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2000"/>
                                        <p:tgtEl>
                                          <p:spTgt spid="39"/>
                                        </p:tgtEl>
                                      </p:cBhvr>
                                    </p:animEffect>
                                    <p:set>
                                      <p:cBhvr>
                                        <p:cTn id="17" dur="1" fill="hold">
                                          <p:stCondLst>
                                            <p:cond delay="1999"/>
                                          </p:stCondLst>
                                        </p:cTn>
                                        <p:tgtEl>
                                          <p:spTgt spid="39"/>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000"/>
                                        <p:tgtEl>
                                          <p:spTgt spid="49"/>
                                        </p:tgtEl>
                                      </p:cBhvr>
                                    </p:animEffect>
                                    <p:set>
                                      <p:cBhvr>
                                        <p:cTn id="20" dur="1" fill="hold">
                                          <p:stCondLst>
                                            <p:cond delay="1999"/>
                                          </p:stCondLst>
                                        </p:cTn>
                                        <p:tgtEl>
                                          <p:spTgt spid="4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2000"/>
                                        <p:tgtEl>
                                          <p:spTgt spid="50"/>
                                        </p:tgtEl>
                                      </p:cBhvr>
                                    </p:animEffect>
                                    <p:set>
                                      <p:cBhvr>
                                        <p:cTn id="23" dur="1" fill="hold">
                                          <p:stCondLst>
                                            <p:cond delay="1999"/>
                                          </p:stCondLst>
                                        </p:cTn>
                                        <p:tgtEl>
                                          <p:spTgt spid="50"/>
                                        </p:tgtEl>
                                        <p:attrNameLst>
                                          <p:attrName>style.visibility</p:attrName>
                                        </p:attrNameLst>
                                      </p:cBhvr>
                                      <p:to>
                                        <p:strVal val="hidden"/>
                                      </p:to>
                                    </p:se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20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20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20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000"/>
                                        <p:tgtEl>
                                          <p:spTgt spid="34"/>
                                        </p:tgtEl>
                                      </p:cBhvr>
                                    </p:animEffect>
                                  </p:childTnLst>
                                </p:cTn>
                              </p:par>
                            </p:childTnLst>
                          </p:cTn>
                        </p:par>
                        <p:par>
                          <p:cTn id="40" fill="hold">
                            <p:stCondLst>
                              <p:cond delay="75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childTnLst>
                                </p:cTn>
                              </p:par>
                            </p:childTnLst>
                          </p:cTn>
                        </p:par>
                        <p:par>
                          <p:cTn id="44" fill="hold">
                            <p:stCondLst>
                              <p:cond delay="8500"/>
                            </p:stCondLst>
                            <p:childTnLst>
                              <p:par>
                                <p:cTn id="45" presetID="22" presetClass="entr" presetSubtype="8"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p:stCondLst>
                              <p:cond delay="9000"/>
                            </p:stCondLst>
                            <p:childTnLst>
                              <p:par>
                                <p:cTn id="49" presetID="10" presetClass="entr" presetSubtype="0"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5" grpId="0" animBg="1"/>
      <p:bldP spid="23" grpId="0"/>
      <p:bldP spid="39" grpId="0"/>
      <p:bldP spid="40" grpId="0"/>
      <p:bldP spid="42" grpId="0"/>
      <p:bldP spid="45" grpId="0"/>
      <p:bldP spid="46" grpId="0"/>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66701" y="248602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646330" y="1479126"/>
            <a:ext cx="784040" cy="1156742"/>
          </a:xfrm>
          <a:prstGeom prst="rect">
            <a:avLst/>
          </a:prstGeom>
        </p:spPr>
      </p:pic>
      <p:sp>
        <p:nvSpPr>
          <p:cNvPr id="33" name="TextBox 32"/>
          <p:cNvSpPr txBox="1"/>
          <p:nvPr/>
        </p:nvSpPr>
        <p:spPr>
          <a:xfrm>
            <a:off x="342900" y="28098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617880" y="1479126"/>
            <a:ext cx="784040" cy="1156742"/>
          </a:xfrm>
          <a:prstGeom prst="rect">
            <a:avLst/>
          </a:prstGeom>
        </p:spPr>
      </p:pic>
      <p:sp>
        <p:nvSpPr>
          <p:cNvPr id="20" name="Rectangle 19"/>
          <p:cNvSpPr/>
          <p:nvPr/>
        </p:nvSpPr>
        <p:spPr>
          <a:xfrm>
            <a:off x="4591051" y="2486025"/>
            <a:ext cx="426720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904255" y="1479126"/>
            <a:ext cx="784040" cy="1156742"/>
          </a:xfrm>
          <a:prstGeom prst="rect">
            <a:avLst/>
          </a:prstGeom>
        </p:spPr>
      </p:pic>
      <p:sp>
        <p:nvSpPr>
          <p:cNvPr id="28" name="TextBox 27"/>
          <p:cNvSpPr txBox="1"/>
          <p:nvPr/>
        </p:nvSpPr>
        <p:spPr>
          <a:xfrm>
            <a:off x="4667250" y="28098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942230" y="1479126"/>
            <a:ext cx="784040" cy="1156742"/>
          </a:xfrm>
          <a:prstGeom prst="rect">
            <a:avLst/>
          </a:prstGeom>
        </p:spPr>
      </p:pic>
      <p:sp>
        <p:nvSpPr>
          <p:cNvPr id="32" name="TextBox 31"/>
          <p:cNvSpPr txBox="1"/>
          <p:nvPr/>
        </p:nvSpPr>
        <p:spPr>
          <a:xfrm>
            <a:off x="5410200" y="2838450"/>
            <a:ext cx="2531462" cy="369332"/>
          </a:xfrm>
          <a:prstGeom prst="rect">
            <a:avLst/>
          </a:prstGeom>
          <a:noFill/>
        </p:spPr>
        <p:txBody>
          <a:bodyPr wrap="none" rtlCol="0">
            <a:spAutoFit/>
          </a:bodyPr>
          <a:lstStyle/>
          <a:p>
            <a:r>
              <a:rPr lang="en-US" dirty="0" err="1" smtClean="0">
                <a:solidFill>
                  <a:srgbClr val="00B050"/>
                </a:solidFill>
              </a:rPr>
              <a:t>APEX_yyyyyy</a:t>
            </a:r>
            <a:r>
              <a:rPr lang="en-US" dirty="0" smtClean="0">
                <a:solidFill>
                  <a:srgbClr val="00B050"/>
                </a:solidFill>
              </a:rPr>
              <a:t> Schema</a:t>
            </a:r>
          </a:p>
        </p:txBody>
      </p:sp>
      <p:cxnSp>
        <p:nvCxnSpPr>
          <p:cNvPr id="35" name="Curved Connector 34"/>
          <p:cNvCxnSpPr/>
          <p:nvPr/>
        </p:nvCxnSpPr>
        <p:spPr>
          <a:xfrm rot="5400000">
            <a:off x="6738938" y="2252664"/>
            <a:ext cx="714377" cy="457201"/>
          </a:xfrm>
          <a:prstGeom prst="curvedConnector3">
            <a:avLst>
              <a:gd name="adj1" fmla="val 50000"/>
            </a:avLst>
          </a:prstGeom>
          <a:ln w="254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37" name="Picture 36" descr="DashedLineDB.png"/>
          <p:cNvPicPr>
            <a:picLocks noChangeAspect="1"/>
          </p:cNvPicPr>
          <p:nvPr/>
        </p:nvPicPr>
        <p:blipFill rotWithShape="1">
          <a:blip r:embed="rId4" cstate="print">
            <a:extLst>
              <a:ext uri="{28A0092B-C50C-407E-A947-70E740481C1C}">
                <a14:useLocalDpi xmlns:a14="http://schemas.microsoft.com/office/drawing/2010/main" val="0"/>
              </a:ext>
            </a:extLst>
          </a:blip>
          <a:srcRect l="49633" r="-3864"/>
          <a:stretch/>
        </p:blipFill>
        <p:spPr>
          <a:xfrm rot="10800000">
            <a:off x="5886449" y="1522658"/>
            <a:ext cx="890679" cy="1125005"/>
          </a:xfrm>
          <a:prstGeom prst="rect">
            <a:avLst/>
          </a:prstGeom>
        </p:spPr>
      </p:pic>
      <p:cxnSp>
        <p:nvCxnSpPr>
          <p:cNvPr id="34" name="Curved Connector 33"/>
          <p:cNvCxnSpPr/>
          <p:nvPr/>
        </p:nvCxnSpPr>
        <p:spPr>
          <a:xfrm rot="5400000">
            <a:off x="7720013" y="2262189"/>
            <a:ext cx="714377" cy="457201"/>
          </a:xfrm>
          <a:prstGeom prst="curvedConnector3">
            <a:avLst>
              <a:gd name="adj1" fmla="val 50000"/>
            </a:avLst>
          </a:prstGeom>
          <a:ln w="254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5" name="Curved Down Arrow 24"/>
          <p:cNvSpPr/>
          <p:nvPr/>
        </p:nvSpPr>
        <p:spPr>
          <a:xfrm>
            <a:off x="2962275" y="1085850"/>
            <a:ext cx="3400425" cy="39052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urved Connector 37"/>
          <p:cNvCxnSpPr/>
          <p:nvPr/>
        </p:nvCxnSpPr>
        <p:spPr>
          <a:xfrm rot="5400000">
            <a:off x="5786438" y="2262189"/>
            <a:ext cx="714377" cy="457201"/>
          </a:xfrm>
          <a:prstGeom prst="curvedConnector3">
            <a:avLst>
              <a:gd name="adj1" fmla="val 50000"/>
            </a:avLst>
          </a:prstGeom>
          <a:ln w="254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85850" y="2838450"/>
            <a:ext cx="2531462" cy="369332"/>
          </a:xfrm>
          <a:prstGeom prst="rect">
            <a:avLst/>
          </a:prstGeom>
          <a:noFill/>
        </p:spPr>
        <p:txBody>
          <a:bodyPr wrap="none" rtlCol="0">
            <a:spAutoFit/>
          </a:bodyPr>
          <a:lstStyle/>
          <a:p>
            <a:r>
              <a:rPr lang="en-US" dirty="0" err="1" smtClean="0">
                <a:solidFill>
                  <a:srgbClr val="0070C0"/>
                </a:solidFill>
              </a:rPr>
              <a:t>APEX_xxxxxx</a:t>
            </a:r>
            <a:r>
              <a:rPr lang="en-US" dirty="0" smtClean="0">
                <a:solidFill>
                  <a:srgbClr val="0070C0"/>
                </a:solidFill>
              </a:rPr>
              <a:t> Schema</a:t>
            </a:r>
          </a:p>
        </p:txBody>
      </p:sp>
      <p:cxnSp>
        <p:nvCxnSpPr>
          <p:cNvPr id="21" name="Curved Connector 20"/>
          <p:cNvCxnSpPr/>
          <p:nvPr/>
        </p:nvCxnSpPr>
        <p:spPr>
          <a:xfrm rot="5400000">
            <a:off x="1471613" y="22621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5400000">
            <a:off x="2414588" y="22526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219074" y="3486152"/>
            <a:ext cx="8486776" cy="352424"/>
          </a:xfrm>
          <a:prstGeom prst="rect">
            <a:avLst/>
          </a:prstGeom>
        </p:spPr>
        <p:txBody>
          <a:bodyPr vert="horz" lIns="0" tIns="0" rIns="0" bIns="0" rtlCol="0">
            <a:noAutofit/>
          </a:bodyPr>
          <a:lstStyle/>
          <a:p>
            <a:pPr marL="457200" lvl="0" indent="-396875" defTabSz="228600" fontAlgn="auto">
              <a:spcBef>
                <a:spcPts val="0"/>
              </a:spcBef>
              <a:spcAft>
                <a:spcPts val="600"/>
              </a:spcAft>
              <a:buClr>
                <a:srgbClr val="FF0000"/>
              </a:buClr>
              <a:buSzPct val="85000"/>
              <a:buFont typeface="+mj-lt"/>
              <a:buAutoNum type="arabicParenR"/>
              <a:defRPr/>
            </a:pPr>
            <a:r>
              <a:rPr lang="en-US" sz="2000" dirty="0" smtClean="0"/>
              <a:t>Move / copy PDB</a:t>
            </a:r>
            <a:endParaRPr kumimoji="0" lang="en-US" sz="2000" i="0"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6" name="TextBox 25"/>
          <p:cNvSpPr txBox="1"/>
          <p:nvPr/>
        </p:nvSpPr>
        <p:spPr>
          <a:xfrm>
            <a:off x="2638426" y="1714499"/>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
        <p:nvSpPr>
          <p:cNvPr id="36" name="TextBox 35"/>
          <p:cNvSpPr txBox="1"/>
          <p:nvPr/>
        </p:nvSpPr>
        <p:spPr>
          <a:xfrm>
            <a:off x="1666876" y="1714499"/>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
        <p:nvSpPr>
          <p:cNvPr id="39" name="TextBox 38"/>
          <p:cNvSpPr txBox="1"/>
          <p:nvPr/>
        </p:nvSpPr>
        <p:spPr>
          <a:xfrm>
            <a:off x="7934326" y="1704974"/>
            <a:ext cx="733424" cy="461665"/>
          </a:xfrm>
          <a:prstGeom prst="rect">
            <a:avLst/>
          </a:prstGeom>
          <a:noFill/>
        </p:spPr>
        <p:txBody>
          <a:bodyPr wrap="square" rtlCol="0">
            <a:spAutoFit/>
          </a:bodyPr>
          <a:lstStyle/>
          <a:p>
            <a:pPr algn="ctr"/>
            <a:r>
              <a:rPr lang="en-US" sz="1200" b="1" dirty="0" err="1" smtClean="0">
                <a:solidFill>
                  <a:srgbClr val="00B050"/>
                </a:solidFill>
              </a:rPr>
              <a:t>APEX_yyyyyy</a:t>
            </a:r>
            <a:endParaRPr lang="en-US" sz="1200" b="1" dirty="0" smtClean="0">
              <a:solidFill>
                <a:srgbClr val="00B050"/>
              </a:solidFill>
            </a:endParaRPr>
          </a:p>
        </p:txBody>
      </p:sp>
      <p:sp>
        <p:nvSpPr>
          <p:cNvPr id="40" name="TextBox 39"/>
          <p:cNvSpPr txBox="1"/>
          <p:nvPr/>
        </p:nvSpPr>
        <p:spPr>
          <a:xfrm>
            <a:off x="6962776" y="1704974"/>
            <a:ext cx="733424" cy="461665"/>
          </a:xfrm>
          <a:prstGeom prst="rect">
            <a:avLst/>
          </a:prstGeom>
          <a:noFill/>
        </p:spPr>
        <p:txBody>
          <a:bodyPr wrap="square" rtlCol="0">
            <a:spAutoFit/>
          </a:bodyPr>
          <a:lstStyle/>
          <a:p>
            <a:pPr algn="ctr"/>
            <a:r>
              <a:rPr lang="en-US" sz="1200" b="1" dirty="0" err="1" smtClean="0">
                <a:solidFill>
                  <a:srgbClr val="00B050"/>
                </a:solidFill>
              </a:rPr>
              <a:t>APEX_yyyyyy</a:t>
            </a:r>
            <a:endParaRPr lang="en-US" sz="1200" b="1" dirty="0" smtClean="0">
              <a:solidFill>
                <a:srgbClr val="00B050"/>
              </a:solidFill>
            </a:endParaRPr>
          </a:p>
        </p:txBody>
      </p:sp>
      <p:sp>
        <p:nvSpPr>
          <p:cNvPr id="41" name="TextBox 40"/>
          <p:cNvSpPr txBox="1"/>
          <p:nvPr/>
        </p:nvSpPr>
        <p:spPr>
          <a:xfrm>
            <a:off x="5972176" y="1724024"/>
            <a:ext cx="733424" cy="461665"/>
          </a:xfrm>
          <a:prstGeom prst="rect">
            <a:avLst/>
          </a:prstGeom>
          <a:noFill/>
        </p:spPr>
        <p:txBody>
          <a:bodyPr wrap="square" rtlCol="0">
            <a:spAutoFit/>
          </a:bodyPr>
          <a:lstStyle/>
          <a:p>
            <a:pPr algn="ctr"/>
            <a:r>
              <a:rPr lang="en-US" sz="1200" b="1" dirty="0" err="1" smtClean="0">
                <a:solidFill>
                  <a:srgbClr val="0070C0"/>
                </a:solidFill>
              </a:rPr>
              <a:t>APEX_xxxxxx</a:t>
            </a:r>
            <a:endParaRPr lang="en-US" sz="1200" b="1" dirty="0" smtClean="0">
              <a:solidFill>
                <a:srgbClr val="0070C0"/>
              </a:solidFill>
            </a:endParaRPr>
          </a:p>
        </p:txBody>
      </p:sp>
      <p:sp>
        <p:nvSpPr>
          <p:cNvPr id="43" name="Title 9"/>
          <p:cNvSpPr>
            <a:spLocks noGrp="1"/>
          </p:cNvSpPr>
          <p:nvPr>
            <p:ph type="title"/>
          </p:nvPr>
        </p:nvSpPr>
        <p:spPr>
          <a:xfrm>
            <a:off x="804347" y="245538"/>
            <a:ext cx="8229586" cy="421212"/>
          </a:xfrm>
        </p:spPr>
        <p:txBody>
          <a:bodyPr/>
          <a:lstStyle/>
          <a:p>
            <a:r>
              <a:rPr lang="en-US" dirty="0" smtClean="0"/>
              <a:t>Moving/Copying PDBs Between 12c Databases</a:t>
            </a:r>
            <a:endParaRPr lang="en-US" dirty="0"/>
          </a:p>
        </p:txBody>
      </p:sp>
      <p:sp>
        <p:nvSpPr>
          <p:cNvPr id="4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u="sng" dirty="0" smtClean="0">
                <a:solidFill>
                  <a:schemeClr val="accent1"/>
                </a:solidFill>
              </a:rPr>
              <a:t>Incompatible Versions</a:t>
            </a:r>
            <a:r>
              <a:rPr lang="en-US" dirty="0" smtClean="0">
                <a:solidFill>
                  <a:schemeClr val="accent1"/>
                </a:solidFill>
              </a:rPr>
              <a:t>: Lower Release </a:t>
            </a:r>
            <a:r>
              <a:rPr lang="en-US" dirty="0" smtClean="0">
                <a:solidFill>
                  <a:schemeClr val="accent1"/>
                </a:solidFill>
                <a:sym typeface="Wingdings" pitchFamily="2" charset="2"/>
              </a:rPr>
              <a:t> Higher Release </a:t>
            </a:r>
            <a:r>
              <a:rPr lang="en-US" b="1" dirty="0" smtClean="0">
                <a:solidFill>
                  <a:schemeClr val="accent1"/>
                </a:solidFill>
                <a:sym typeface="Wingdings" pitchFamily="2" charset="2"/>
              </a:rPr>
              <a:t>(x &lt; y)</a:t>
            </a:r>
            <a:endParaRPr lang="en-US" b="1" dirty="0">
              <a:solidFill>
                <a:schemeClr val="accent1"/>
              </a:solidFill>
            </a:endParaRPr>
          </a:p>
        </p:txBody>
      </p:sp>
      <p:sp>
        <p:nvSpPr>
          <p:cNvPr id="42" name="Content Placeholder 2"/>
          <p:cNvSpPr txBox="1">
            <a:spLocks/>
          </p:cNvSpPr>
          <p:nvPr/>
        </p:nvSpPr>
        <p:spPr>
          <a:xfrm>
            <a:off x="219074" y="3857627"/>
            <a:ext cx="8486776" cy="676274"/>
          </a:xfrm>
          <a:prstGeom prst="rect">
            <a:avLst/>
          </a:prstGeom>
        </p:spPr>
        <p:txBody>
          <a:bodyPr vert="horz" lIns="0" tIns="0" rIns="0" bIns="0" rtlCol="0">
            <a:noAutofit/>
          </a:bodyPr>
          <a:lstStyle/>
          <a:p>
            <a:pPr marL="457200" indent="-396875" defTabSz="228600" fontAlgn="auto">
              <a:spcBef>
                <a:spcPts val="0"/>
              </a:spcBef>
              <a:spcAft>
                <a:spcPts val="600"/>
              </a:spcAft>
              <a:buClr>
                <a:srgbClr val="FF0000"/>
              </a:buClr>
              <a:buSzPct val="85000"/>
              <a:buFont typeface="+mj-lt"/>
              <a:buAutoNum type="arabicParenR" startAt="2"/>
              <a:defRPr/>
            </a:pPr>
            <a:r>
              <a:rPr lang="en-US" sz="2000" dirty="0" smtClean="0"/>
              <a:t>Run </a:t>
            </a:r>
            <a:r>
              <a:rPr lang="en-US" sz="2000" i="1" dirty="0" smtClean="0">
                <a:latin typeface="Courier New" pitchFamily="49" charset="0"/>
                <a:cs typeface="Courier New" pitchFamily="49" charset="0"/>
              </a:rPr>
              <a:t>catcon.pl</a:t>
            </a:r>
            <a:r>
              <a:rPr lang="en-US" sz="2000" dirty="0" smtClean="0"/>
              <a:t> in new PDB to upgrade to the same release as </a:t>
            </a:r>
            <a:br>
              <a:rPr lang="en-US" sz="2000" dirty="0" smtClean="0"/>
            </a:br>
            <a:r>
              <a:rPr lang="en-US" sz="2000" dirty="0" smtClean="0"/>
              <a:t>in the target CDB Root installation </a:t>
            </a:r>
            <a:r>
              <a:rPr lang="en-US" sz="2000" i="1" dirty="0" smtClean="0"/>
              <a:t>{See Installation Guide for syntax}</a:t>
            </a:r>
          </a:p>
          <a:p>
            <a:pPr marL="517525" lvl="0" indent="-457200" defTabSz="228600" fontAlgn="auto">
              <a:spcBef>
                <a:spcPts val="0"/>
              </a:spcBef>
              <a:spcAft>
                <a:spcPts val="600"/>
              </a:spcAft>
              <a:buClr>
                <a:srgbClr val="FF0000"/>
              </a:buClr>
              <a:buSzPct val="85000"/>
              <a:buFont typeface="+mj-lt"/>
              <a:buAutoNum type="arabicParenR" startAt="2"/>
              <a:defRPr/>
            </a:pPr>
            <a:endParaRPr kumimoji="0" lang="en-US" sz="2000" i="0"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cxnSp>
        <p:nvCxnSpPr>
          <p:cNvPr id="45" name="Curved Connector 44"/>
          <p:cNvCxnSpPr/>
          <p:nvPr/>
        </p:nvCxnSpPr>
        <p:spPr>
          <a:xfrm rot="5400000">
            <a:off x="5786438" y="2262189"/>
            <a:ext cx="714377" cy="457201"/>
          </a:xfrm>
          <a:prstGeom prst="curvedConnector3">
            <a:avLst>
              <a:gd name="adj1" fmla="val 50000"/>
            </a:avLst>
          </a:prstGeom>
          <a:ln w="254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2176" y="1724024"/>
            <a:ext cx="733424" cy="461665"/>
          </a:xfrm>
          <a:prstGeom prst="rect">
            <a:avLst/>
          </a:prstGeom>
          <a:noFill/>
        </p:spPr>
        <p:txBody>
          <a:bodyPr wrap="square" rtlCol="0">
            <a:spAutoFit/>
          </a:bodyPr>
          <a:lstStyle/>
          <a:p>
            <a:pPr algn="ctr"/>
            <a:r>
              <a:rPr lang="en-US" sz="1200" b="1" dirty="0" err="1" smtClean="0">
                <a:solidFill>
                  <a:srgbClr val="00B050"/>
                </a:solidFill>
              </a:rPr>
              <a:t>APEX_yyyyyy</a:t>
            </a:r>
            <a:endParaRPr lang="en-US" sz="1200" b="1" dirty="0" smtClean="0">
              <a:solidFill>
                <a:srgbClr val="00B050"/>
              </a:solidFill>
            </a:endParaRP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par>
                          <p:cTn id="8" fill="hold">
                            <p:stCondLst>
                              <p:cond delay="40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0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2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20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2000"/>
                                        <p:tgtEl>
                                          <p:spTgt spid="38"/>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2000"/>
                                        <p:tgtEl>
                                          <p:spTgt spid="42"/>
                                        </p:tgtEl>
                                      </p:cBhvr>
                                    </p:animEffect>
                                  </p:childTnLst>
                                </p:cTn>
                              </p:par>
                              <p:par>
                                <p:cTn id="25" presetID="10" presetClass="exit" presetSubtype="0" fill="hold" grpId="1" nodeType="withEffect">
                                  <p:stCondLst>
                                    <p:cond delay="0"/>
                                  </p:stCondLst>
                                  <p:childTnLst>
                                    <p:animEffect transition="out" filter="fade">
                                      <p:cBhvr>
                                        <p:cTn id="26" dur="2000"/>
                                        <p:tgtEl>
                                          <p:spTgt spid="41"/>
                                        </p:tgtEl>
                                      </p:cBhvr>
                                    </p:animEffect>
                                    <p:set>
                                      <p:cBhvr>
                                        <p:cTn id="27" dur="1" fill="hold">
                                          <p:stCondLst>
                                            <p:cond delay="1999"/>
                                          </p:stCondLst>
                                        </p:cTn>
                                        <p:tgtEl>
                                          <p:spTgt spid="4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000"/>
                                        <p:tgtEl>
                                          <p:spTgt spid="38"/>
                                        </p:tgtEl>
                                      </p:cBhvr>
                                    </p:animEffect>
                                    <p:set>
                                      <p:cBhvr>
                                        <p:cTn id="30" dur="1" fill="hold">
                                          <p:stCondLst>
                                            <p:cond delay="1999"/>
                                          </p:stCondLst>
                                        </p:cTn>
                                        <p:tgtEl>
                                          <p:spTgt spid="3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20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p:bldP spid="41" grpId="0"/>
      <p:bldP spid="41" grpId="1"/>
      <p:bldP spid="42" grpId="0"/>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52451" y="221932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dirty="0" smtClean="0"/>
              <a:t>Upgrading / Patching Application Express</a:t>
            </a:r>
            <a:endParaRPr lang="en-US" dirty="0"/>
          </a:p>
        </p:txBody>
      </p:sp>
      <p:pic>
        <p:nvPicPr>
          <p:cNvPr id="31" name="Picture 30"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932080" y="1212426"/>
            <a:ext cx="784040" cy="1156742"/>
          </a:xfrm>
          <a:prstGeom prst="rect">
            <a:avLst/>
          </a:prstGeom>
        </p:spPr>
      </p:pic>
      <p:sp>
        <p:nvSpPr>
          <p:cNvPr id="33" name="TextBox 32"/>
          <p:cNvSpPr txBox="1"/>
          <p:nvPr/>
        </p:nvSpPr>
        <p:spPr>
          <a:xfrm>
            <a:off x="628650" y="25431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47" name="Picture 4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2903630" y="1212426"/>
            <a:ext cx="784040" cy="1156742"/>
          </a:xfrm>
          <a:prstGeom prst="rect">
            <a:avLst/>
          </a:prstGeom>
        </p:spPr>
      </p:pic>
      <p:sp>
        <p:nvSpPr>
          <p:cNvPr id="54" name="Content Placeholder 2"/>
          <p:cNvSpPr txBox="1">
            <a:spLocks/>
          </p:cNvSpPr>
          <p:nvPr/>
        </p:nvSpPr>
        <p:spPr>
          <a:xfrm>
            <a:off x="504824" y="3257551"/>
            <a:ext cx="3790951" cy="1314450"/>
          </a:xfrm>
          <a:prstGeom prst="rect">
            <a:avLst/>
          </a:prstGeom>
        </p:spPr>
        <p:txBody>
          <a:bodyPr vert="horz" lIns="0" tIns="0" rIns="0" bIns="0" rtlCol="0">
            <a:noAutofit/>
          </a:bodyPr>
          <a:lstStyle/>
          <a:p>
            <a:pPr marL="228600" lvl="0" indent="-168275" defTabSz="228600" fontAlgn="auto">
              <a:spcBef>
                <a:spcPts val="0"/>
              </a:spcBef>
              <a:spcAft>
                <a:spcPts val="600"/>
              </a:spcAft>
              <a:buClr>
                <a:srgbClr val="FF0000"/>
              </a:buClr>
              <a:buSzPct val="85000"/>
              <a:buFont typeface="Wingdings" pitchFamily="2" charset="2"/>
              <a:buChar char="§"/>
              <a:defRPr/>
            </a:pPr>
            <a:r>
              <a:rPr lang="en-US" sz="2000" noProof="0" dirty="0" smtClean="0"/>
              <a:t>Run container scripts, such as </a:t>
            </a:r>
            <a:r>
              <a:rPr lang="en-US" sz="2000" i="1" dirty="0" smtClean="0">
                <a:latin typeface="Courier New" pitchFamily="49" charset="0"/>
                <a:cs typeface="Courier New" pitchFamily="49" charset="0"/>
              </a:rPr>
              <a:t>apexins_con.sql</a:t>
            </a:r>
            <a:r>
              <a:rPr lang="en-US" sz="2000" noProof="0" dirty="0" smtClean="0"/>
              <a:t>, in CDB</a:t>
            </a:r>
          </a:p>
          <a:p>
            <a:pPr marL="57150" indent="3175" defTabSz="228600" fontAlgn="auto">
              <a:spcBef>
                <a:spcPts val="0"/>
              </a:spcBef>
              <a:spcAft>
                <a:spcPts val="600"/>
              </a:spcAft>
              <a:buClr>
                <a:srgbClr val="FF0000"/>
              </a:buClr>
              <a:buSzPct val="85000"/>
              <a:defRPr/>
            </a:pPr>
            <a:r>
              <a:rPr lang="en-US" sz="2000" i="1" dirty="0" smtClean="0"/>
              <a:t>Perform update / patch </a:t>
            </a:r>
            <a:r>
              <a:rPr lang="en-US" sz="2000" b="1" i="1" u="sng" dirty="0" smtClean="0"/>
              <a:t>ONCE</a:t>
            </a:r>
            <a:r>
              <a:rPr lang="en-US" sz="2000" i="1" dirty="0" smtClean="0"/>
              <a:t> for CDB and all PDBs</a:t>
            </a:r>
          </a:p>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endParaRPr kumimoji="0" lang="en-US" sz="2000" i="0" strike="noStrike" kern="1200" cap="none" spc="0" normalizeH="0" noProof="0" dirty="0" smtClean="0">
              <a:ln>
                <a:noFill/>
              </a:ln>
              <a:solidFill>
                <a:schemeClr val="tx1"/>
              </a:solidFill>
              <a:effectLst/>
              <a:uLnTx/>
              <a:uFillTx/>
              <a:latin typeface="Arial" pitchFamily="34" charset="0"/>
              <a:ea typeface="+mn-ea"/>
              <a:cs typeface="Arial" pitchFamily="34" charset="0"/>
            </a:endParaRPr>
          </a:p>
        </p:txBody>
      </p:sp>
      <p:sp>
        <p:nvSpPr>
          <p:cNvPr id="21" name="TextBox 20"/>
          <p:cNvSpPr txBox="1"/>
          <p:nvPr/>
        </p:nvSpPr>
        <p:spPr>
          <a:xfrm>
            <a:off x="1371600" y="2571750"/>
            <a:ext cx="2608406" cy="369332"/>
          </a:xfrm>
          <a:prstGeom prst="rect">
            <a:avLst/>
          </a:prstGeom>
          <a:noFill/>
        </p:spPr>
        <p:txBody>
          <a:bodyPr wrap="none" rtlCol="0">
            <a:spAutoFit/>
          </a:bodyPr>
          <a:lstStyle/>
          <a:p>
            <a:r>
              <a:rPr lang="en-US" dirty="0" smtClean="0">
                <a:solidFill>
                  <a:srgbClr val="0070C0"/>
                </a:solidFill>
              </a:rPr>
              <a:t>APEX_040200 Schema</a:t>
            </a:r>
          </a:p>
        </p:txBody>
      </p:sp>
      <p:cxnSp>
        <p:nvCxnSpPr>
          <p:cNvPr id="23" name="Curved Connector 22"/>
          <p:cNvCxnSpPr/>
          <p:nvPr/>
        </p:nvCxnSpPr>
        <p:spPr>
          <a:xfrm rot="5400000">
            <a:off x="1757363" y="1995489"/>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a:off x="2700338" y="1985964"/>
            <a:ext cx="714377" cy="457201"/>
          </a:xfrm>
          <a:prstGeom prst="curvedConnector3">
            <a:avLst>
              <a:gd name="adj1" fmla="val 50000"/>
            </a:avLst>
          </a:prstGeom>
          <a:ln w="25400">
            <a:solidFill>
              <a:srgbClr val="0070C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5086351" y="1212426"/>
            <a:ext cx="3448050" cy="1730859"/>
            <a:chOff x="5086351" y="1212426"/>
            <a:chExt cx="3448050" cy="1730859"/>
          </a:xfrm>
        </p:grpSpPr>
        <p:sp>
          <p:nvSpPr>
            <p:cNvPr id="19" name="Rectangle 18"/>
            <p:cNvSpPr/>
            <p:nvPr/>
          </p:nvSpPr>
          <p:spPr>
            <a:xfrm>
              <a:off x="5086351" y="2219325"/>
              <a:ext cx="3448050" cy="723900"/>
            </a:xfrm>
            <a:prstGeom prst="rect">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418480" y="1212426"/>
              <a:ext cx="784040" cy="1156742"/>
            </a:xfrm>
            <a:prstGeom prst="rect">
              <a:avLst/>
            </a:prstGeom>
          </p:spPr>
        </p:pic>
        <p:sp>
          <p:nvSpPr>
            <p:cNvPr id="28" name="TextBox 27"/>
            <p:cNvSpPr txBox="1"/>
            <p:nvPr/>
          </p:nvSpPr>
          <p:spPr>
            <a:xfrm>
              <a:off x="5200650" y="2543175"/>
              <a:ext cx="726481" cy="400110"/>
            </a:xfrm>
            <a:prstGeom prst="rect">
              <a:avLst/>
            </a:prstGeom>
            <a:noFill/>
          </p:spPr>
          <p:txBody>
            <a:bodyPr wrap="none" rtlCol="0">
              <a:spAutoFit/>
            </a:bodyPr>
            <a:lstStyle/>
            <a:p>
              <a:r>
                <a:rPr lang="en-US" sz="2000" dirty="0" smtClean="0">
                  <a:solidFill>
                    <a:schemeClr val="tx2"/>
                  </a:solidFill>
                </a:rPr>
                <a:t>Root</a:t>
              </a:r>
            </a:p>
          </p:txBody>
        </p:sp>
        <p:pic>
          <p:nvPicPr>
            <p:cNvPr id="29" name="Picture 28" descr="Red-Plug-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446930" y="1212426"/>
              <a:ext cx="784040" cy="1156742"/>
            </a:xfrm>
            <a:prstGeom prst="rect">
              <a:avLst/>
            </a:prstGeom>
          </p:spPr>
        </p:pic>
        <p:sp>
          <p:nvSpPr>
            <p:cNvPr id="22" name="TextBox 21"/>
            <p:cNvSpPr txBox="1"/>
            <p:nvPr/>
          </p:nvSpPr>
          <p:spPr>
            <a:xfrm>
              <a:off x="6486526" y="1343024"/>
              <a:ext cx="733424" cy="646331"/>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a:p>
              <a:pPr algn="ctr"/>
              <a:r>
                <a:rPr lang="en-US" sz="1200" b="1" dirty="0" smtClean="0">
                  <a:solidFill>
                    <a:schemeClr val="bg1"/>
                  </a:solidFill>
                </a:rPr>
                <a:t>{4.2.0}</a:t>
              </a:r>
            </a:p>
          </p:txBody>
        </p:sp>
        <p:sp>
          <p:nvSpPr>
            <p:cNvPr id="25" name="TextBox 24"/>
            <p:cNvSpPr txBox="1"/>
            <p:nvPr/>
          </p:nvSpPr>
          <p:spPr>
            <a:xfrm>
              <a:off x="7458076" y="1343024"/>
              <a:ext cx="733424" cy="646331"/>
            </a:xfrm>
            <a:prstGeom prst="rect">
              <a:avLst/>
            </a:prstGeom>
            <a:noFill/>
          </p:spPr>
          <p:txBody>
            <a:bodyPr wrap="square" rtlCol="0">
              <a:spAutoFit/>
            </a:bodyPr>
            <a:lstStyle/>
            <a:p>
              <a:r>
                <a:rPr lang="en-US" sz="1200" b="1" dirty="0" smtClean="0">
                  <a:solidFill>
                    <a:schemeClr val="bg1"/>
                  </a:solidFill>
                </a:rPr>
                <a:t>APEX_</a:t>
              </a:r>
            </a:p>
            <a:p>
              <a:r>
                <a:rPr lang="en-US" sz="1200" b="1" dirty="0" smtClean="0">
                  <a:solidFill>
                    <a:schemeClr val="bg1"/>
                  </a:solidFill>
                </a:rPr>
                <a:t>040200</a:t>
              </a:r>
            </a:p>
            <a:p>
              <a:pPr algn="ctr"/>
              <a:r>
                <a:rPr lang="en-US" sz="1200" b="1" dirty="0" smtClean="0">
                  <a:solidFill>
                    <a:schemeClr val="bg1"/>
                  </a:solidFill>
                </a:rPr>
                <a:t>{4.2.2}</a:t>
              </a:r>
            </a:p>
          </p:txBody>
        </p:sp>
      </p:grpSp>
      <p:sp>
        <p:nvSpPr>
          <p:cNvPr id="26" name="Content Placeholder 2"/>
          <p:cNvSpPr txBox="1">
            <a:spLocks/>
          </p:cNvSpPr>
          <p:nvPr/>
        </p:nvSpPr>
        <p:spPr>
          <a:xfrm>
            <a:off x="5029200" y="3257551"/>
            <a:ext cx="3790950" cy="1314450"/>
          </a:xfrm>
          <a:prstGeom prst="rect">
            <a:avLst/>
          </a:prstGeom>
        </p:spPr>
        <p:txBody>
          <a:bodyPr vert="horz" lIns="0" tIns="0" rIns="0" bIns="0" rtlCol="0">
            <a:noAutofit/>
          </a:bodyPr>
          <a:lstStyle/>
          <a:p>
            <a:pPr marL="228600" lvl="0" indent="-168275" defTabSz="228600" fontAlgn="auto">
              <a:spcBef>
                <a:spcPts val="0"/>
              </a:spcBef>
              <a:spcAft>
                <a:spcPts val="600"/>
              </a:spcAft>
              <a:buClr>
                <a:srgbClr val="FF0000"/>
              </a:buClr>
              <a:buSzPct val="85000"/>
              <a:buFont typeface="Wingdings" pitchFamily="2" charset="2"/>
              <a:buChar char="§"/>
              <a:defRPr/>
            </a:pPr>
            <a:r>
              <a:rPr lang="en-US" sz="2000" dirty="0" smtClean="0"/>
              <a:t>Run standard scripts, such as </a:t>
            </a:r>
            <a:r>
              <a:rPr lang="en-US" sz="2000" i="1" dirty="0" smtClean="0">
                <a:latin typeface="Courier New" pitchFamily="49" charset="0"/>
                <a:cs typeface="Courier New" pitchFamily="49" charset="0"/>
              </a:rPr>
              <a:t>apexins.sql</a:t>
            </a:r>
            <a:r>
              <a:rPr lang="en-US" sz="2000" i="1" dirty="0" smtClean="0">
                <a:latin typeface="+mn-lt"/>
                <a:cs typeface="Courier New" pitchFamily="49" charset="0"/>
              </a:rPr>
              <a:t>, </a:t>
            </a:r>
            <a:r>
              <a:rPr lang="en-US" sz="2000" dirty="0" smtClean="0"/>
              <a:t>in PDB</a:t>
            </a:r>
            <a:r>
              <a:rPr lang="en-US" sz="2000" i="1" dirty="0" smtClean="0">
                <a:latin typeface="+mn-lt"/>
                <a:cs typeface="Courier New" pitchFamily="49" charset="0"/>
              </a:rPr>
              <a:t>s</a:t>
            </a:r>
          </a:p>
          <a:p>
            <a:pPr marL="57150" indent="3175" defTabSz="228600" fontAlgn="auto">
              <a:spcBef>
                <a:spcPts val="0"/>
              </a:spcBef>
              <a:spcAft>
                <a:spcPts val="600"/>
              </a:spcAft>
              <a:buClr>
                <a:srgbClr val="FF0000"/>
              </a:buClr>
              <a:buSzPct val="85000"/>
              <a:defRPr/>
            </a:pPr>
            <a:r>
              <a:rPr lang="en-US" sz="2000" i="1" dirty="0" smtClean="0"/>
              <a:t>Perform update / patch on </a:t>
            </a:r>
            <a:r>
              <a:rPr lang="en-US" sz="2000" b="1" i="1" u="sng" dirty="0" smtClean="0"/>
              <a:t>EACH</a:t>
            </a:r>
            <a:r>
              <a:rPr lang="en-US" sz="2000" i="1" dirty="0" smtClean="0"/>
              <a:t> PDB separately &amp; independently</a:t>
            </a:r>
          </a:p>
        </p:txBody>
      </p:sp>
      <p:sp>
        <p:nvSpPr>
          <p:cNvPr id="18" name="TextBox 17"/>
          <p:cNvSpPr txBox="1"/>
          <p:nvPr/>
        </p:nvSpPr>
        <p:spPr>
          <a:xfrm>
            <a:off x="2924176" y="143827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20" name="TextBox 19"/>
          <p:cNvSpPr txBox="1"/>
          <p:nvPr/>
        </p:nvSpPr>
        <p:spPr>
          <a:xfrm>
            <a:off x="1952626" y="1438274"/>
            <a:ext cx="733424" cy="461665"/>
          </a:xfrm>
          <a:prstGeom prst="rect">
            <a:avLst/>
          </a:prstGeom>
          <a:noFill/>
        </p:spPr>
        <p:txBody>
          <a:bodyPr wrap="square" rtlCol="0">
            <a:spAutoFit/>
          </a:bodyPr>
          <a:lstStyle/>
          <a:p>
            <a:pPr algn="ctr"/>
            <a:r>
              <a:rPr lang="en-US" sz="1200" b="1" dirty="0" smtClean="0">
                <a:solidFill>
                  <a:srgbClr val="0070C0"/>
                </a:solidFill>
              </a:rPr>
              <a:t>APEX_040200</a:t>
            </a:r>
          </a:p>
        </p:txBody>
      </p:sp>
      <p:sp>
        <p:nvSpPr>
          <p:cNvPr id="32"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APEX </a:t>
            </a:r>
            <a:r>
              <a:rPr lang="en-US" b="1" u="sng" dirty="0" smtClean="0">
                <a:solidFill>
                  <a:schemeClr val="accent1"/>
                </a:solidFill>
              </a:rPr>
              <a:t>IN</a:t>
            </a:r>
            <a:r>
              <a:rPr lang="en-US" dirty="0" smtClean="0">
                <a:solidFill>
                  <a:schemeClr val="accent1"/>
                </a:solidFill>
              </a:rPr>
              <a:t> </a:t>
            </a:r>
            <a:r>
              <a:rPr lang="en-US" dirty="0" err="1" smtClean="0">
                <a:solidFill>
                  <a:schemeClr val="accent1"/>
                </a:solidFill>
              </a:rPr>
              <a:t>CDB$Root</a:t>
            </a:r>
            <a:r>
              <a:rPr lang="en-US" dirty="0" smtClean="0">
                <a:solidFill>
                  <a:schemeClr val="accent1"/>
                </a:solidFill>
              </a:rPr>
              <a:t>  versus  APEX </a:t>
            </a:r>
            <a:r>
              <a:rPr lang="en-US" b="1" u="sng" dirty="0" smtClean="0">
                <a:solidFill>
                  <a:schemeClr val="accent1"/>
                </a:solidFill>
              </a:rPr>
              <a:t>NOT IN</a:t>
            </a:r>
            <a:r>
              <a:rPr lang="en-US" dirty="0" smtClean="0">
                <a:solidFill>
                  <a:schemeClr val="accent1"/>
                </a:solidFill>
              </a:rPr>
              <a:t> </a:t>
            </a:r>
            <a:r>
              <a:rPr lang="en-US" dirty="0" err="1" smtClean="0">
                <a:solidFill>
                  <a:schemeClr val="accent1"/>
                </a:solidFill>
              </a:rPr>
              <a:t>CDB$Root</a:t>
            </a:r>
            <a:endParaRPr lang="en-US" dirty="0">
              <a:solidFill>
                <a:schemeClr val="accent1"/>
              </a:solidFill>
            </a:endParaRPr>
          </a:p>
        </p:txBody>
      </p:sp>
    </p:spTree>
    <p:extLst>
      <p:ext uri="{BB962C8B-B14F-4D97-AF65-F5344CB8AC3E}">
        <p14:creationId xmlns:p14="http://schemas.microsoft.com/office/powerpoint/2010/main" val="1559334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par>
                          <p:cTn id="8" fill="hold">
                            <p:stCondLst>
                              <p:cond delay="3000"/>
                            </p:stCondLst>
                            <p:childTnLst>
                              <p:par>
                                <p:cTn id="9" presetID="10" presetClass="entr" presetSubtype="0" fill="hold" grpId="0" nodeType="afterEffect">
                                  <p:stCondLst>
                                    <p:cond delay="15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a:blip r:embed="rId3" cstate="print"/>
          <a:srcRect l="980" r="980"/>
          <a:stretch>
            <a:fillRect/>
          </a:stretch>
        </p:blipFill>
        <p:spPr/>
      </p:pic>
      <p:pic>
        <p:nvPicPr>
          <p:cNvPr id="5" name="Picture 4"/>
          <p:cNvPicPr>
            <a:picLocks noChangeAspect="1"/>
          </p:cNvPicPr>
          <p:nvPr/>
        </p:nvPicPr>
        <p:blipFill>
          <a:blip r:embed="rId4" cstate="print"/>
          <a:stretch>
            <a:fillRect/>
          </a:stretch>
        </p:blipFill>
        <p:spPr>
          <a:xfrm>
            <a:off x="5760374" y="1922629"/>
            <a:ext cx="3338396" cy="2670716"/>
          </a:xfrm>
          <a:prstGeom prst="rect">
            <a:avLst/>
          </a:prstGeom>
        </p:spPr>
      </p:pic>
      <p:sp>
        <p:nvSpPr>
          <p:cNvPr id="8" name="Content Placeholder 2"/>
          <p:cNvSpPr txBox="1">
            <a:spLocks/>
          </p:cNvSpPr>
          <p:nvPr/>
        </p:nvSpPr>
        <p:spPr>
          <a:xfrm>
            <a:off x="304800" y="1272735"/>
            <a:ext cx="5181600" cy="2565840"/>
          </a:xfrm>
          <a:prstGeom prst="rect">
            <a:avLst/>
          </a:prstGeom>
        </p:spPr>
        <p:txBody>
          <a:bodyPr/>
          <a:lstStyle/>
          <a:p>
            <a:pPr marL="228600" marR="0" lvl="0" indent="-168275" algn="ctr" defTabSz="228600" rtl="0" eaLnBrk="1" fontAlgn="base" latinLnBrk="0" hangingPunct="1">
              <a:lnSpc>
                <a:spcPct val="100000"/>
              </a:lnSpc>
              <a:spcBef>
                <a:spcPct val="0"/>
              </a:spcBef>
              <a:spcAft>
                <a:spcPts val="600"/>
              </a:spcAft>
              <a:buClr>
                <a:srgbClr val="FF0000"/>
              </a:buClr>
              <a:buSzPct val="85000"/>
              <a:buFont typeface="Wingdings" pitchFamily="2" charset="2"/>
              <a:buNone/>
              <a:tabLst/>
              <a:defRPr/>
            </a:pPr>
            <a:r>
              <a:rPr kumimoji="0" lang="en-US" sz="32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ＭＳ Ｐゴシック" charset="0"/>
              </a:rPr>
              <a:t>Oracle Database 12c </a:t>
            </a:r>
            <a:br>
              <a:rPr kumimoji="0" lang="en-US" sz="32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ＭＳ Ｐゴシック" charset="0"/>
              </a:rPr>
            </a:br>
            <a:r>
              <a:rPr kumimoji="0" lang="en-US" sz="32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ＭＳ Ｐゴシック" charset="0"/>
              </a:rPr>
              <a:t>New Features</a:t>
            </a:r>
          </a:p>
          <a:p>
            <a:pPr marL="228600" marR="0" lvl="0" indent="-168275" algn="ctr" defTabSz="228600" rtl="0" eaLnBrk="1" fontAlgn="base" latinLnBrk="0" hangingPunct="1">
              <a:lnSpc>
                <a:spcPct val="100000"/>
              </a:lnSpc>
              <a:spcBef>
                <a:spcPct val="0"/>
              </a:spcBef>
              <a:spcAft>
                <a:spcPts val="600"/>
              </a:spcAft>
              <a:buClr>
                <a:srgbClr val="FF0000"/>
              </a:buClr>
              <a:buSzPct val="85000"/>
              <a:buFont typeface="Wingdings" pitchFamily="2" charset="2"/>
              <a:buNone/>
              <a:tabLst/>
              <a:defRPr/>
            </a:pPr>
            <a:r>
              <a:rPr kumimoji="0" lang="en-US" sz="24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Arial" pitchFamily="34" charset="0"/>
              </a:rPr>
              <a:t>Important to  </a:t>
            </a:r>
          </a:p>
          <a:p>
            <a:pPr marL="228600" marR="0" lvl="0" indent="-168275" algn="ctr" defTabSz="228600" rtl="0" eaLnBrk="1" fontAlgn="base" latinLnBrk="0" hangingPunct="1">
              <a:lnSpc>
                <a:spcPct val="100000"/>
              </a:lnSpc>
              <a:spcBef>
                <a:spcPct val="0"/>
              </a:spcBef>
              <a:spcAft>
                <a:spcPts val="600"/>
              </a:spcAft>
              <a:buClr>
                <a:srgbClr val="FF0000"/>
              </a:buClr>
              <a:buSzPct val="85000"/>
              <a:buFont typeface="Wingdings" pitchFamily="2" charset="2"/>
              <a:buNone/>
              <a:tabLst/>
              <a:defRPr/>
            </a:pPr>
            <a:r>
              <a:rPr kumimoji="0" lang="en-US" sz="32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Arial" pitchFamily="34" charset="0"/>
              </a:rPr>
              <a:t>Application Express</a:t>
            </a:r>
            <a:br>
              <a:rPr kumimoji="0" lang="en-US" sz="32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Arial" pitchFamily="34" charset="0"/>
              </a:rPr>
            </a:br>
            <a:r>
              <a:rPr kumimoji="0" lang="en-US" sz="3200" b="1" i="0" u="none" strike="noStrike" kern="1200" cap="none" spc="0" normalizeH="0" baseline="0" noProof="0" dirty="0" smtClean="0">
                <a:ln>
                  <a:noFill/>
                </a:ln>
                <a:solidFill>
                  <a:schemeClr val="accent1"/>
                </a:solidFill>
                <a:effectLst/>
                <a:uLnTx/>
                <a:uFillTx/>
                <a:latin typeface="Arial" pitchFamily="34" charset="0"/>
                <a:ea typeface="ＭＳ Ｐゴシック" charset="0"/>
                <a:cs typeface="Arial" pitchFamily="34" charset="0"/>
              </a:rPr>
              <a:t>Developers</a:t>
            </a:r>
            <a:endParaRPr kumimoji="0" lang="en-US" sz="3200" b="1" i="0" u="none" strike="noStrike" kern="1200" cap="none" spc="0" normalizeH="0" baseline="0" noProof="0" dirty="0" smtClean="0">
              <a:ln>
                <a:noFill/>
              </a:ln>
              <a:solidFill>
                <a:schemeClr val="accent1"/>
              </a:solidFill>
              <a:effectLst/>
              <a:uLnTx/>
              <a:uFillTx/>
              <a:latin typeface="Arial" pitchFamily="34" charset="0"/>
              <a:ea typeface="+mn-ea"/>
              <a:cs typeface="Arial" pitchFamily="34" charset="0"/>
            </a:endParaRPr>
          </a:p>
          <a:p>
            <a:pPr marL="228600" marR="0" lvl="0" indent="-168275" algn="ctr" defTabSz="228600" rtl="0" eaLnBrk="1" fontAlgn="base" latinLnBrk="0" hangingPunct="1">
              <a:lnSpc>
                <a:spcPct val="100000"/>
              </a:lnSpc>
              <a:spcBef>
                <a:spcPct val="0"/>
              </a:spcBef>
              <a:spcAft>
                <a:spcPts val="600"/>
              </a:spcAft>
              <a:buClr>
                <a:srgbClr val="FF0000"/>
              </a:buClr>
              <a:buSzPct val="85000"/>
              <a:buFont typeface="Wingdings" pitchFamily="2" charset="2"/>
              <a:buChar char="§"/>
              <a:tabLst/>
              <a:defRPr/>
            </a:pPr>
            <a:endParaRPr kumimoji="0" lang="en-US" sz="3200" b="1" i="0" u="none" strike="noStrike" kern="1200" cap="none" spc="0" normalizeH="0" baseline="0" noProof="0" dirty="0" smtClean="0">
              <a:ln>
                <a:noFill/>
              </a:ln>
              <a:solidFill>
                <a:schemeClr val="accent1"/>
              </a:solidFill>
              <a:effectLst/>
              <a:uLnTx/>
              <a:uFillTx/>
              <a:latin typeface="Arial" pitchFamily="34" charset="0"/>
              <a:ea typeface="+mn-ea"/>
              <a:cs typeface="Arial" pitchFamily="34" charset="0"/>
            </a:endParaRPr>
          </a:p>
          <a:p>
            <a:pPr marL="228600" marR="0" lvl="0" indent="-168275" algn="ctr" defTabSz="228600" rtl="0" eaLnBrk="1" fontAlgn="base" latinLnBrk="0" hangingPunct="1">
              <a:lnSpc>
                <a:spcPct val="100000"/>
              </a:lnSpc>
              <a:spcBef>
                <a:spcPct val="0"/>
              </a:spcBef>
              <a:spcAft>
                <a:spcPts val="600"/>
              </a:spcAft>
              <a:buClr>
                <a:srgbClr val="FF0000"/>
              </a:buClr>
              <a:buSzPct val="85000"/>
              <a:buFont typeface="Wingdings" pitchFamily="2" charset="2"/>
              <a:buChar char="§"/>
              <a:tabLst/>
              <a:defRPr/>
            </a:pPr>
            <a:endParaRPr kumimoji="0" lang="en-US" sz="3200" b="0" i="0" u="none" strike="noStrike" kern="1200" cap="none" spc="0" normalizeH="0" baseline="0" noProof="0" dirty="0">
              <a:ln>
                <a:noFill/>
              </a:ln>
              <a:solidFill>
                <a:schemeClr val="accent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559249840"/>
      </p:ext>
    </p:extLst>
  </p:cSld>
  <p:clrMapOvr>
    <a:masterClrMapping/>
  </p:clrMapOvr>
  <p:transition spd="med">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New Feature - Varchar2 32K</a:t>
            </a:r>
            <a:endParaRPr lang="en-US" dirty="0">
              <a:solidFill>
                <a:srgbClr val="0000FF"/>
              </a:solidFill>
            </a:endParaRPr>
          </a:p>
        </p:txBody>
      </p:sp>
      <p:sp>
        <p:nvSpPr>
          <p:cNvPr id="35" name="Text Box 2"/>
          <p:cNvSpPr txBox="1">
            <a:spLocks noChangeArrowheads="1"/>
          </p:cNvSpPr>
          <p:nvPr/>
        </p:nvSpPr>
        <p:spPr bwMode="auto">
          <a:xfrm>
            <a:off x="476250" y="859156"/>
            <a:ext cx="8503920" cy="3036570"/>
          </a:xfrm>
          <a:prstGeom prst="rect">
            <a:avLst/>
          </a:prstGeom>
          <a:noFill/>
          <a:ln w="9525">
            <a:noFill/>
            <a:round/>
            <a:headEnd/>
            <a:tailEnd/>
          </a:ln>
        </p:spPr>
        <p:txBody>
          <a:bodyPr lIns="92160" tIns="46080" rIns="92160" bIns="46080"/>
          <a:lstStyle/>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12c Database Parameter – </a:t>
            </a:r>
            <a:r>
              <a:rPr lang="en-US" sz="2000" dirty="0" err="1" smtClean="0">
                <a:solidFill>
                  <a:srgbClr val="000000"/>
                </a:solidFill>
              </a:rPr>
              <a:t>max_string_size</a:t>
            </a:r>
            <a:endParaRPr lang="en-US" sz="2000" dirty="0" smtClean="0">
              <a:solidFill>
                <a:srgbClr val="000000"/>
              </a:solidFill>
            </a:endParaRPr>
          </a:p>
          <a:p>
            <a:pPr marL="676275" lvl="1" indent="-219075">
              <a:spcBef>
                <a:spcPts val="60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STANDARD [Default] = 4000 byte/character limit (Pre-12c behavior)</a:t>
            </a:r>
          </a:p>
          <a:p>
            <a:pPr marL="676275" lvl="1" indent="-219075">
              <a:spcBef>
                <a:spcPts val="60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EXTENDED = </a:t>
            </a:r>
            <a:r>
              <a:rPr lang="en-US" sz="2000" dirty="0" smtClean="0"/>
              <a:t>32767 byte/character limit</a:t>
            </a:r>
            <a:endParaRPr lang="en-US" sz="2000" dirty="0" smtClean="0">
              <a:solidFill>
                <a:srgbClr val="000000"/>
              </a:solidFill>
            </a:endParaRP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After changing parameter must bounce database</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Can specify </a:t>
            </a:r>
            <a:r>
              <a:rPr lang="en-US" sz="2000" dirty="0" err="1" smtClean="0">
                <a:solidFill>
                  <a:srgbClr val="000000"/>
                </a:solidFill>
              </a:rPr>
              <a:t>textfield</a:t>
            </a:r>
            <a:r>
              <a:rPr lang="en-US" sz="2000" dirty="0" smtClean="0">
                <a:solidFill>
                  <a:srgbClr val="000000"/>
                </a:solidFill>
              </a:rPr>
              <a:t> or </a:t>
            </a:r>
            <a:r>
              <a:rPr lang="en-US" sz="2000" dirty="0" err="1" smtClean="0">
                <a:solidFill>
                  <a:srgbClr val="000000"/>
                </a:solidFill>
              </a:rPr>
              <a:t>textarea</a:t>
            </a:r>
            <a:r>
              <a:rPr lang="en-US" sz="2000" dirty="0" smtClean="0">
                <a:solidFill>
                  <a:srgbClr val="000000"/>
                </a:solidFill>
              </a:rPr>
              <a:t> sizes up to 32K (32767)</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Can run </a:t>
            </a:r>
            <a:r>
              <a:rPr lang="en-US" sz="2000" i="1" dirty="0" smtClean="0">
                <a:solidFill>
                  <a:srgbClr val="000000"/>
                </a:solidFill>
              </a:rPr>
              <a:t>/core/collection_member_resize.sql</a:t>
            </a:r>
            <a:r>
              <a:rPr lang="en-US" sz="2000" dirty="0" smtClean="0">
                <a:solidFill>
                  <a:srgbClr val="000000"/>
                </a:solidFill>
              </a:rPr>
              <a:t>  to change collection VARCHAR2 columns from 4000 characters to 32767 characters</a:t>
            </a:r>
          </a:p>
        </p:txBody>
      </p:sp>
      <p:pic>
        <p:nvPicPr>
          <p:cNvPr id="52226" name="Picture 2"/>
          <p:cNvPicPr>
            <a:picLocks noChangeAspect="1" noChangeArrowheads="1"/>
          </p:cNvPicPr>
          <p:nvPr/>
        </p:nvPicPr>
        <p:blipFill>
          <a:blip r:embed="rId3" cstate="print"/>
          <a:srcRect/>
          <a:stretch>
            <a:fillRect/>
          </a:stretch>
        </p:blipFill>
        <p:spPr bwMode="auto">
          <a:xfrm>
            <a:off x="1266825" y="4052888"/>
            <a:ext cx="6324600" cy="40957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843694545"/>
      </p:ext>
    </p:extLst>
  </p:cSld>
  <p:clrMapOvr>
    <a:masterClrMapping/>
  </p:clrMapOvr>
  <p:transition spd="med">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2"/>
          <p:cNvSpPr txBox="1">
            <a:spLocks noChangeArrowheads="1"/>
          </p:cNvSpPr>
          <p:nvPr/>
        </p:nvSpPr>
        <p:spPr bwMode="auto">
          <a:xfrm>
            <a:off x="503927" y="864186"/>
            <a:ext cx="8373374" cy="2212390"/>
          </a:xfrm>
          <a:prstGeom prst="rect">
            <a:avLst/>
          </a:prstGeom>
          <a:noFill/>
          <a:ln w="9525">
            <a:noFill/>
            <a:round/>
            <a:headEnd/>
            <a:tailEnd/>
          </a:ln>
        </p:spPr>
        <p:txBody>
          <a:bodyPr lIns="92160" tIns="46080" rIns="92160" bIns="46080"/>
          <a:lstStyle/>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Default values are utilized when inserting a record if column </a:t>
            </a:r>
            <a:br>
              <a:rPr lang="en-US" sz="2000" dirty="0" smtClean="0">
                <a:solidFill>
                  <a:srgbClr val="000000"/>
                </a:solidFill>
              </a:rPr>
            </a:br>
            <a:r>
              <a:rPr lang="en-US" sz="2000" dirty="0" smtClean="0">
                <a:solidFill>
                  <a:srgbClr val="000000"/>
                </a:solidFill>
              </a:rPr>
              <a:t>not specified in the insert statement</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With ON NULL will use default even if specified in the insert statement</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If you specify a value explicitly it will not use default</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Avoids the need for trigger logic</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p:txBody>
      </p:sp>
      <p:pic>
        <p:nvPicPr>
          <p:cNvPr id="70658" name="Picture 2"/>
          <p:cNvPicPr>
            <a:picLocks noChangeAspect="1" noChangeArrowheads="1"/>
          </p:cNvPicPr>
          <p:nvPr/>
        </p:nvPicPr>
        <p:blipFill>
          <a:blip r:embed="rId3" cstate="print"/>
          <a:srcRect/>
          <a:stretch>
            <a:fillRect/>
          </a:stretch>
        </p:blipFill>
        <p:spPr bwMode="auto">
          <a:xfrm>
            <a:off x="815953" y="3504751"/>
            <a:ext cx="7357323" cy="566917"/>
          </a:xfrm>
          <a:prstGeom prst="rect">
            <a:avLst/>
          </a:prstGeom>
          <a:noFill/>
          <a:ln w="9525">
            <a:solidFill>
              <a:schemeClr val="tx1"/>
            </a:solidFill>
            <a:miter lim="800000"/>
            <a:headEnd/>
            <a:tailEnd/>
          </a:ln>
        </p:spPr>
      </p:pic>
      <p:sp>
        <p:nvSpPr>
          <p:cNvPr id="5" name="Title 4"/>
          <p:cNvSpPr>
            <a:spLocks noGrp="1"/>
          </p:cNvSpPr>
          <p:nvPr>
            <p:ph type="title"/>
          </p:nvPr>
        </p:nvSpPr>
        <p:spPr/>
        <p:txBody>
          <a:bodyPr/>
          <a:lstStyle/>
          <a:p>
            <a:r>
              <a:rPr lang="en-US" dirty="0" smtClean="0"/>
              <a:t>New Feature - Default | Default On Null</a:t>
            </a:r>
            <a:endParaRPr lang="en-US" dirty="0"/>
          </a:p>
        </p:txBody>
      </p:sp>
    </p:spTree>
    <p:extLst>
      <p:ext uri="{BB962C8B-B14F-4D97-AF65-F5344CB8AC3E}">
        <p14:creationId xmlns:p14="http://schemas.microsoft.com/office/powerpoint/2010/main" val="384369454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2"/>
          <p:cNvSpPr txBox="1">
            <a:spLocks noChangeArrowheads="1"/>
          </p:cNvSpPr>
          <p:nvPr/>
        </p:nvSpPr>
        <p:spPr bwMode="auto">
          <a:xfrm>
            <a:off x="495301" y="864185"/>
            <a:ext cx="8515350" cy="2888665"/>
          </a:xfrm>
          <a:prstGeom prst="rect">
            <a:avLst/>
          </a:prstGeom>
          <a:noFill/>
          <a:ln w="9525">
            <a:noFill/>
            <a:round/>
            <a:headEnd/>
            <a:tailEnd/>
          </a:ln>
        </p:spPr>
        <p:txBody>
          <a:bodyPr lIns="92160" tIns="46080" rIns="92160" bIns="46080"/>
          <a:lstStyle/>
          <a:p>
            <a:pPr marL="219075"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Use Identity Columns instead of specifying a Sequence and using</a:t>
            </a:r>
            <a:br>
              <a:rPr lang="en-US" sz="2000" dirty="0" smtClean="0">
                <a:solidFill>
                  <a:srgbClr val="000000"/>
                </a:solidFill>
              </a:rPr>
            </a:br>
            <a:r>
              <a:rPr lang="en-US" sz="2000" dirty="0" smtClean="0">
                <a:solidFill>
                  <a:srgbClr val="000000"/>
                </a:solidFill>
              </a:rPr>
              <a:t>triggers / processes to retrieve the next value from the sequence</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ALWAYS [Default] – Uses the sequence generator</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BY DEFAULT – Can explicitly assign a specified value</a:t>
            </a:r>
          </a:p>
          <a:p>
            <a:pPr marL="676275" lvl="1" indent="-219075">
              <a:spcBef>
                <a:spcPts val="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BY DEFAULT ON NULL – Can explicitly assign, </a:t>
            </a:r>
            <a:br>
              <a:rPr lang="en-US" sz="2000" dirty="0" smtClean="0">
                <a:solidFill>
                  <a:srgbClr val="000000"/>
                </a:solidFill>
              </a:rPr>
            </a:br>
            <a:r>
              <a:rPr lang="en-US" sz="2000" dirty="0" smtClean="0">
                <a:solidFill>
                  <a:srgbClr val="000000"/>
                </a:solidFill>
              </a:rPr>
              <a:t>						    but uses sequence if evaluates to NULL</a:t>
            </a:r>
          </a:p>
          <a:p>
            <a:pPr marL="219075"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SQL Workshop </a:t>
            </a:r>
            <a:r>
              <a:rPr lang="en-US" sz="2000" dirty="0" smtClean="0">
                <a:solidFill>
                  <a:srgbClr val="000000"/>
                </a:solidFill>
                <a:sym typeface="Wingdings" pitchFamily="2" charset="2"/>
              </a:rPr>
              <a:t> </a:t>
            </a:r>
            <a:r>
              <a:rPr lang="en-US" sz="2000" dirty="0" smtClean="0">
                <a:solidFill>
                  <a:srgbClr val="000000"/>
                </a:solidFill>
              </a:rPr>
              <a:t>Can specify Identity in Create Table Wizard</a:t>
            </a:r>
          </a:p>
          <a:p>
            <a:pPr marL="219075" indent="-219075">
              <a:spcBef>
                <a:spcPts val="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Create Form / Report Wizard </a:t>
            </a:r>
            <a:r>
              <a:rPr lang="en-US" sz="2000" dirty="0" smtClean="0">
                <a:solidFill>
                  <a:srgbClr val="000000"/>
                </a:solidFill>
                <a:sym typeface="Wingdings" pitchFamily="2" charset="2"/>
              </a:rPr>
              <a:t> C</a:t>
            </a:r>
            <a:r>
              <a:rPr lang="en-US" sz="2000" dirty="0" smtClean="0">
                <a:solidFill>
                  <a:srgbClr val="000000"/>
                </a:solidFill>
              </a:rPr>
              <a:t>reates correct item type {display only}</a:t>
            </a:r>
          </a:p>
        </p:txBody>
      </p:sp>
      <p:pic>
        <p:nvPicPr>
          <p:cNvPr id="157698" name="Picture 2"/>
          <p:cNvPicPr>
            <a:picLocks noChangeAspect="1" noChangeArrowheads="1"/>
          </p:cNvPicPr>
          <p:nvPr/>
        </p:nvPicPr>
        <p:blipFill>
          <a:blip r:embed="rId3" cstate="print"/>
          <a:srcRect/>
          <a:stretch>
            <a:fillRect/>
          </a:stretch>
        </p:blipFill>
        <p:spPr bwMode="auto">
          <a:xfrm>
            <a:off x="1057282" y="3926823"/>
            <a:ext cx="7250137" cy="560712"/>
          </a:xfrm>
          <a:prstGeom prst="rect">
            <a:avLst/>
          </a:prstGeom>
          <a:noFill/>
          <a:ln w="9525">
            <a:solidFill>
              <a:schemeClr val="tx1"/>
            </a:solidFill>
            <a:miter lim="800000"/>
            <a:headEnd/>
            <a:tailEnd/>
          </a:ln>
        </p:spPr>
      </p:pic>
      <p:sp>
        <p:nvSpPr>
          <p:cNvPr id="5" name="Title 4"/>
          <p:cNvSpPr>
            <a:spLocks noGrp="1"/>
          </p:cNvSpPr>
          <p:nvPr>
            <p:ph type="title"/>
          </p:nvPr>
        </p:nvSpPr>
        <p:spPr/>
        <p:txBody>
          <a:bodyPr/>
          <a:lstStyle/>
          <a:p>
            <a:r>
              <a:rPr lang="en-US" dirty="0" smtClean="0"/>
              <a:t>New Feature - Identity Column</a:t>
            </a:r>
            <a:endParaRPr lang="en-US" dirty="0"/>
          </a:p>
        </p:txBody>
      </p:sp>
    </p:spTree>
    <p:extLst>
      <p:ext uri="{BB962C8B-B14F-4D97-AF65-F5344CB8AC3E}">
        <p14:creationId xmlns:p14="http://schemas.microsoft.com/office/powerpoint/2010/main" val="384369454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
          <p:cNvSpPr>
            <a:spLocks noChangeArrowheads="1"/>
          </p:cNvSpPr>
          <p:nvPr/>
        </p:nvSpPr>
        <p:spPr bwMode="gray">
          <a:xfrm>
            <a:off x="5610748" y="1500594"/>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Isolation and </a:t>
            </a:r>
            <a:r>
              <a:rPr lang="en-US" sz="1600" dirty="0" err="1" smtClean="0">
                <a:solidFill>
                  <a:schemeClr val="bg1"/>
                </a:solidFill>
                <a:effectLst>
                  <a:outerShdw blurRad="38100" dist="38100" dir="2700000" algn="tl">
                    <a:srgbClr val="000000">
                      <a:alpha val="43137"/>
                    </a:srgbClr>
                  </a:outerShdw>
                </a:effectLst>
              </a:rPr>
              <a:t>multitenancy</a:t>
            </a:r>
            <a:endParaRPr lang="en-US" sz="1600" dirty="0">
              <a:solidFill>
                <a:schemeClr val="bg1"/>
              </a:solidFill>
              <a:effectLst>
                <a:outerShdw blurRad="38100" dist="38100" dir="2700000" algn="tl">
                  <a:srgbClr val="000000">
                    <a:alpha val="43137"/>
                  </a:srgbClr>
                </a:outerShdw>
              </a:effectLst>
            </a:endParaRPr>
          </a:p>
        </p:txBody>
      </p:sp>
      <p:sp>
        <p:nvSpPr>
          <p:cNvPr id="7" name="Rectangle 14"/>
          <p:cNvSpPr>
            <a:spLocks noChangeArrowheads="1"/>
          </p:cNvSpPr>
          <p:nvPr/>
        </p:nvSpPr>
        <p:spPr bwMode="gray">
          <a:xfrm>
            <a:off x="5610748" y="1888453"/>
            <a:ext cx="3418951" cy="338328"/>
          </a:xfrm>
          <a:prstGeom prst="rect">
            <a:avLst/>
          </a:prstGeom>
          <a:solidFill>
            <a:schemeClr val="bg2"/>
          </a:solidFill>
          <a:ln w="19050">
            <a:noFill/>
            <a:miter lim="800000"/>
            <a:headEnd/>
            <a:tailEnd/>
          </a:ln>
        </p:spPr>
        <p:txBody>
          <a:bodyPr wrap="none" anchor="ctr"/>
          <a:lstStyle/>
          <a:p>
            <a:r>
              <a:rPr lang="en-US" sz="1600" dirty="0" smtClean="0">
                <a:solidFill>
                  <a:schemeClr val="bg1"/>
                </a:solidFill>
                <a:effectLst>
                  <a:outerShdw blurRad="38100" dist="38100" dir="2700000" algn="tl">
                    <a:srgbClr val="000000">
                      <a:alpha val="43137"/>
                    </a:srgbClr>
                  </a:outerShdw>
                </a:effectLst>
              </a:rPr>
              <a:t>Fast provisioning and cloning</a:t>
            </a:r>
            <a:endParaRPr lang="en-US" sz="1600" dirty="0">
              <a:solidFill>
                <a:schemeClr val="bg1"/>
              </a:solidFill>
              <a:effectLst>
                <a:outerShdw blurRad="38100" dist="38100" dir="2700000" algn="tl">
                  <a:srgbClr val="000000">
                    <a:alpha val="43137"/>
                  </a:srgbClr>
                </a:outerShdw>
              </a:effectLst>
            </a:endParaRPr>
          </a:p>
        </p:txBody>
      </p:sp>
      <p:sp>
        <p:nvSpPr>
          <p:cNvPr id="8" name="Rectangle 14"/>
          <p:cNvSpPr>
            <a:spLocks noChangeArrowheads="1"/>
          </p:cNvSpPr>
          <p:nvPr/>
        </p:nvSpPr>
        <p:spPr bwMode="gray">
          <a:xfrm>
            <a:off x="5610748" y="2276312"/>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Secure and highly available</a:t>
            </a:r>
            <a:endParaRPr lang="en-US" sz="1600" dirty="0">
              <a:solidFill>
                <a:schemeClr val="bg1"/>
              </a:solidFill>
              <a:effectLst>
                <a:outerShdw blurRad="38100" dist="38100" dir="2700000" algn="tl">
                  <a:srgbClr val="000000">
                    <a:alpha val="43137"/>
                  </a:srgbClr>
                </a:outerShdw>
              </a:effectLst>
            </a:endParaRPr>
          </a:p>
        </p:txBody>
      </p:sp>
      <p:sp>
        <p:nvSpPr>
          <p:cNvPr id="14" name="Rectangle 14"/>
          <p:cNvSpPr>
            <a:spLocks noChangeArrowheads="1"/>
          </p:cNvSpPr>
          <p:nvPr/>
        </p:nvSpPr>
        <p:spPr bwMode="gray">
          <a:xfrm>
            <a:off x="5610748" y="1112735"/>
            <a:ext cx="3418951" cy="338328"/>
          </a:xfrm>
          <a:prstGeom prst="rect">
            <a:avLst/>
          </a:prstGeom>
          <a:solidFill>
            <a:schemeClr val="bg2"/>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No application changes</a:t>
            </a:r>
            <a:endParaRPr lang="en-US" sz="1600" dirty="0">
              <a:solidFill>
                <a:schemeClr val="bg1"/>
              </a:solidFill>
              <a:effectLst>
                <a:outerShdw blurRad="38100" dist="38100" dir="2700000" algn="tl">
                  <a:srgbClr val="000000">
                    <a:alpha val="43137"/>
                  </a:srgbClr>
                </a:outerShdw>
              </a:effectLst>
            </a:endParaRPr>
          </a:p>
        </p:txBody>
      </p:sp>
      <p:sp>
        <p:nvSpPr>
          <p:cNvPr id="30" name="Rectangle 14"/>
          <p:cNvSpPr>
            <a:spLocks noChangeArrowheads="1"/>
          </p:cNvSpPr>
          <p:nvPr/>
        </p:nvSpPr>
        <p:spPr bwMode="gray">
          <a:xfrm>
            <a:off x="5610748" y="3052030"/>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Manage many as one</a:t>
            </a:r>
            <a:endParaRPr lang="en-US" sz="1600" dirty="0">
              <a:solidFill>
                <a:schemeClr val="bg1"/>
              </a:solidFill>
              <a:effectLst>
                <a:outerShdw blurRad="38100" dist="38100" dir="2700000" algn="tl">
                  <a:srgbClr val="000000">
                    <a:alpha val="43137"/>
                  </a:srgbClr>
                </a:outerShdw>
              </a:effectLst>
            </a:endParaRPr>
          </a:p>
        </p:txBody>
      </p:sp>
      <p:sp>
        <p:nvSpPr>
          <p:cNvPr id="31" name="Rectangle 14"/>
          <p:cNvSpPr>
            <a:spLocks noChangeArrowheads="1"/>
          </p:cNvSpPr>
          <p:nvPr/>
        </p:nvSpPr>
        <p:spPr bwMode="gray">
          <a:xfrm>
            <a:off x="5610748" y="3439889"/>
            <a:ext cx="3418951" cy="338328"/>
          </a:xfrm>
          <a:prstGeom prst="rect">
            <a:avLst/>
          </a:prstGeom>
          <a:solidFill>
            <a:schemeClr val="bg2"/>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Greater resource utilization</a:t>
            </a:r>
            <a:endParaRPr lang="en-US" sz="1600" dirty="0">
              <a:solidFill>
                <a:schemeClr val="bg1"/>
              </a:solidFill>
              <a:effectLst>
                <a:outerShdw blurRad="38100" dist="38100" dir="2700000" algn="tl">
                  <a:srgbClr val="000000">
                    <a:alpha val="43137"/>
                  </a:srgbClr>
                </a:outerShdw>
              </a:effectLst>
            </a:endParaRPr>
          </a:p>
        </p:txBody>
      </p:sp>
      <p:sp>
        <p:nvSpPr>
          <p:cNvPr id="32" name="Rectangle 14"/>
          <p:cNvSpPr>
            <a:spLocks noChangeArrowheads="1"/>
          </p:cNvSpPr>
          <p:nvPr/>
        </p:nvSpPr>
        <p:spPr bwMode="gray">
          <a:xfrm>
            <a:off x="5610748" y="3827748"/>
            <a:ext cx="3418951" cy="338328"/>
          </a:xfrm>
          <a:prstGeom prst="rect">
            <a:avLst/>
          </a:prstGeom>
          <a:solidFill>
            <a:schemeClr val="bg1">
              <a:lumMod val="50000"/>
            </a:schemeClr>
          </a:solidFill>
          <a:ln w="19050">
            <a:noFill/>
            <a:miter lim="800000"/>
            <a:headEnd/>
            <a:tailEnd/>
          </a:ln>
        </p:spPr>
        <p:txBody>
          <a:bodyPr wrap="none" anchor="ctr"/>
          <a:lstStyle/>
          <a:p>
            <a:pPr lvl="0"/>
            <a:r>
              <a:rPr lang="en-US" sz="1600" dirty="0" err="1" smtClean="0">
                <a:solidFill>
                  <a:schemeClr val="bg1"/>
                </a:solidFill>
                <a:effectLst>
                  <a:outerShdw blurRad="38100" dist="38100" dir="2700000" algn="tl">
                    <a:srgbClr val="000000">
                      <a:alpha val="43137"/>
                    </a:srgbClr>
                  </a:outerShdw>
                </a:effectLst>
              </a:rPr>
              <a:t>Performant</a:t>
            </a:r>
            <a:r>
              <a:rPr lang="en-US" sz="1600" dirty="0" smtClean="0">
                <a:solidFill>
                  <a:schemeClr val="bg1"/>
                </a:solidFill>
                <a:effectLst>
                  <a:outerShdw blurRad="38100" dist="38100" dir="2700000" algn="tl">
                    <a:srgbClr val="000000">
                      <a:alpha val="43137"/>
                    </a:srgbClr>
                  </a:outerShdw>
                </a:effectLst>
              </a:rPr>
              <a:t> and scalable</a:t>
            </a:r>
            <a:endParaRPr lang="en-US" sz="1600" dirty="0">
              <a:solidFill>
                <a:schemeClr val="bg1"/>
              </a:solidFill>
              <a:effectLst>
                <a:outerShdw blurRad="38100" dist="38100" dir="2700000" algn="tl">
                  <a:srgbClr val="000000">
                    <a:alpha val="43137"/>
                  </a:srgbClr>
                </a:outerShdw>
              </a:effectLst>
            </a:endParaRPr>
          </a:p>
        </p:txBody>
      </p:sp>
      <p:sp>
        <p:nvSpPr>
          <p:cNvPr id="33" name="Rectangle 14"/>
          <p:cNvSpPr>
            <a:spLocks noChangeArrowheads="1"/>
          </p:cNvSpPr>
          <p:nvPr/>
        </p:nvSpPr>
        <p:spPr bwMode="gray">
          <a:xfrm>
            <a:off x="5610748" y="2664171"/>
            <a:ext cx="3418951" cy="338328"/>
          </a:xfrm>
          <a:prstGeom prst="rect">
            <a:avLst/>
          </a:prstGeom>
          <a:solidFill>
            <a:schemeClr val="bg2"/>
          </a:solidFill>
          <a:ln w="19050">
            <a:noFill/>
            <a:miter lim="800000"/>
            <a:headEnd/>
            <a:tailEnd/>
          </a:ln>
        </p:spPr>
        <p:txBody>
          <a:bodyPr wrap="none" anchor="ctr"/>
          <a:lstStyle/>
          <a:p>
            <a:pPr lvl="0"/>
            <a:r>
              <a:rPr lang="en-US" sz="1600" dirty="0" smtClean="0">
                <a:solidFill>
                  <a:schemeClr val="bg1"/>
                </a:solidFill>
                <a:effectLst>
                  <a:outerShdw blurRad="38100" dist="38100" dir="2700000" algn="tl">
                    <a:srgbClr val="000000">
                      <a:alpha val="43137"/>
                    </a:srgbClr>
                  </a:outerShdw>
                </a:effectLst>
              </a:rPr>
              <a:t>Lower IT costs</a:t>
            </a:r>
            <a:endParaRPr lang="en-US" sz="1600" dirty="0">
              <a:solidFill>
                <a:schemeClr val="bg1"/>
              </a:solidFill>
              <a:effectLst>
                <a:outerShdw blurRad="38100" dist="38100" dir="2700000" algn="tl">
                  <a:srgbClr val="000000">
                    <a:alpha val="43137"/>
                  </a:srgbClr>
                </a:outerShdw>
              </a:effectLst>
            </a:endParaRPr>
          </a:p>
        </p:txBody>
      </p:sp>
      <p:sp>
        <p:nvSpPr>
          <p:cNvPr id="43" name="Isosceles Triangle 42"/>
          <p:cNvSpPr/>
          <p:nvPr/>
        </p:nvSpPr>
        <p:spPr>
          <a:xfrm>
            <a:off x="4454063" y="1110130"/>
            <a:ext cx="1133116" cy="1707020"/>
          </a:xfrm>
          <a:custGeom>
            <a:avLst/>
            <a:gdLst>
              <a:gd name="connsiteX0" fmla="*/ 0 w 411206"/>
              <a:gd name="connsiteY0" fmla="*/ 240731 h 240731"/>
              <a:gd name="connsiteX1" fmla="*/ 205603 w 411206"/>
              <a:gd name="connsiteY1" fmla="*/ 0 h 240731"/>
              <a:gd name="connsiteX2" fmla="*/ 411206 w 411206"/>
              <a:gd name="connsiteY2" fmla="*/ 240731 h 240731"/>
              <a:gd name="connsiteX3" fmla="*/ 0 w 411206"/>
              <a:gd name="connsiteY3" fmla="*/ 240731 h 240731"/>
              <a:gd name="connsiteX0" fmla="*/ 0 w 2596191"/>
              <a:gd name="connsiteY0" fmla="*/ 240731 h 240731"/>
              <a:gd name="connsiteX1" fmla="*/ 2596191 w 2596191"/>
              <a:gd name="connsiteY1" fmla="*/ 0 h 240731"/>
              <a:gd name="connsiteX2" fmla="*/ 411206 w 2596191"/>
              <a:gd name="connsiteY2" fmla="*/ 240731 h 240731"/>
              <a:gd name="connsiteX3" fmla="*/ 0 w 2596191"/>
              <a:gd name="connsiteY3" fmla="*/ 240731 h 240731"/>
              <a:gd name="connsiteX0" fmla="*/ 0 w 3070735"/>
              <a:gd name="connsiteY0" fmla="*/ 240731 h 533578"/>
              <a:gd name="connsiteX1" fmla="*/ 2596191 w 3070735"/>
              <a:gd name="connsiteY1" fmla="*/ 0 h 533578"/>
              <a:gd name="connsiteX2" fmla="*/ 3070735 w 3070735"/>
              <a:gd name="connsiteY2" fmla="*/ 533578 h 533578"/>
              <a:gd name="connsiteX3" fmla="*/ 0 w 3070735"/>
              <a:gd name="connsiteY3" fmla="*/ 240731 h 533578"/>
              <a:gd name="connsiteX0" fmla="*/ 0 w 1092523"/>
              <a:gd name="connsiteY0" fmla="*/ 1926095 h 1926095"/>
              <a:gd name="connsiteX1" fmla="*/ 617979 w 1092523"/>
              <a:gd name="connsiteY1" fmla="*/ 0 h 1926095"/>
              <a:gd name="connsiteX2" fmla="*/ 1092523 w 1092523"/>
              <a:gd name="connsiteY2" fmla="*/ 533578 h 1926095"/>
              <a:gd name="connsiteX3" fmla="*/ 0 w 1092523"/>
              <a:gd name="connsiteY3" fmla="*/ 1926095 h 1926095"/>
              <a:gd name="connsiteX0" fmla="*/ 0 w 1163285"/>
              <a:gd name="connsiteY0" fmla="*/ 1685589 h 1685589"/>
              <a:gd name="connsiteX1" fmla="*/ 1163285 w 1163285"/>
              <a:gd name="connsiteY1" fmla="*/ 0 h 1685589"/>
              <a:gd name="connsiteX2" fmla="*/ 1092523 w 1163285"/>
              <a:gd name="connsiteY2" fmla="*/ 293072 h 1685589"/>
              <a:gd name="connsiteX3" fmla="*/ 0 w 1163285"/>
              <a:gd name="connsiteY3" fmla="*/ 1685589 h 1685589"/>
              <a:gd name="connsiteX0" fmla="*/ 0 w 1163285"/>
              <a:gd name="connsiteY0" fmla="*/ 1685589 h 1685589"/>
              <a:gd name="connsiteX1" fmla="*/ 1163285 w 1163285"/>
              <a:gd name="connsiteY1" fmla="*/ 0 h 1685589"/>
              <a:gd name="connsiteX2" fmla="*/ 1156817 w 1163285"/>
              <a:gd name="connsiteY2" fmla="*/ 359747 h 1685589"/>
              <a:gd name="connsiteX3" fmla="*/ 0 w 1163285"/>
              <a:gd name="connsiteY3" fmla="*/ 1685589 h 1685589"/>
              <a:gd name="connsiteX0" fmla="*/ 0 w 1156817"/>
              <a:gd name="connsiteY0" fmla="*/ 1687970 h 1687970"/>
              <a:gd name="connsiteX1" fmla="*/ 1139473 w 1156817"/>
              <a:gd name="connsiteY1" fmla="*/ 0 h 1687970"/>
              <a:gd name="connsiteX2" fmla="*/ 1156817 w 1156817"/>
              <a:gd name="connsiteY2" fmla="*/ 362128 h 1687970"/>
              <a:gd name="connsiteX3" fmla="*/ 0 w 1156817"/>
              <a:gd name="connsiteY3" fmla="*/ 1687970 h 1687970"/>
              <a:gd name="connsiteX0" fmla="*/ 0 w 1139473"/>
              <a:gd name="connsiteY0" fmla="*/ 1687970 h 1687970"/>
              <a:gd name="connsiteX1" fmla="*/ 1139473 w 1139473"/>
              <a:gd name="connsiteY1" fmla="*/ 0 h 1687970"/>
              <a:gd name="connsiteX2" fmla="*/ 1137767 w 1139473"/>
              <a:gd name="connsiteY2" fmla="*/ 362128 h 1687970"/>
              <a:gd name="connsiteX3" fmla="*/ 0 w 1139473"/>
              <a:gd name="connsiteY3" fmla="*/ 1687970 h 1687970"/>
              <a:gd name="connsiteX0" fmla="*/ 0 w 1132329"/>
              <a:gd name="connsiteY0" fmla="*/ 1707020 h 1707020"/>
              <a:gd name="connsiteX1" fmla="*/ 1132329 w 1132329"/>
              <a:gd name="connsiteY1" fmla="*/ 0 h 1707020"/>
              <a:gd name="connsiteX2" fmla="*/ 1130623 w 1132329"/>
              <a:gd name="connsiteY2" fmla="*/ 362128 h 1707020"/>
              <a:gd name="connsiteX3" fmla="*/ 0 w 1132329"/>
              <a:gd name="connsiteY3" fmla="*/ 1707020 h 1707020"/>
              <a:gd name="connsiteX0" fmla="*/ 0 w 1132329"/>
              <a:gd name="connsiteY0" fmla="*/ 1707020 h 1707020"/>
              <a:gd name="connsiteX1" fmla="*/ 1132329 w 1132329"/>
              <a:gd name="connsiteY1" fmla="*/ 0 h 1707020"/>
              <a:gd name="connsiteX2" fmla="*/ 1130623 w 1132329"/>
              <a:gd name="connsiteY2" fmla="*/ 338315 h 1707020"/>
              <a:gd name="connsiteX3" fmla="*/ 0 w 1132329"/>
              <a:gd name="connsiteY3" fmla="*/ 1707020 h 1707020"/>
              <a:gd name="connsiteX0" fmla="*/ 0 w 1133116"/>
              <a:gd name="connsiteY0" fmla="*/ 1707020 h 1707020"/>
              <a:gd name="connsiteX1" fmla="*/ 1132329 w 1133116"/>
              <a:gd name="connsiteY1" fmla="*/ 0 h 1707020"/>
              <a:gd name="connsiteX2" fmla="*/ 1133004 w 1133116"/>
              <a:gd name="connsiteY2" fmla="*/ 343078 h 1707020"/>
              <a:gd name="connsiteX3" fmla="*/ 0 w 1133116"/>
              <a:gd name="connsiteY3" fmla="*/ 1707020 h 1707020"/>
            </a:gdLst>
            <a:ahLst/>
            <a:cxnLst>
              <a:cxn ang="0">
                <a:pos x="connsiteX0" y="connsiteY0"/>
              </a:cxn>
              <a:cxn ang="0">
                <a:pos x="connsiteX1" y="connsiteY1"/>
              </a:cxn>
              <a:cxn ang="0">
                <a:pos x="connsiteX2" y="connsiteY2"/>
              </a:cxn>
              <a:cxn ang="0">
                <a:pos x="connsiteX3" y="connsiteY3"/>
              </a:cxn>
            </a:cxnLst>
            <a:rect l="l" t="t" r="r" b="b"/>
            <a:pathLst>
              <a:path w="1133116" h="1707020">
                <a:moveTo>
                  <a:pt x="0" y="1707020"/>
                </a:moveTo>
                <a:lnTo>
                  <a:pt x="1132329" y="0"/>
                </a:lnTo>
                <a:cubicBezTo>
                  <a:pt x="1131760" y="120709"/>
                  <a:pt x="1133573" y="222369"/>
                  <a:pt x="1133004" y="343078"/>
                </a:cubicBezTo>
                <a:lnTo>
                  <a:pt x="0" y="1707020"/>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4462205" y="1501786"/>
            <a:ext cx="1128285" cy="1313564"/>
          </a:xfrm>
          <a:custGeom>
            <a:avLst/>
            <a:gdLst>
              <a:gd name="connsiteX0" fmla="*/ 0 w 127645"/>
              <a:gd name="connsiteY0" fmla="*/ 306297 h 306297"/>
              <a:gd name="connsiteX1" fmla="*/ 63823 w 127645"/>
              <a:gd name="connsiteY1" fmla="*/ 0 h 306297"/>
              <a:gd name="connsiteX2" fmla="*/ 127645 w 127645"/>
              <a:gd name="connsiteY2" fmla="*/ 306297 h 306297"/>
              <a:gd name="connsiteX3" fmla="*/ 0 w 127645"/>
              <a:gd name="connsiteY3" fmla="*/ 306297 h 306297"/>
              <a:gd name="connsiteX0" fmla="*/ 0 w 980133"/>
              <a:gd name="connsiteY0" fmla="*/ 949234 h 949234"/>
              <a:gd name="connsiteX1" fmla="*/ 916311 w 980133"/>
              <a:gd name="connsiteY1" fmla="*/ 0 h 949234"/>
              <a:gd name="connsiteX2" fmla="*/ 980133 w 980133"/>
              <a:gd name="connsiteY2" fmla="*/ 306297 h 949234"/>
              <a:gd name="connsiteX3" fmla="*/ 0 w 980133"/>
              <a:gd name="connsiteY3" fmla="*/ 949234 h 949234"/>
              <a:gd name="connsiteX0" fmla="*/ 0 w 1125861"/>
              <a:gd name="connsiteY0" fmla="*/ 1268321 h 1268321"/>
              <a:gd name="connsiteX1" fmla="*/ 1125861 w 1125861"/>
              <a:gd name="connsiteY1" fmla="*/ 0 h 1268321"/>
              <a:gd name="connsiteX2" fmla="*/ 980133 w 1125861"/>
              <a:gd name="connsiteY2" fmla="*/ 625384 h 1268321"/>
              <a:gd name="connsiteX3" fmla="*/ 0 w 1125861"/>
              <a:gd name="connsiteY3" fmla="*/ 1268321 h 1268321"/>
              <a:gd name="connsiteX0" fmla="*/ 0 w 1125861"/>
              <a:gd name="connsiteY0" fmla="*/ 1268321 h 1268321"/>
              <a:gd name="connsiteX1" fmla="*/ 1125861 w 1125861"/>
              <a:gd name="connsiteY1" fmla="*/ 0 h 1268321"/>
              <a:gd name="connsiteX2" fmla="*/ 1123008 w 1125861"/>
              <a:gd name="connsiteY2" fmla="*/ 370590 h 1268321"/>
              <a:gd name="connsiteX3" fmla="*/ 0 w 1125861"/>
              <a:gd name="connsiteY3" fmla="*/ 1268321 h 1268321"/>
              <a:gd name="connsiteX0" fmla="*/ 0 w 1123008"/>
              <a:gd name="connsiteY0" fmla="*/ 1313564 h 1313564"/>
              <a:gd name="connsiteX1" fmla="*/ 1121098 w 1123008"/>
              <a:gd name="connsiteY1" fmla="*/ 0 h 1313564"/>
              <a:gd name="connsiteX2" fmla="*/ 1123008 w 1123008"/>
              <a:gd name="connsiteY2" fmla="*/ 415833 h 1313564"/>
              <a:gd name="connsiteX3" fmla="*/ 0 w 1123008"/>
              <a:gd name="connsiteY3" fmla="*/ 1313564 h 1313564"/>
              <a:gd name="connsiteX0" fmla="*/ 0 w 1123008"/>
              <a:gd name="connsiteY0" fmla="*/ 1313564 h 1313564"/>
              <a:gd name="connsiteX1" fmla="*/ 1121098 w 1123008"/>
              <a:gd name="connsiteY1" fmla="*/ 0 h 1313564"/>
              <a:gd name="connsiteX2" fmla="*/ 1123008 w 1123008"/>
              <a:gd name="connsiteY2" fmla="*/ 332489 h 1313564"/>
              <a:gd name="connsiteX3" fmla="*/ 0 w 1123008"/>
              <a:gd name="connsiteY3" fmla="*/ 1313564 h 1313564"/>
              <a:gd name="connsiteX0" fmla="*/ 0 w 1123008"/>
              <a:gd name="connsiteY0" fmla="*/ 1313564 h 1313564"/>
              <a:gd name="connsiteX1" fmla="*/ 1121098 w 1123008"/>
              <a:gd name="connsiteY1" fmla="*/ 0 h 1313564"/>
              <a:gd name="connsiteX2" fmla="*/ 1123008 w 1123008"/>
              <a:gd name="connsiteY2" fmla="*/ 339633 h 1313564"/>
              <a:gd name="connsiteX3" fmla="*/ 0 w 1123008"/>
              <a:gd name="connsiteY3" fmla="*/ 1313564 h 1313564"/>
              <a:gd name="connsiteX0" fmla="*/ 0 w 1128285"/>
              <a:gd name="connsiteY0" fmla="*/ 1313564 h 1313564"/>
              <a:gd name="connsiteX1" fmla="*/ 1128242 w 1128285"/>
              <a:gd name="connsiteY1" fmla="*/ 0 h 1313564"/>
              <a:gd name="connsiteX2" fmla="*/ 1123008 w 1128285"/>
              <a:gd name="connsiteY2" fmla="*/ 339633 h 1313564"/>
              <a:gd name="connsiteX3" fmla="*/ 0 w 1128285"/>
              <a:gd name="connsiteY3" fmla="*/ 1313564 h 1313564"/>
            </a:gdLst>
            <a:ahLst/>
            <a:cxnLst>
              <a:cxn ang="0">
                <a:pos x="connsiteX0" y="connsiteY0"/>
              </a:cxn>
              <a:cxn ang="0">
                <a:pos x="connsiteX1" y="connsiteY1"/>
              </a:cxn>
              <a:cxn ang="0">
                <a:pos x="connsiteX2" y="connsiteY2"/>
              </a:cxn>
              <a:cxn ang="0">
                <a:pos x="connsiteX3" y="connsiteY3"/>
              </a:cxn>
            </a:cxnLst>
            <a:rect l="l" t="t" r="r" b="b"/>
            <a:pathLst>
              <a:path w="1128285" h="1313564">
                <a:moveTo>
                  <a:pt x="0" y="1313564"/>
                </a:moveTo>
                <a:lnTo>
                  <a:pt x="1128242" y="0"/>
                </a:lnTo>
                <a:cubicBezTo>
                  <a:pt x="1128879" y="138611"/>
                  <a:pt x="1122371" y="201022"/>
                  <a:pt x="1123008" y="339633"/>
                </a:cubicBezTo>
                <a:lnTo>
                  <a:pt x="0" y="1313564"/>
                </a:ln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4460884" y="1887408"/>
            <a:ext cx="1132808" cy="92392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7341"/>
              <a:gd name="connsiteY0" fmla="*/ 0 h 1052513"/>
              <a:gd name="connsiteX1" fmla="*/ 296989 w 827341"/>
              <a:gd name="connsiteY1" fmla="*/ 138113 h 1052513"/>
              <a:gd name="connsiteX2" fmla="*/ 827341 w 827341"/>
              <a:gd name="connsiteY2" fmla="*/ 1052513 h 1052513"/>
              <a:gd name="connsiteX3" fmla="*/ 0 w 827341"/>
              <a:gd name="connsiteY3" fmla="*/ 0 h 1052513"/>
              <a:gd name="connsiteX0" fmla="*/ 0 w 1082801"/>
              <a:gd name="connsiteY0" fmla="*/ 795337 h 1847850"/>
              <a:gd name="connsiteX1" fmla="*/ 1082801 w 1082801"/>
              <a:gd name="connsiteY1" fmla="*/ 0 h 1847850"/>
              <a:gd name="connsiteX2" fmla="*/ 827341 w 1082801"/>
              <a:gd name="connsiteY2" fmla="*/ 1847850 h 1847850"/>
              <a:gd name="connsiteX3" fmla="*/ 0 w 1082801"/>
              <a:gd name="connsiteY3" fmla="*/ 795337 h 1847850"/>
              <a:gd name="connsiteX0" fmla="*/ 0 w 1098803"/>
              <a:gd name="connsiteY0" fmla="*/ 795337 h 795337"/>
              <a:gd name="connsiteX1" fmla="*/ 1082801 w 1098803"/>
              <a:gd name="connsiteY1" fmla="*/ 0 h 795337"/>
              <a:gd name="connsiteX2" fmla="*/ 1098803 w 1098803"/>
              <a:gd name="connsiteY2" fmla="*/ 280987 h 795337"/>
              <a:gd name="connsiteX3" fmla="*/ 0 w 1098803"/>
              <a:gd name="connsiteY3" fmla="*/ 795337 h 795337"/>
              <a:gd name="connsiteX0" fmla="*/ 0 w 1123283"/>
              <a:gd name="connsiteY0" fmla="*/ 819149 h 819149"/>
              <a:gd name="connsiteX1" fmla="*/ 1123283 w 1123283"/>
              <a:gd name="connsiteY1" fmla="*/ 0 h 819149"/>
              <a:gd name="connsiteX2" fmla="*/ 1098803 w 1123283"/>
              <a:gd name="connsiteY2" fmla="*/ 304799 h 819149"/>
              <a:gd name="connsiteX3" fmla="*/ 0 w 1123283"/>
              <a:gd name="connsiteY3" fmla="*/ 819149 h 819149"/>
              <a:gd name="connsiteX0" fmla="*/ 0 w 1123283"/>
              <a:gd name="connsiteY0" fmla="*/ 819149 h 819149"/>
              <a:gd name="connsiteX1" fmla="*/ 1123283 w 1123283"/>
              <a:gd name="connsiteY1" fmla="*/ 0 h 819149"/>
              <a:gd name="connsiteX2" fmla="*/ 1120234 w 1123283"/>
              <a:gd name="connsiteY2" fmla="*/ 366711 h 819149"/>
              <a:gd name="connsiteX3" fmla="*/ 0 w 1123283"/>
              <a:gd name="connsiteY3" fmla="*/ 819149 h 819149"/>
              <a:gd name="connsiteX0" fmla="*/ 0 w 1132808"/>
              <a:gd name="connsiteY0" fmla="*/ 923924 h 923924"/>
              <a:gd name="connsiteX1" fmla="*/ 1132808 w 1132808"/>
              <a:gd name="connsiteY1" fmla="*/ 0 h 923924"/>
              <a:gd name="connsiteX2" fmla="*/ 1120234 w 1132808"/>
              <a:gd name="connsiteY2" fmla="*/ 471486 h 923924"/>
              <a:gd name="connsiteX3" fmla="*/ 0 w 1132808"/>
              <a:gd name="connsiteY3" fmla="*/ 923924 h 923924"/>
              <a:gd name="connsiteX0" fmla="*/ 0 w 1132808"/>
              <a:gd name="connsiteY0" fmla="*/ 923924 h 923924"/>
              <a:gd name="connsiteX1" fmla="*/ 1132808 w 1132808"/>
              <a:gd name="connsiteY1" fmla="*/ 0 h 923924"/>
              <a:gd name="connsiteX2" fmla="*/ 1124996 w 1132808"/>
              <a:gd name="connsiteY2" fmla="*/ 345280 h 923924"/>
              <a:gd name="connsiteX3" fmla="*/ 0 w 1132808"/>
              <a:gd name="connsiteY3" fmla="*/ 923924 h 923924"/>
            </a:gdLst>
            <a:ahLst/>
            <a:cxnLst>
              <a:cxn ang="0">
                <a:pos x="connsiteX0" y="connsiteY0"/>
              </a:cxn>
              <a:cxn ang="0">
                <a:pos x="connsiteX1" y="connsiteY1"/>
              </a:cxn>
              <a:cxn ang="0">
                <a:pos x="connsiteX2" y="connsiteY2"/>
              </a:cxn>
              <a:cxn ang="0">
                <a:pos x="connsiteX3" y="connsiteY3"/>
              </a:cxn>
            </a:cxnLst>
            <a:rect l="l" t="t" r="r" b="b"/>
            <a:pathLst>
              <a:path w="1132808" h="923924">
                <a:moveTo>
                  <a:pt x="0" y="923924"/>
                </a:moveTo>
                <a:cubicBezTo>
                  <a:pt x="374428" y="650874"/>
                  <a:pt x="758380" y="273050"/>
                  <a:pt x="1132808" y="0"/>
                </a:cubicBezTo>
                <a:cubicBezTo>
                  <a:pt x="1131792" y="122237"/>
                  <a:pt x="1126012" y="223043"/>
                  <a:pt x="1124996" y="345280"/>
                </a:cubicBezTo>
                <a:lnTo>
                  <a:pt x="0" y="923924"/>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a:off x="4458502" y="2273171"/>
            <a:ext cx="1128046" cy="52149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9723"/>
              <a:gd name="connsiteY0" fmla="*/ 0 h 1069181"/>
              <a:gd name="connsiteX1" fmla="*/ 299371 w 829723"/>
              <a:gd name="connsiteY1" fmla="*/ 154781 h 1069181"/>
              <a:gd name="connsiteX2" fmla="*/ 829723 w 829723"/>
              <a:gd name="connsiteY2" fmla="*/ 1069181 h 1069181"/>
              <a:gd name="connsiteX3" fmla="*/ 0 w 829723"/>
              <a:gd name="connsiteY3" fmla="*/ 0 h 1069181"/>
              <a:gd name="connsiteX0" fmla="*/ 0 w 1128046"/>
              <a:gd name="connsiteY0" fmla="*/ 361950 h 1431131"/>
              <a:gd name="connsiteX1" fmla="*/ 1128046 w 1128046"/>
              <a:gd name="connsiteY1" fmla="*/ 0 h 1431131"/>
              <a:gd name="connsiteX2" fmla="*/ 829723 w 1128046"/>
              <a:gd name="connsiteY2" fmla="*/ 1431131 h 1431131"/>
              <a:gd name="connsiteX3" fmla="*/ 0 w 1128046"/>
              <a:gd name="connsiteY3" fmla="*/ 361950 h 1431131"/>
              <a:gd name="connsiteX0" fmla="*/ 0 w 1128046"/>
              <a:gd name="connsiteY0" fmla="*/ 361950 h 361950"/>
              <a:gd name="connsiteX1" fmla="*/ 1128046 w 1128046"/>
              <a:gd name="connsiteY1" fmla="*/ 0 h 361950"/>
              <a:gd name="connsiteX2" fmla="*/ 1103567 w 1128046"/>
              <a:gd name="connsiteY2" fmla="*/ 333375 h 361950"/>
              <a:gd name="connsiteX3" fmla="*/ 0 w 1128046"/>
              <a:gd name="connsiteY3" fmla="*/ 361950 h 361950"/>
              <a:gd name="connsiteX0" fmla="*/ 0 w 1128046"/>
              <a:gd name="connsiteY0" fmla="*/ 366712 h 366712"/>
              <a:gd name="connsiteX1" fmla="*/ 1128046 w 1128046"/>
              <a:gd name="connsiteY1" fmla="*/ 0 h 366712"/>
              <a:gd name="connsiteX2" fmla="*/ 1103567 w 1128046"/>
              <a:gd name="connsiteY2" fmla="*/ 338137 h 366712"/>
              <a:gd name="connsiteX3" fmla="*/ 0 w 1128046"/>
              <a:gd name="connsiteY3" fmla="*/ 366712 h 366712"/>
              <a:gd name="connsiteX0" fmla="*/ 0 w 1128046"/>
              <a:gd name="connsiteY0" fmla="*/ 366712 h 369093"/>
              <a:gd name="connsiteX1" fmla="*/ 1128046 w 1128046"/>
              <a:gd name="connsiteY1" fmla="*/ 0 h 369093"/>
              <a:gd name="connsiteX2" fmla="*/ 1127380 w 1128046"/>
              <a:gd name="connsiteY2" fmla="*/ 369093 h 369093"/>
              <a:gd name="connsiteX3" fmla="*/ 0 w 1128046"/>
              <a:gd name="connsiteY3" fmla="*/ 366712 h 369093"/>
              <a:gd name="connsiteX0" fmla="*/ 0 w 1128046"/>
              <a:gd name="connsiteY0" fmla="*/ 521493 h 523874"/>
              <a:gd name="connsiteX1" fmla="*/ 1128046 w 1128046"/>
              <a:gd name="connsiteY1" fmla="*/ 0 h 523874"/>
              <a:gd name="connsiteX2" fmla="*/ 1127380 w 1128046"/>
              <a:gd name="connsiteY2" fmla="*/ 523874 h 523874"/>
              <a:gd name="connsiteX3" fmla="*/ 0 w 1128046"/>
              <a:gd name="connsiteY3" fmla="*/ 521493 h 523874"/>
              <a:gd name="connsiteX0" fmla="*/ 0 w 1128046"/>
              <a:gd name="connsiteY0" fmla="*/ 521493 h 521493"/>
              <a:gd name="connsiteX1" fmla="*/ 1128046 w 1128046"/>
              <a:gd name="connsiteY1" fmla="*/ 0 h 521493"/>
              <a:gd name="connsiteX2" fmla="*/ 1127380 w 1128046"/>
              <a:gd name="connsiteY2" fmla="*/ 340518 h 521493"/>
              <a:gd name="connsiteX3" fmla="*/ 0 w 1128046"/>
              <a:gd name="connsiteY3" fmla="*/ 521493 h 521493"/>
            </a:gdLst>
            <a:ahLst/>
            <a:cxnLst>
              <a:cxn ang="0">
                <a:pos x="connsiteX0" y="connsiteY0"/>
              </a:cxn>
              <a:cxn ang="0">
                <a:pos x="connsiteX1" y="connsiteY1"/>
              </a:cxn>
              <a:cxn ang="0">
                <a:pos x="connsiteX2" y="connsiteY2"/>
              </a:cxn>
              <a:cxn ang="0">
                <a:pos x="connsiteX3" y="connsiteY3"/>
              </a:cxn>
            </a:cxnLst>
            <a:rect l="l" t="t" r="r" b="b"/>
            <a:pathLst>
              <a:path w="1128046" h="521493">
                <a:moveTo>
                  <a:pt x="0" y="521493"/>
                </a:moveTo>
                <a:lnTo>
                  <a:pt x="1128046" y="0"/>
                </a:lnTo>
                <a:lnTo>
                  <a:pt x="1127380" y="340518"/>
                </a:lnTo>
                <a:lnTo>
                  <a:pt x="0" y="521493"/>
                </a:ln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a:off x="4468360" y="2667795"/>
            <a:ext cx="1120250" cy="340518"/>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84516"/>
              <a:gd name="connsiteY0" fmla="*/ 21431 h 914400"/>
              <a:gd name="connsiteX1" fmla="*/ 554164 w 1084516"/>
              <a:gd name="connsiteY1" fmla="*/ 0 h 914400"/>
              <a:gd name="connsiteX2" fmla="*/ 1084516 w 1084516"/>
              <a:gd name="connsiteY2" fmla="*/ 914400 h 914400"/>
              <a:gd name="connsiteX3" fmla="*/ 0 w 1084516"/>
              <a:gd name="connsiteY3" fmla="*/ 21431 h 914400"/>
              <a:gd name="connsiteX0" fmla="*/ 0 w 1123283"/>
              <a:gd name="connsiteY0" fmla="*/ 0 h 892969"/>
              <a:gd name="connsiteX1" fmla="*/ 1123283 w 1123283"/>
              <a:gd name="connsiteY1" fmla="*/ 64294 h 892969"/>
              <a:gd name="connsiteX2" fmla="*/ 1084516 w 1123283"/>
              <a:gd name="connsiteY2" fmla="*/ 892969 h 892969"/>
              <a:gd name="connsiteX3" fmla="*/ 0 w 1123283"/>
              <a:gd name="connsiteY3" fmla="*/ 0 h 892969"/>
              <a:gd name="connsiteX0" fmla="*/ 0 w 1123283"/>
              <a:gd name="connsiteY0" fmla="*/ 0 h 428625"/>
              <a:gd name="connsiteX1" fmla="*/ 1123283 w 1123283"/>
              <a:gd name="connsiteY1" fmla="*/ 64294 h 428625"/>
              <a:gd name="connsiteX2" fmla="*/ 1117853 w 1123283"/>
              <a:gd name="connsiteY2" fmla="*/ 428625 h 428625"/>
              <a:gd name="connsiteX3" fmla="*/ 0 w 1123283"/>
              <a:gd name="connsiteY3" fmla="*/ 0 h 428625"/>
              <a:gd name="connsiteX0" fmla="*/ 0 w 1117853"/>
              <a:gd name="connsiteY0" fmla="*/ 0 h 428625"/>
              <a:gd name="connsiteX1" fmla="*/ 1116140 w 1117853"/>
              <a:gd name="connsiteY1" fmla="*/ 71438 h 428625"/>
              <a:gd name="connsiteX2" fmla="*/ 1117853 w 1117853"/>
              <a:gd name="connsiteY2" fmla="*/ 428625 h 428625"/>
              <a:gd name="connsiteX3" fmla="*/ 0 w 1117853"/>
              <a:gd name="connsiteY3" fmla="*/ 0 h 428625"/>
              <a:gd name="connsiteX0" fmla="*/ 0 w 1117853"/>
              <a:gd name="connsiteY0" fmla="*/ 0 h 431006"/>
              <a:gd name="connsiteX1" fmla="*/ 1116140 w 1117853"/>
              <a:gd name="connsiteY1" fmla="*/ 71438 h 431006"/>
              <a:gd name="connsiteX2" fmla="*/ 1117853 w 1117853"/>
              <a:gd name="connsiteY2" fmla="*/ 431006 h 431006"/>
              <a:gd name="connsiteX3" fmla="*/ 0 w 1117853"/>
              <a:gd name="connsiteY3" fmla="*/ 0 h 431006"/>
              <a:gd name="connsiteX0" fmla="*/ 0 w 1118521"/>
              <a:gd name="connsiteY0" fmla="*/ 121443 h 552449"/>
              <a:gd name="connsiteX1" fmla="*/ 1118521 w 1118521"/>
              <a:gd name="connsiteY1" fmla="*/ 0 h 552449"/>
              <a:gd name="connsiteX2" fmla="*/ 1117853 w 1118521"/>
              <a:gd name="connsiteY2" fmla="*/ 552449 h 552449"/>
              <a:gd name="connsiteX3" fmla="*/ 0 w 1118521"/>
              <a:gd name="connsiteY3" fmla="*/ 121443 h 552449"/>
              <a:gd name="connsiteX0" fmla="*/ 0 w 1129762"/>
              <a:gd name="connsiteY0" fmla="*/ 121443 h 328611"/>
              <a:gd name="connsiteX1" fmla="*/ 1118521 w 1129762"/>
              <a:gd name="connsiteY1" fmla="*/ 0 h 328611"/>
              <a:gd name="connsiteX2" fmla="*/ 1129759 w 1129762"/>
              <a:gd name="connsiteY2" fmla="*/ 328611 h 328611"/>
              <a:gd name="connsiteX3" fmla="*/ 0 w 1129762"/>
              <a:gd name="connsiteY3" fmla="*/ 121443 h 328611"/>
              <a:gd name="connsiteX0" fmla="*/ 0 w 1129766"/>
              <a:gd name="connsiteY0" fmla="*/ 128587 h 335755"/>
              <a:gd name="connsiteX1" fmla="*/ 1125665 w 1129766"/>
              <a:gd name="connsiteY1" fmla="*/ 0 h 335755"/>
              <a:gd name="connsiteX2" fmla="*/ 1129759 w 1129766"/>
              <a:gd name="connsiteY2" fmla="*/ 335755 h 335755"/>
              <a:gd name="connsiteX3" fmla="*/ 0 w 1129766"/>
              <a:gd name="connsiteY3" fmla="*/ 128587 h 335755"/>
              <a:gd name="connsiteX0" fmla="*/ 0 w 1125665"/>
              <a:gd name="connsiteY0" fmla="*/ 128587 h 340518"/>
              <a:gd name="connsiteX1" fmla="*/ 1125665 w 1125665"/>
              <a:gd name="connsiteY1" fmla="*/ 0 h 340518"/>
              <a:gd name="connsiteX2" fmla="*/ 1120234 w 1125665"/>
              <a:gd name="connsiteY2" fmla="*/ 340518 h 340518"/>
              <a:gd name="connsiteX3" fmla="*/ 0 w 1125665"/>
              <a:gd name="connsiteY3" fmla="*/ 128587 h 340518"/>
              <a:gd name="connsiteX0" fmla="*/ 0 w 1120250"/>
              <a:gd name="connsiteY0" fmla="*/ 128587 h 340518"/>
              <a:gd name="connsiteX1" fmla="*/ 1118521 w 1120250"/>
              <a:gd name="connsiteY1" fmla="*/ 0 h 340518"/>
              <a:gd name="connsiteX2" fmla="*/ 1120234 w 1120250"/>
              <a:gd name="connsiteY2" fmla="*/ 340518 h 340518"/>
              <a:gd name="connsiteX3" fmla="*/ 0 w 1120250"/>
              <a:gd name="connsiteY3" fmla="*/ 128587 h 340518"/>
            </a:gdLst>
            <a:ahLst/>
            <a:cxnLst>
              <a:cxn ang="0">
                <a:pos x="connsiteX0" y="connsiteY0"/>
              </a:cxn>
              <a:cxn ang="0">
                <a:pos x="connsiteX1" y="connsiteY1"/>
              </a:cxn>
              <a:cxn ang="0">
                <a:pos x="connsiteX2" y="connsiteY2"/>
              </a:cxn>
              <a:cxn ang="0">
                <a:pos x="connsiteX3" y="connsiteY3"/>
              </a:cxn>
            </a:cxnLst>
            <a:rect l="l" t="t" r="r" b="b"/>
            <a:pathLst>
              <a:path w="1120250" h="340518">
                <a:moveTo>
                  <a:pt x="0" y="128587"/>
                </a:moveTo>
                <a:lnTo>
                  <a:pt x="1118521" y="0"/>
                </a:lnTo>
                <a:cubicBezTo>
                  <a:pt x="1118298" y="184150"/>
                  <a:pt x="1120457" y="156368"/>
                  <a:pt x="1120234" y="340518"/>
                </a:cubicBezTo>
                <a:lnTo>
                  <a:pt x="0" y="128587"/>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a:off x="4463264" y="2799428"/>
            <a:ext cx="1127759" cy="590550"/>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239964"/>
              <a:gd name="connsiteY0" fmla="*/ 245269 h 245269"/>
              <a:gd name="connsiteX1" fmla="*/ 1239964 w 1239964"/>
              <a:gd name="connsiteY1" fmla="*/ 0 h 245269"/>
              <a:gd name="connsiteX2" fmla="*/ 1060704 w 1239964"/>
              <a:gd name="connsiteY2" fmla="*/ 245269 h 245269"/>
              <a:gd name="connsiteX3" fmla="*/ 0 w 1239964"/>
              <a:gd name="connsiteY3" fmla="*/ 245269 h 245269"/>
              <a:gd name="connsiteX0" fmla="*/ 0 w 1355979"/>
              <a:gd name="connsiteY0" fmla="*/ 245269 h 492919"/>
              <a:gd name="connsiteX1" fmla="*/ 1239964 w 1355979"/>
              <a:gd name="connsiteY1" fmla="*/ 0 h 492919"/>
              <a:gd name="connsiteX2" fmla="*/ 1355979 w 1355979"/>
              <a:gd name="connsiteY2" fmla="*/ 492919 h 492919"/>
              <a:gd name="connsiteX3" fmla="*/ 0 w 1355979"/>
              <a:gd name="connsiteY3" fmla="*/ 245269 h 492919"/>
              <a:gd name="connsiteX0" fmla="*/ 0 w 1356645"/>
              <a:gd name="connsiteY0" fmla="*/ 119063 h 366713"/>
              <a:gd name="connsiteX1" fmla="*/ 1356645 w 1356645"/>
              <a:gd name="connsiteY1" fmla="*/ 0 h 366713"/>
              <a:gd name="connsiteX2" fmla="*/ 1355979 w 1356645"/>
              <a:gd name="connsiteY2" fmla="*/ 366713 h 366713"/>
              <a:gd name="connsiteX3" fmla="*/ 0 w 1356645"/>
              <a:gd name="connsiteY3" fmla="*/ 119063 h 366713"/>
              <a:gd name="connsiteX0" fmla="*/ 0 w 1120901"/>
              <a:gd name="connsiteY0" fmla="*/ 0 h 1312069"/>
              <a:gd name="connsiteX1" fmla="*/ 1120901 w 1120901"/>
              <a:gd name="connsiteY1" fmla="*/ 945356 h 1312069"/>
              <a:gd name="connsiteX2" fmla="*/ 1120235 w 1120901"/>
              <a:gd name="connsiteY2" fmla="*/ 1312069 h 1312069"/>
              <a:gd name="connsiteX3" fmla="*/ 0 w 1120901"/>
              <a:gd name="connsiteY3" fmla="*/ 0 h 1312069"/>
              <a:gd name="connsiteX0" fmla="*/ 0 w 1125663"/>
              <a:gd name="connsiteY0" fmla="*/ 0 h 1312069"/>
              <a:gd name="connsiteX1" fmla="*/ 1125663 w 1125663"/>
              <a:gd name="connsiteY1" fmla="*/ 252413 h 1312069"/>
              <a:gd name="connsiteX2" fmla="*/ 1120235 w 1125663"/>
              <a:gd name="connsiteY2" fmla="*/ 1312069 h 1312069"/>
              <a:gd name="connsiteX3" fmla="*/ 0 w 1125663"/>
              <a:gd name="connsiteY3" fmla="*/ 0 h 1312069"/>
              <a:gd name="connsiteX0" fmla="*/ 0 w 1127759"/>
              <a:gd name="connsiteY0" fmla="*/ 0 h 590550"/>
              <a:gd name="connsiteX1" fmla="*/ 1125663 w 1127759"/>
              <a:gd name="connsiteY1" fmla="*/ 252413 h 590550"/>
              <a:gd name="connsiteX2" fmla="*/ 1127379 w 1127759"/>
              <a:gd name="connsiteY2" fmla="*/ 590550 h 590550"/>
              <a:gd name="connsiteX3" fmla="*/ 0 w 1127759"/>
              <a:gd name="connsiteY3" fmla="*/ 0 h 590550"/>
            </a:gdLst>
            <a:ahLst/>
            <a:cxnLst>
              <a:cxn ang="0">
                <a:pos x="connsiteX0" y="connsiteY0"/>
              </a:cxn>
              <a:cxn ang="0">
                <a:pos x="connsiteX1" y="connsiteY1"/>
              </a:cxn>
              <a:cxn ang="0">
                <a:pos x="connsiteX2" y="connsiteY2"/>
              </a:cxn>
              <a:cxn ang="0">
                <a:pos x="connsiteX3" y="connsiteY3"/>
              </a:cxn>
            </a:cxnLst>
            <a:rect l="l" t="t" r="r" b="b"/>
            <a:pathLst>
              <a:path w="1127759" h="590550">
                <a:moveTo>
                  <a:pt x="0" y="0"/>
                </a:moveTo>
                <a:lnTo>
                  <a:pt x="1125663" y="252413"/>
                </a:lnTo>
                <a:cubicBezTo>
                  <a:pt x="1123854" y="605632"/>
                  <a:pt x="1129188" y="237331"/>
                  <a:pt x="1127379" y="590550"/>
                </a:cubicBezTo>
                <a:lnTo>
                  <a:pt x="0" y="0"/>
                </a:ln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9227"/>
          <a:stretch/>
        </p:blipFill>
        <p:spPr>
          <a:xfrm>
            <a:off x="0" y="0"/>
            <a:ext cx="9144000" cy="4668926"/>
          </a:xfrm>
          <a:prstGeom prst="rect">
            <a:avLst/>
          </a:prstGeom>
        </p:spPr>
      </p:pic>
      <p:pic>
        <p:nvPicPr>
          <p:cNvPr id="22" name="Picture 20" descr="Oracle WHITE"/>
          <p:cNvPicPr>
            <a:picLocks noChangeArrowheads="1"/>
          </p:cNvPicPr>
          <p:nvPr/>
        </p:nvPicPr>
        <p:blipFill>
          <a:blip r:embed="rId4" cstate="print"/>
          <a:srcRect/>
          <a:stretch>
            <a:fillRect/>
          </a:stretch>
        </p:blipFill>
        <p:spPr bwMode="auto">
          <a:xfrm>
            <a:off x="8015479" y="4668926"/>
            <a:ext cx="704056" cy="88722"/>
          </a:xfrm>
          <a:prstGeom prst="rect">
            <a:avLst/>
          </a:prstGeom>
          <a:noFill/>
          <a:ln w="9525">
            <a:noFill/>
            <a:miter lim="800000"/>
            <a:headEnd/>
            <a:tailEnd/>
          </a:ln>
        </p:spPr>
      </p:pic>
      <p:grpSp>
        <p:nvGrpSpPr>
          <p:cNvPr id="5" name="Group 22"/>
          <p:cNvGrpSpPr/>
          <p:nvPr/>
        </p:nvGrpSpPr>
        <p:grpSpPr>
          <a:xfrm>
            <a:off x="0" y="4629150"/>
            <a:ext cx="9144000" cy="168275"/>
            <a:chOff x="0" y="4629150"/>
            <a:chExt cx="9144000" cy="168275"/>
          </a:xfrm>
        </p:grpSpPr>
        <p:pic>
          <p:nvPicPr>
            <p:cNvPr id="24" name="Picture 23" descr="Red B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25" name="Picture 20" descr="Oracle WHITE"/>
            <p:cNvPicPr>
              <a:picLocks noChangeArrowheads="1"/>
            </p:cNvPicPr>
            <p:nvPr/>
          </p:nvPicPr>
          <p:blipFill>
            <a:blip r:embed="rId4" cstate="print"/>
            <a:srcRect/>
            <a:stretch>
              <a:fillRect/>
            </a:stretch>
          </p:blipFill>
          <p:spPr bwMode="auto">
            <a:xfrm>
              <a:off x="8015479" y="4668926"/>
              <a:ext cx="704056" cy="88722"/>
            </a:xfrm>
            <a:prstGeom prst="rect">
              <a:avLst/>
            </a:prstGeom>
            <a:noFill/>
            <a:ln w="9525">
              <a:noFill/>
              <a:miter lim="800000"/>
              <a:headEnd/>
              <a:tailEnd/>
            </a:ln>
          </p:spPr>
        </p:pic>
      </p:grpSp>
      <p:sp>
        <p:nvSpPr>
          <p:cNvPr id="26" name="Rectangle 25"/>
          <p:cNvSpPr/>
          <p:nvPr/>
        </p:nvSpPr>
        <p:spPr>
          <a:xfrm>
            <a:off x="0" y="0"/>
            <a:ext cx="576072"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p:cNvSpPr/>
          <p:nvPr/>
        </p:nvSpPr>
        <p:spPr>
          <a:xfrm>
            <a:off x="4464843" y="2807059"/>
            <a:ext cx="1120902" cy="97631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812006 h 812006"/>
              <a:gd name="connsiteX1" fmla="*/ 704183 w 1060704"/>
              <a:gd name="connsiteY1" fmla="*/ 0 h 812006"/>
              <a:gd name="connsiteX2" fmla="*/ 1060704 w 1060704"/>
              <a:gd name="connsiteY2" fmla="*/ 812006 h 812006"/>
              <a:gd name="connsiteX3" fmla="*/ 0 w 1060704"/>
              <a:gd name="connsiteY3" fmla="*/ 812006 h 812006"/>
              <a:gd name="connsiteX0" fmla="*/ 0 w 704183"/>
              <a:gd name="connsiteY0" fmla="*/ 812006 h 812006"/>
              <a:gd name="connsiteX1" fmla="*/ 704183 w 704183"/>
              <a:gd name="connsiteY1" fmla="*/ 0 h 812006"/>
              <a:gd name="connsiteX2" fmla="*/ 703517 w 704183"/>
              <a:gd name="connsiteY2" fmla="*/ 347662 h 812006"/>
              <a:gd name="connsiteX3" fmla="*/ 0 w 704183"/>
              <a:gd name="connsiteY3" fmla="*/ 812006 h 812006"/>
              <a:gd name="connsiteX0" fmla="*/ 0 w 1120902"/>
              <a:gd name="connsiteY0" fmla="*/ 0 h 976313"/>
              <a:gd name="connsiteX1" fmla="*/ 1120902 w 1120902"/>
              <a:gd name="connsiteY1" fmla="*/ 628651 h 976313"/>
              <a:gd name="connsiteX2" fmla="*/ 1120236 w 1120902"/>
              <a:gd name="connsiteY2" fmla="*/ 976313 h 976313"/>
              <a:gd name="connsiteX3" fmla="*/ 0 w 1120902"/>
              <a:gd name="connsiteY3" fmla="*/ 0 h 976313"/>
            </a:gdLst>
            <a:ahLst/>
            <a:cxnLst>
              <a:cxn ang="0">
                <a:pos x="connsiteX0" y="connsiteY0"/>
              </a:cxn>
              <a:cxn ang="0">
                <a:pos x="connsiteX1" y="connsiteY1"/>
              </a:cxn>
              <a:cxn ang="0">
                <a:pos x="connsiteX2" y="connsiteY2"/>
              </a:cxn>
              <a:cxn ang="0">
                <a:pos x="connsiteX3" y="connsiteY3"/>
              </a:cxn>
            </a:cxnLst>
            <a:rect l="l" t="t" r="r" b="b"/>
            <a:pathLst>
              <a:path w="1120902" h="976313">
                <a:moveTo>
                  <a:pt x="0" y="0"/>
                </a:moveTo>
                <a:lnTo>
                  <a:pt x="1120902" y="628651"/>
                </a:lnTo>
                <a:lnTo>
                  <a:pt x="1120236" y="976313"/>
                </a:lnTo>
                <a:lnTo>
                  <a:pt x="0" y="0"/>
                </a:lnTo>
                <a:close/>
              </a:path>
            </a:pathLst>
          </a:custGeom>
          <a:gradFill>
            <a:gsLst>
              <a:gs pos="61000">
                <a:schemeClr val="bg1">
                  <a:alpha val="0"/>
                </a:schemeClr>
              </a:gs>
              <a:gs pos="100000">
                <a:schemeClr val="bg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4464177" y="2797968"/>
            <a:ext cx="1124617" cy="1364456"/>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391192 w 1451896"/>
              <a:gd name="connsiteY0" fmla="*/ 1724025 h 1724025"/>
              <a:gd name="connsiteX1" fmla="*/ 0 w 1451896"/>
              <a:gd name="connsiteY1" fmla="*/ 0 h 1724025"/>
              <a:gd name="connsiteX2" fmla="*/ 1451896 w 1451896"/>
              <a:gd name="connsiteY2" fmla="*/ 1724025 h 1724025"/>
              <a:gd name="connsiteX3" fmla="*/ 391192 w 1451896"/>
              <a:gd name="connsiteY3" fmla="*/ 1724025 h 1724025"/>
              <a:gd name="connsiteX0" fmla="*/ 391192 w 1139953"/>
              <a:gd name="connsiteY0" fmla="*/ 1724025 h 1724025"/>
              <a:gd name="connsiteX1" fmla="*/ 0 w 1139953"/>
              <a:gd name="connsiteY1" fmla="*/ 0 h 1724025"/>
              <a:gd name="connsiteX2" fmla="*/ 1139953 w 1139953"/>
              <a:gd name="connsiteY2" fmla="*/ 1016794 h 1724025"/>
              <a:gd name="connsiteX3" fmla="*/ 391192 w 1139953"/>
              <a:gd name="connsiteY3" fmla="*/ 1724025 h 1724025"/>
              <a:gd name="connsiteX0" fmla="*/ 1141286 w 1141286"/>
              <a:gd name="connsiteY0" fmla="*/ 1345406 h 1345406"/>
              <a:gd name="connsiteX1" fmla="*/ 0 w 1141286"/>
              <a:gd name="connsiteY1" fmla="*/ 0 h 1345406"/>
              <a:gd name="connsiteX2" fmla="*/ 1139953 w 1141286"/>
              <a:gd name="connsiteY2" fmla="*/ 1016794 h 1345406"/>
              <a:gd name="connsiteX3" fmla="*/ 1141286 w 1141286"/>
              <a:gd name="connsiteY3" fmla="*/ 1345406 h 1345406"/>
              <a:gd name="connsiteX0" fmla="*/ 1124617 w 1124617"/>
              <a:gd name="connsiteY0" fmla="*/ 1364456 h 1364456"/>
              <a:gd name="connsiteX1" fmla="*/ 0 w 1124617"/>
              <a:gd name="connsiteY1" fmla="*/ 0 h 1364456"/>
              <a:gd name="connsiteX2" fmla="*/ 1123284 w 1124617"/>
              <a:gd name="connsiteY2" fmla="*/ 1035844 h 1364456"/>
              <a:gd name="connsiteX3" fmla="*/ 1124617 w 1124617"/>
              <a:gd name="connsiteY3" fmla="*/ 1364456 h 1364456"/>
            </a:gdLst>
            <a:ahLst/>
            <a:cxnLst>
              <a:cxn ang="0">
                <a:pos x="connsiteX0" y="connsiteY0"/>
              </a:cxn>
              <a:cxn ang="0">
                <a:pos x="connsiteX1" y="connsiteY1"/>
              </a:cxn>
              <a:cxn ang="0">
                <a:pos x="connsiteX2" y="connsiteY2"/>
              </a:cxn>
              <a:cxn ang="0">
                <a:pos x="connsiteX3" y="connsiteY3"/>
              </a:cxn>
            </a:cxnLst>
            <a:rect l="l" t="t" r="r" b="b"/>
            <a:pathLst>
              <a:path w="1124617" h="1364456">
                <a:moveTo>
                  <a:pt x="1124617" y="1364456"/>
                </a:moveTo>
                <a:lnTo>
                  <a:pt x="0" y="0"/>
                </a:lnTo>
                <a:lnTo>
                  <a:pt x="1123284" y="1035844"/>
                </a:lnTo>
                <a:cubicBezTo>
                  <a:pt x="1123728" y="1145381"/>
                  <a:pt x="1124173" y="1254919"/>
                  <a:pt x="1124617" y="1364456"/>
                </a:cubicBezTo>
                <a:close/>
              </a:path>
            </a:pathLst>
          </a:custGeom>
          <a:gradFill>
            <a:gsLst>
              <a:gs pos="61000">
                <a:schemeClr val="bg1">
                  <a:alpha val="0"/>
                </a:schemeClr>
              </a:gs>
              <a:gs pos="100000">
                <a:schemeClr val="bg1">
                  <a:lumMod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27"/>
          <p:cNvSpPr>
            <a:spLocks noGrp="1"/>
          </p:cNvSpPr>
          <p:nvPr>
            <p:ph type="title"/>
          </p:nvPr>
        </p:nvSpPr>
        <p:spPr/>
        <p:txBody>
          <a:bodyPr/>
          <a:lstStyle/>
          <a:p>
            <a:r>
              <a:rPr lang="en-US" dirty="0" smtClean="0"/>
              <a:t>Consolidating Databases on Clouds </a:t>
            </a:r>
            <a:endParaRPr lang="en-US" dirty="0"/>
          </a:p>
        </p:txBody>
      </p:sp>
      <p:sp>
        <p:nvSpPr>
          <p:cNvPr id="34" name="Text Placeholder 33"/>
          <p:cNvSpPr>
            <a:spLocks noGrp="1"/>
          </p:cNvSpPr>
          <p:nvPr>
            <p:ph type="body" sz="quarter" idx="13"/>
          </p:nvPr>
        </p:nvSpPr>
        <p:spPr/>
        <p:txBody>
          <a:bodyPr/>
          <a:lstStyle/>
          <a:p>
            <a:r>
              <a:rPr lang="en-US" dirty="0" smtClean="0"/>
              <a:t>Key requirements…</a:t>
            </a:r>
          </a:p>
          <a:p>
            <a:endParaRPr lang="en-US" dirty="0"/>
          </a:p>
        </p:txBody>
      </p:sp>
      <p:grpSp>
        <p:nvGrpSpPr>
          <p:cNvPr id="9" name="Group 34"/>
          <p:cNvGrpSpPr/>
          <p:nvPr/>
        </p:nvGrpSpPr>
        <p:grpSpPr>
          <a:xfrm>
            <a:off x="1668116" y="1444997"/>
            <a:ext cx="2207601" cy="2622134"/>
            <a:chOff x="1399822" y="1300631"/>
            <a:chExt cx="2207601" cy="2622134"/>
          </a:xfrm>
        </p:grpSpPr>
        <p:pic>
          <p:nvPicPr>
            <p:cNvPr id="39" name="Picture 38"/>
            <p:cNvPicPr>
              <a:picLocks noChangeAspect="1"/>
            </p:cNvPicPr>
            <p:nvPr/>
          </p:nvPicPr>
          <p:blipFill>
            <a:blip r:embed="rId6" cstate="print"/>
            <a:stretch>
              <a:fillRect/>
            </a:stretch>
          </p:blipFill>
          <p:spPr>
            <a:xfrm>
              <a:off x="1399822" y="2102036"/>
              <a:ext cx="2207601" cy="1820729"/>
            </a:xfrm>
            <a:prstGeom prst="rect">
              <a:avLst/>
            </a:prstGeom>
          </p:spPr>
        </p:pic>
        <p:grpSp>
          <p:nvGrpSpPr>
            <p:cNvPr id="10" name="PDB_121_DW"/>
            <p:cNvGrpSpPr/>
            <p:nvPr/>
          </p:nvGrpSpPr>
          <p:grpSpPr>
            <a:xfrm>
              <a:off x="2664713" y="1300631"/>
              <a:ext cx="871222" cy="1285724"/>
              <a:chOff x="2574909" y="1607793"/>
              <a:chExt cx="871222" cy="1285724"/>
            </a:xfrm>
          </p:grpSpPr>
          <p:grpSp>
            <p:nvGrpSpPr>
              <p:cNvPr id="11" name="Group 52"/>
              <p:cNvGrpSpPr/>
              <p:nvPr/>
            </p:nvGrpSpPr>
            <p:grpSpPr>
              <a:xfrm>
                <a:off x="2574909" y="1607793"/>
                <a:ext cx="800100" cy="1285724"/>
                <a:chOff x="4371018" y="1720507"/>
                <a:chExt cx="800100" cy="1285724"/>
              </a:xfrm>
            </p:grpSpPr>
            <p:pic>
              <p:nvPicPr>
                <p:cNvPr id="56" name="Picture 55"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57" name="TextBox 56"/>
                <p:cNvSpPr txBox="1"/>
                <p:nvPr/>
              </p:nvSpPr>
              <p:spPr>
                <a:xfrm>
                  <a:off x="4810239" y="2581063"/>
                  <a:ext cx="184731" cy="261610"/>
                </a:xfrm>
                <a:prstGeom prst="rect">
                  <a:avLst/>
                </a:prstGeom>
                <a:noFill/>
                <a:scene3d>
                  <a:camera prst="isometricRightUp"/>
                  <a:lightRig rig="threePt" dir="t"/>
                </a:scene3d>
              </p:spPr>
              <p:txBody>
                <a:bodyPr wrap="none" rtlCol="0">
                  <a:spAutoFit/>
                </a:bodyPr>
                <a:lstStyle/>
                <a:p>
                  <a:endParaRPr lang="en-US" sz="1100" b="1" dirty="0" smtClean="0">
                    <a:solidFill>
                      <a:schemeClr val="bg1"/>
                    </a:solidFill>
                  </a:endParaRPr>
                </a:p>
              </p:txBody>
            </p:sp>
          </p:grpSp>
          <p:sp>
            <p:nvSpPr>
              <p:cNvPr id="55" name="TextBox 54"/>
              <p:cNvSpPr txBox="1"/>
              <p:nvPr/>
            </p:nvSpPr>
            <p:spPr>
              <a:xfrm>
                <a:off x="2986913" y="2277839"/>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12" name="PDB_121_CRM"/>
            <p:cNvGrpSpPr/>
            <p:nvPr/>
          </p:nvGrpSpPr>
          <p:grpSpPr>
            <a:xfrm>
              <a:off x="2079281" y="1606501"/>
              <a:ext cx="876084" cy="1285724"/>
              <a:chOff x="1989477" y="1913663"/>
              <a:chExt cx="876084" cy="1285724"/>
            </a:xfrm>
          </p:grpSpPr>
          <p:grpSp>
            <p:nvGrpSpPr>
              <p:cNvPr id="13" name="Group 57"/>
              <p:cNvGrpSpPr/>
              <p:nvPr/>
            </p:nvGrpSpPr>
            <p:grpSpPr>
              <a:xfrm>
                <a:off x="1989477" y="1913663"/>
                <a:ext cx="800100" cy="1285724"/>
                <a:chOff x="3785586" y="2017767"/>
                <a:chExt cx="800100" cy="1285724"/>
              </a:xfrm>
            </p:grpSpPr>
            <p:pic>
              <p:nvPicPr>
                <p:cNvPr id="52" name="Picture 5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53" name="TextBox 52"/>
                <p:cNvSpPr txBox="1"/>
                <p:nvPr/>
              </p:nvSpPr>
              <p:spPr>
                <a:xfrm>
                  <a:off x="4157098" y="2898560"/>
                  <a:ext cx="184731" cy="261610"/>
                </a:xfrm>
                <a:prstGeom prst="rect">
                  <a:avLst/>
                </a:prstGeom>
                <a:noFill/>
                <a:scene3d>
                  <a:camera prst="isometricRightUp"/>
                  <a:lightRig rig="threePt" dir="t"/>
                </a:scene3d>
              </p:spPr>
              <p:txBody>
                <a:bodyPr wrap="none" rtlCol="0">
                  <a:spAutoFit/>
                </a:bodyPr>
                <a:lstStyle/>
                <a:p>
                  <a:endParaRPr lang="en-US" sz="1100" b="1" dirty="0" smtClean="0">
                    <a:solidFill>
                      <a:schemeClr val="bg1"/>
                    </a:solidFill>
                  </a:endParaRPr>
                </a:p>
              </p:txBody>
            </p:sp>
          </p:grpSp>
          <p:sp>
            <p:nvSpPr>
              <p:cNvPr id="51" name="TextBox 50"/>
              <p:cNvSpPr txBox="1"/>
              <p:nvPr/>
            </p:nvSpPr>
            <p:spPr>
              <a:xfrm>
                <a:off x="2406343" y="257719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pic>
          <p:nvPicPr>
            <p:cNvPr id="42" name="Picture 4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0868" y="1922175"/>
              <a:ext cx="800100" cy="1285724"/>
            </a:xfrm>
            <a:prstGeom prst="rect">
              <a:avLst/>
            </a:prstGeom>
          </p:spPr>
        </p:pic>
        <p:sp>
          <p:nvSpPr>
            <p:cNvPr id="48" name="TextBox 47"/>
            <p:cNvSpPr txBox="1"/>
            <p:nvPr/>
          </p:nvSpPr>
          <p:spPr>
            <a:xfrm>
              <a:off x="1933718" y="2596604"/>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spTree>
    <p:extLst>
      <p:ext uri="{BB962C8B-B14F-4D97-AF65-F5344CB8AC3E}">
        <p14:creationId xmlns:p14="http://schemas.microsoft.com/office/powerpoint/2010/main" val="3000329919"/>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New Feature - Invisible Column</a:t>
            </a:r>
            <a:endParaRPr lang="en-US" dirty="0">
              <a:solidFill>
                <a:srgbClr val="0000FF"/>
              </a:solidFill>
            </a:endParaRPr>
          </a:p>
        </p:txBody>
      </p:sp>
      <p:sp>
        <p:nvSpPr>
          <p:cNvPr id="35" name="Text Box 2"/>
          <p:cNvSpPr txBox="1">
            <a:spLocks noChangeArrowheads="1"/>
          </p:cNvSpPr>
          <p:nvPr/>
        </p:nvSpPr>
        <p:spPr bwMode="auto">
          <a:xfrm>
            <a:off x="485776" y="859155"/>
            <a:ext cx="8496300" cy="3455670"/>
          </a:xfrm>
          <a:prstGeom prst="rect">
            <a:avLst/>
          </a:prstGeom>
          <a:noFill/>
          <a:ln w="9525">
            <a:noFill/>
            <a:round/>
            <a:headEnd/>
            <a:tailEnd/>
          </a:ln>
        </p:spPr>
        <p:txBody>
          <a:bodyPr lIns="92160" tIns="46080" rIns="92160" bIns="46080"/>
          <a:lstStyle/>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Invisible columns are </a:t>
            </a:r>
            <a:r>
              <a:rPr lang="en-US" sz="2000" b="1" dirty="0" smtClean="0">
                <a:solidFill>
                  <a:srgbClr val="000000"/>
                </a:solidFill>
              </a:rPr>
              <a:t>*user specified*</a:t>
            </a:r>
            <a:r>
              <a:rPr lang="en-US" sz="2000" dirty="0" smtClean="0">
                <a:solidFill>
                  <a:srgbClr val="000000"/>
                </a:solidFill>
              </a:rPr>
              <a:t> hidden columns</a:t>
            </a:r>
          </a:p>
          <a:p>
            <a:pPr marL="676275" lvl="1" indent="-219075">
              <a:spcBef>
                <a:spcPts val="60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SELECT * </a:t>
            </a:r>
            <a:r>
              <a:rPr lang="en-US" sz="2000" dirty="0" smtClean="0">
                <a:solidFill>
                  <a:srgbClr val="000000"/>
                </a:solidFill>
                <a:sym typeface="Wingdings" pitchFamily="2" charset="2"/>
              </a:rPr>
              <a:t> Won’t display invisible columns</a:t>
            </a:r>
          </a:p>
          <a:p>
            <a:pPr marL="676275" lvl="1" indent="-219075">
              <a:spcBef>
                <a:spcPts val="60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sym typeface="Wingdings" pitchFamily="2" charset="2"/>
              </a:rPr>
              <a:t>INSERT INTO x VALUES Won’t insert values in invisible columns</a:t>
            </a:r>
          </a:p>
          <a:p>
            <a:pPr marL="676275" lvl="1" indent="-219075">
              <a:spcBef>
                <a:spcPts val="600"/>
              </a:spcBef>
              <a:spcAft>
                <a:spcPts val="600"/>
              </a:spcAft>
              <a:buClr>
                <a:srgbClr val="FF0000"/>
              </a:buClr>
              <a:buSzPct val="100000"/>
              <a:buFont typeface="Arial" pitchFamily="34" charset="0"/>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i="1" dirty="0" smtClean="0">
                <a:solidFill>
                  <a:srgbClr val="000000"/>
                </a:solidFill>
                <a:sym typeface="Wingdings" pitchFamily="2" charset="2"/>
              </a:rPr>
              <a:t>Must explicitly specify invisible columns to include them</a:t>
            </a:r>
            <a:endParaRPr lang="en-US" sz="2000" i="1" dirty="0" smtClean="0">
              <a:solidFill>
                <a:srgbClr val="000000"/>
              </a:solidFill>
            </a:endParaRP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SQL Workshop </a:t>
            </a:r>
            <a:r>
              <a:rPr lang="en-US" sz="2000" dirty="0" smtClean="0">
                <a:solidFill>
                  <a:srgbClr val="000000"/>
                </a:solidFill>
                <a:sym typeface="Wingdings" pitchFamily="2" charset="2"/>
              </a:rPr>
              <a:t> </a:t>
            </a:r>
            <a:r>
              <a:rPr lang="en-US" sz="2000" dirty="0" smtClean="0">
                <a:solidFill>
                  <a:srgbClr val="000000"/>
                </a:solidFill>
              </a:rPr>
              <a:t>Not shown in Object Browser, Query Builder, etc.</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Create Form / Report Wizards </a:t>
            </a:r>
            <a:r>
              <a:rPr lang="en-US" sz="2000" dirty="0" smtClean="0">
                <a:solidFill>
                  <a:srgbClr val="000000"/>
                </a:solidFill>
                <a:sym typeface="Wingdings" pitchFamily="2" charset="2"/>
              </a:rPr>
              <a:t> </a:t>
            </a:r>
            <a:r>
              <a:rPr lang="en-US" sz="2000" dirty="0" smtClean="0">
                <a:solidFill>
                  <a:srgbClr val="000000"/>
                </a:solidFill>
              </a:rPr>
              <a:t>Columns won’t be shown</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Must </a:t>
            </a:r>
            <a:r>
              <a:rPr lang="en-US" sz="2000" i="1" u="sng" dirty="0" smtClean="0">
                <a:solidFill>
                  <a:srgbClr val="000000"/>
                </a:solidFill>
              </a:rPr>
              <a:t>manually</a:t>
            </a:r>
            <a:r>
              <a:rPr lang="en-US" sz="2000" dirty="0" smtClean="0">
                <a:solidFill>
                  <a:srgbClr val="000000"/>
                </a:solidFill>
              </a:rPr>
              <a:t> add to Source within APEX Region (post-generation) </a:t>
            </a:r>
            <a:br>
              <a:rPr lang="en-US" sz="2000" dirty="0" smtClean="0">
                <a:solidFill>
                  <a:srgbClr val="000000"/>
                </a:solidFill>
              </a:rPr>
            </a:br>
            <a:r>
              <a:rPr lang="en-US" sz="2000" dirty="0" smtClean="0">
                <a:solidFill>
                  <a:srgbClr val="000000"/>
                </a:solidFill>
              </a:rPr>
              <a:t>to view in Reports, etc.</a:t>
            </a:r>
          </a:p>
        </p:txBody>
      </p:sp>
    </p:spTree>
    <p:extLst>
      <p:ext uri="{BB962C8B-B14F-4D97-AF65-F5344CB8AC3E}">
        <p14:creationId xmlns:p14="http://schemas.microsoft.com/office/powerpoint/2010/main" val="3843694545"/>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2"/>
          <p:cNvSpPr txBox="1">
            <a:spLocks noChangeArrowheads="1"/>
          </p:cNvSpPr>
          <p:nvPr/>
        </p:nvSpPr>
        <p:spPr bwMode="auto">
          <a:xfrm>
            <a:off x="466725" y="865984"/>
            <a:ext cx="8503920" cy="1848642"/>
          </a:xfrm>
          <a:prstGeom prst="rect">
            <a:avLst/>
          </a:prstGeom>
          <a:noFill/>
          <a:ln w="9525">
            <a:noFill/>
            <a:round/>
            <a:headEnd/>
            <a:tailEnd/>
          </a:ln>
        </p:spPr>
        <p:txBody>
          <a:bodyPr lIns="92160" tIns="46080" rIns="92160" bIns="46080"/>
          <a:lstStyle/>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FETCH returns top ‘N’ records</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Can specify rows or percentage, </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Can include OFFSET to skip specified number of rows</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Respects ORDER BY clause</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endParaRPr lang="en-US" sz="2000" dirty="0" smtClean="0">
              <a:solidFill>
                <a:srgbClr val="000000"/>
              </a:solidFill>
            </a:endParaRPr>
          </a:p>
        </p:txBody>
      </p:sp>
      <p:pic>
        <p:nvPicPr>
          <p:cNvPr id="156674" name="Picture 2"/>
          <p:cNvPicPr>
            <a:picLocks noChangeAspect="1" noChangeArrowheads="1"/>
          </p:cNvPicPr>
          <p:nvPr/>
        </p:nvPicPr>
        <p:blipFill>
          <a:blip r:embed="rId3" cstate="print"/>
          <a:srcRect/>
          <a:stretch>
            <a:fillRect/>
          </a:stretch>
        </p:blipFill>
        <p:spPr bwMode="auto">
          <a:xfrm>
            <a:off x="664268" y="3029838"/>
            <a:ext cx="3118211" cy="1177156"/>
          </a:xfrm>
          <a:prstGeom prst="rect">
            <a:avLst/>
          </a:prstGeom>
          <a:noFill/>
          <a:ln w="9525">
            <a:solidFill>
              <a:schemeClr val="tx1"/>
            </a:solidFill>
            <a:miter lim="800000"/>
            <a:headEnd/>
            <a:tailEnd/>
          </a:ln>
        </p:spPr>
      </p:pic>
      <p:pic>
        <p:nvPicPr>
          <p:cNvPr id="156675" name="Picture 3"/>
          <p:cNvPicPr>
            <a:picLocks noChangeAspect="1" noChangeArrowheads="1"/>
          </p:cNvPicPr>
          <p:nvPr/>
        </p:nvPicPr>
        <p:blipFill>
          <a:blip r:embed="rId4" cstate="print"/>
          <a:srcRect/>
          <a:stretch>
            <a:fillRect/>
          </a:stretch>
        </p:blipFill>
        <p:spPr bwMode="auto">
          <a:xfrm>
            <a:off x="4325602" y="3028670"/>
            <a:ext cx="4285266" cy="1172384"/>
          </a:xfrm>
          <a:prstGeom prst="rect">
            <a:avLst/>
          </a:prstGeom>
          <a:noFill/>
          <a:ln w="9525">
            <a:solidFill>
              <a:schemeClr val="tx1"/>
            </a:solidFill>
            <a:miter lim="800000"/>
            <a:headEnd/>
            <a:tailEnd/>
          </a:ln>
        </p:spPr>
      </p:pic>
      <p:sp>
        <p:nvSpPr>
          <p:cNvPr id="6" name="Title 5"/>
          <p:cNvSpPr>
            <a:spLocks noGrp="1"/>
          </p:cNvSpPr>
          <p:nvPr>
            <p:ph type="title"/>
          </p:nvPr>
        </p:nvSpPr>
        <p:spPr/>
        <p:txBody>
          <a:bodyPr/>
          <a:lstStyle/>
          <a:p>
            <a:r>
              <a:rPr lang="en-US" dirty="0" smtClean="0"/>
              <a:t>New Feature - Limiting Rows from SQL Query</a:t>
            </a:r>
            <a:endParaRPr lang="en-US" dirty="0"/>
          </a:p>
        </p:txBody>
      </p:sp>
    </p:spTree>
    <p:extLst>
      <p:ext uri="{BB962C8B-B14F-4D97-AF65-F5344CB8AC3E}">
        <p14:creationId xmlns:p14="http://schemas.microsoft.com/office/powerpoint/2010/main" val="3843694545"/>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1"/>
          <p:cNvGrpSpPr/>
          <p:nvPr/>
        </p:nvGrpSpPr>
        <p:grpSpPr>
          <a:xfrm>
            <a:off x="599076" y="1448795"/>
            <a:ext cx="2065343" cy="2717706"/>
            <a:chOff x="540098" y="1406265"/>
            <a:chExt cx="2065343" cy="2717706"/>
          </a:xfrm>
        </p:grpSpPr>
        <p:pic>
          <p:nvPicPr>
            <p:cNvPr id="35" name="Picture 34" descr="Big_Red_Databas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98" y="1406265"/>
              <a:ext cx="2065343" cy="2717706"/>
            </a:xfrm>
            <a:prstGeom prst="rect">
              <a:avLst/>
            </a:prstGeom>
            <a:effectLst/>
          </p:spPr>
        </p:pic>
        <p:sp>
          <p:nvSpPr>
            <p:cNvPr id="36" name="TextBox 35"/>
            <p:cNvSpPr txBox="1"/>
            <p:nvPr/>
          </p:nvSpPr>
          <p:spPr>
            <a:xfrm>
              <a:off x="599048" y="1910080"/>
              <a:ext cx="1985396" cy="1737359"/>
            </a:xfrm>
            <a:prstGeom prst="rect">
              <a:avLst/>
            </a:prstGeom>
            <a:solidFill>
              <a:schemeClr val="accent1">
                <a:lumMod val="75000"/>
                <a:alpha val="68000"/>
              </a:schemeClr>
            </a:solidFill>
            <a:effectLst>
              <a:softEdge rad="63500"/>
            </a:effectLst>
          </p:spPr>
          <p:txBody>
            <a:bodyPr wrap="none" rtlCol="0">
              <a:noAutofit/>
            </a:bodyPr>
            <a:lstStyle/>
            <a:p>
              <a:pPr algn="ctr"/>
              <a:endParaRPr lang="en-US" sz="1600" b="1" dirty="0" smtClean="0">
                <a:solidFill>
                  <a:schemeClr val="bg1"/>
                </a:solidFill>
              </a:endParaRPr>
            </a:p>
          </p:txBody>
        </p:sp>
      </p:grpSp>
      <p:grpSp>
        <p:nvGrpSpPr>
          <p:cNvPr id="9" name="Group 18"/>
          <p:cNvGrpSpPr/>
          <p:nvPr/>
        </p:nvGrpSpPr>
        <p:grpSpPr>
          <a:xfrm>
            <a:off x="714924" y="3211180"/>
            <a:ext cx="1812296" cy="366013"/>
            <a:chOff x="655946" y="3168650"/>
            <a:chExt cx="1812296" cy="366013"/>
          </a:xfrm>
        </p:grpSpPr>
        <p:sp>
          <p:nvSpPr>
            <p:cNvPr id="6" name="Rectangle 5"/>
            <p:cNvSpPr/>
            <p:nvPr/>
          </p:nvSpPr>
          <p:spPr>
            <a:xfrm>
              <a:off x="655946" y="3168650"/>
              <a:ext cx="814097" cy="366013"/>
            </a:xfrm>
            <a:prstGeom prst="rect">
              <a:avLst/>
            </a:prstGeom>
            <a:solidFill>
              <a:schemeClr val="bg1">
                <a:lumMod val="95000"/>
              </a:schemeClr>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20"/>
                </a:lnSpc>
              </a:pPr>
              <a:r>
                <a:rPr lang="en-US" sz="1050" dirty="0" smtClean="0">
                  <a:solidFill>
                    <a:schemeClr val="tx1"/>
                  </a:solidFill>
                </a:rPr>
                <a:t>Soc. Sec. #</a:t>
              </a:r>
            </a:p>
            <a:p>
              <a:pPr algn="ctr">
                <a:lnSpc>
                  <a:spcPts val="1220"/>
                </a:lnSpc>
              </a:pPr>
              <a:r>
                <a:rPr lang="en-US" sz="1000" dirty="0" smtClean="0">
                  <a:solidFill>
                    <a:schemeClr val="tx1"/>
                  </a:solidFill>
                </a:rPr>
                <a:t>115-69-3428</a:t>
              </a:r>
              <a:endParaRPr lang="en-US" sz="1000" dirty="0">
                <a:solidFill>
                  <a:schemeClr val="tx1"/>
                </a:solidFill>
              </a:endParaRPr>
            </a:p>
          </p:txBody>
        </p:sp>
        <p:sp>
          <p:nvSpPr>
            <p:cNvPr id="26" name="Rectangle 25"/>
            <p:cNvSpPr/>
            <p:nvPr/>
          </p:nvSpPr>
          <p:spPr>
            <a:xfrm>
              <a:off x="1472230" y="3168650"/>
              <a:ext cx="578342" cy="366013"/>
            </a:xfrm>
            <a:prstGeom prst="rect">
              <a:avLst/>
            </a:prstGeom>
            <a:solidFill>
              <a:schemeClr val="bg1">
                <a:lumMod val="95000"/>
              </a:schemeClr>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lnSpc>
                  <a:spcPts val="1220"/>
                </a:lnSpc>
              </a:pPr>
              <a:r>
                <a:rPr lang="en-US" sz="1050" dirty="0" smtClean="0">
                  <a:solidFill>
                    <a:schemeClr val="tx1"/>
                  </a:solidFill>
                </a:rPr>
                <a:t>DOB</a:t>
              </a:r>
              <a:br>
                <a:rPr lang="en-US" sz="1050" dirty="0" smtClean="0">
                  <a:solidFill>
                    <a:schemeClr val="tx1"/>
                  </a:solidFill>
                </a:rPr>
              </a:br>
              <a:r>
                <a:rPr lang="en-US" sz="1000" dirty="0" smtClean="0">
                  <a:solidFill>
                    <a:schemeClr val="tx1"/>
                  </a:solidFill>
                </a:rPr>
                <a:t>11/06/71</a:t>
              </a:r>
              <a:endParaRPr lang="en-US" sz="1000" dirty="0">
                <a:solidFill>
                  <a:schemeClr val="tx1"/>
                </a:solidFill>
              </a:endParaRPr>
            </a:p>
          </p:txBody>
        </p:sp>
        <p:sp>
          <p:nvSpPr>
            <p:cNvPr id="27" name="Rectangle 26"/>
            <p:cNvSpPr/>
            <p:nvPr/>
          </p:nvSpPr>
          <p:spPr>
            <a:xfrm>
              <a:off x="2052702" y="3168650"/>
              <a:ext cx="415540" cy="366013"/>
            </a:xfrm>
            <a:prstGeom prst="rect">
              <a:avLst/>
            </a:prstGeom>
            <a:solidFill>
              <a:schemeClr val="bg1">
                <a:lumMod val="95000"/>
              </a:schemeClr>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lnSpc>
                  <a:spcPts val="1220"/>
                </a:lnSpc>
              </a:pPr>
              <a:r>
                <a:rPr lang="en-US" sz="1050" dirty="0" smtClean="0">
                  <a:solidFill>
                    <a:schemeClr val="tx1"/>
                  </a:solidFill>
                </a:rPr>
                <a:t>PIN</a:t>
              </a:r>
              <a:br>
                <a:rPr lang="en-US" sz="1050" dirty="0" smtClean="0">
                  <a:solidFill>
                    <a:schemeClr val="tx1"/>
                  </a:solidFill>
                </a:rPr>
              </a:br>
              <a:r>
                <a:rPr lang="en-US" sz="1000" dirty="0" smtClean="0">
                  <a:solidFill>
                    <a:schemeClr val="tx1"/>
                  </a:solidFill>
                </a:rPr>
                <a:t>5623</a:t>
              </a:r>
              <a:endParaRPr lang="en-US" sz="1000" dirty="0">
                <a:solidFill>
                  <a:schemeClr val="tx1"/>
                </a:solidFill>
              </a:endParaRPr>
            </a:p>
          </p:txBody>
        </p:sp>
      </p:grpSp>
      <p:grpSp>
        <p:nvGrpSpPr>
          <p:cNvPr id="47" name="Group 12"/>
          <p:cNvGrpSpPr/>
          <p:nvPr/>
        </p:nvGrpSpPr>
        <p:grpSpPr>
          <a:xfrm>
            <a:off x="2546462" y="1965325"/>
            <a:ext cx="5113610" cy="1004305"/>
            <a:chOff x="2517887" y="1651000"/>
            <a:chExt cx="5113610" cy="1004305"/>
          </a:xfrm>
        </p:grpSpPr>
        <p:pic>
          <p:nvPicPr>
            <p:cNvPr id="48" name="Picture 47" descr="Torn.Paper2.png"/>
            <p:cNvPicPr>
              <a:picLocks noChangeAspect="1"/>
            </p:cNvPicPr>
            <p:nvPr/>
          </p:nvPicPr>
          <p:blipFill rotWithShape="1">
            <a:blip r:embed="rId3" cstate="print">
              <a:extLst>
                <a:ext uri="{28A0092B-C50C-407E-A947-70E740481C1C}">
                  <a14:useLocalDpi xmlns:a14="http://schemas.microsoft.com/office/drawing/2010/main" val="0"/>
                </a:ext>
              </a:extLst>
            </a:blip>
            <a:srcRect l="953" t="30724" r="953" b="41820"/>
            <a:stretch/>
          </p:blipFill>
          <p:spPr>
            <a:xfrm>
              <a:off x="2892580" y="1651000"/>
              <a:ext cx="4331729" cy="1004305"/>
            </a:xfrm>
            <a:prstGeom prst="rect">
              <a:avLst/>
            </a:prstGeom>
            <a:effectLst>
              <a:outerShdw blurRad="50800" dist="38100" dir="2700000" algn="tl" rotWithShape="0">
                <a:prstClr val="black">
                  <a:alpha val="40000"/>
                </a:prstClr>
              </a:outerShdw>
            </a:effectLst>
          </p:spPr>
        </p:pic>
        <p:grpSp>
          <p:nvGrpSpPr>
            <p:cNvPr id="49" name="Group 35"/>
            <p:cNvGrpSpPr/>
            <p:nvPr/>
          </p:nvGrpSpPr>
          <p:grpSpPr>
            <a:xfrm rot="5400000">
              <a:off x="2574285" y="1723657"/>
              <a:ext cx="408491" cy="521288"/>
              <a:chOff x="7948765" y="2388068"/>
              <a:chExt cx="382298" cy="487864"/>
            </a:xfrm>
          </p:grpSpPr>
          <p:sp>
            <p:nvSpPr>
              <p:cNvPr id="65" name="AutoShape 11"/>
              <p:cNvSpPr>
                <a:spLocks noChangeAspect="1" noChangeArrowheads="1"/>
              </p:cNvSpPr>
              <p:nvPr/>
            </p:nvSpPr>
            <p:spPr bwMode="gray">
              <a:xfrm rot="16200000">
                <a:off x="8006423" y="2330410"/>
                <a:ext cx="266982" cy="382298"/>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sp>
            <p:nvSpPr>
              <p:cNvPr id="69" name="Rectangle 68"/>
              <p:cNvSpPr/>
              <p:nvPr/>
            </p:nvSpPr>
            <p:spPr>
              <a:xfrm rot="16200000" flipH="1">
                <a:off x="7947903" y="2591269"/>
                <a:ext cx="384026" cy="185300"/>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grpSp>
        <p:grpSp>
          <p:nvGrpSpPr>
            <p:cNvPr id="50" name="Group 35"/>
            <p:cNvGrpSpPr/>
            <p:nvPr/>
          </p:nvGrpSpPr>
          <p:grpSpPr>
            <a:xfrm rot="5400000">
              <a:off x="7166607" y="1723658"/>
              <a:ext cx="408491" cy="521288"/>
              <a:chOff x="7948765" y="2388068"/>
              <a:chExt cx="382298" cy="487864"/>
            </a:xfrm>
          </p:grpSpPr>
          <p:sp>
            <p:nvSpPr>
              <p:cNvPr id="51" name="AutoShape 11"/>
              <p:cNvSpPr>
                <a:spLocks noChangeAspect="1" noChangeArrowheads="1"/>
              </p:cNvSpPr>
              <p:nvPr/>
            </p:nvSpPr>
            <p:spPr bwMode="gray">
              <a:xfrm rot="16200000">
                <a:off x="8006423" y="2330410"/>
                <a:ext cx="266982" cy="382298"/>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sp>
            <p:nvSpPr>
              <p:cNvPr id="56" name="Rectangle 55"/>
              <p:cNvSpPr/>
              <p:nvPr/>
            </p:nvSpPr>
            <p:spPr>
              <a:xfrm rot="16200000" flipH="1">
                <a:off x="7947903" y="2591269"/>
                <a:ext cx="384026" cy="185300"/>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grpSp>
      </p:grpSp>
      <p:grpSp>
        <p:nvGrpSpPr>
          <p:cNvPr id="77" name="Group 76"/>
          <p:cNvGrpSpPr/>
          <p:nvPr/>
        </p:nvGrpSpPr>
        <p:grpSpPr>
          <a:xfrm>
            <a:off x="682278" y="2074530"/>
            <a:ext cx="582128" cy="808683"/>
            <a:chOff x="682278" y="2074530"/>
            <a:chExt cx="582128" cy="808683"/>
          </a:xfrm>
        </p:grpSpPr>
        <p:sp>
          <p:nvSpPr>
            <p:cNvPr id="55" name="Folded Corner 54"/>
            <p:cNvSpPr/>
            <p:nvPr/>
          </p:nvSpPr>
          <p:spPr>
            <a:xfrm rot="10800000">
              <a:off x="682278" y="2074530"/>
              <a:ext cx="582128" cy="808683"/>
            </a:xfrm>
            <a:prstGeom prst="foldedCorner">
              <a:avLst/>
            </a:prstGeom>
            <a:solidFill>
              <a:schemeClr val="bg1">
                <a:lumMod val="95000"/>
              </a:schemeClr>
            </a:solidFill>
            <a:ln w="6350" cmpd="sng">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6" name="Straight Connector 15"/>
            <p:cNvCxnSpPr/>
            <p:nvPr/>
          </p:nvCxnSpPr>
          <p:spPr>
            <a:xfrm>
              <a:off x="748736" y="2442187"/>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48736" y="2513942"/>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48736" y="2585697"/>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48736" y="2657452"/>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48736" y="2729207"/>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48736" y="2800961"/>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48736" y="2873623"/>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748736" y="2226922"/>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748736" y="2298677"/>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748736" y="2370432"/>
              <a:ext cx="449211" cy="0"/>
            </a:xfrm>
            <a:prstGeom prst="line">
              <a:avLst/>
            </a:prstGeom>
            <a:ln w="190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1247918" y="2016127"/>
            <a:ext cx="1409557" cy="914780"/>
          </a:xfrm>
          <a:prstGeom prst="rect">
            <a:avLst/>
          </a:prstGeom>
          <a:noFill/>
        </p:spPr>
        <p:txBody>
          <a:bodyPr wrap="square" rtlCol="0">
            <a:spAutoFit/>
          </a:bodyPr>
          <a:lstStyle/>
          <a:p>
            <a:pPr>
              <a:lnSpc>
                <a:spcPts val="1600"/>
              </a:lnSpc>
            </a:pPr>
            <a:r>
              <a:rPr lang="en-US" sz="1400" b="1" dirty="0" smtClean="0">
                <a:solidFill>
                  <a:prstClr val="white"/>
                </a:solidFill>
              </a:rPr>
              <a:t>Policy </a:t>
            </a:r>
            <a:br>
              <a:rPr lang="en-US" sz="1400" b="1" dirty="0" smtClean="0">
                <a:solidFill>
                  <a:prstClr val="white"/>
                </a:solidFill>
              </a:rPr>
            </a:br>
            <a:r>
              <a:rPr lang="en-US" sz="1400" b="1" dirty="0" smtClean="0">
                <a:solidFill>
                  <a:prstClr val="white"/>
                </a:solidFill>
              </a:rPr>
              <a:t>enforced redaction of sensitive data</a:t>
            </a:r>
            <a:endParaRPr lang="en-US" sz="1600" b="1" dirty="0" smtClean="0">
              <a:solidFill>
                <a:schemeClr val="tx2"/>
              </a:solidFill>
            </a:endParaRPr>
          </a:p>
        </p:txBody>
      </p:sp>
      <p:sp>
        <p:nvSpPr>
          <p:cNvPr id="2" name="Title 1"/>
          <p:cNvSpPr>
            <a:spLocks noGrp="1"/>
          </p:cNvSpPr>
          <p:nvPr>
            <p:ph type="title"/>
          </p:nvPr>
        </p:nvSpPr>
        <p:spPr/>
        <p:txBody>
          <a:bodyPr/>
          <a:lstStyle/>
          <a:p>
            <a:r>
              <a:rPr lang="en-US" dirty="0" smtClean="0"/>
              <a:t>New Feature - </a:t>
            </a:r>
            <a:r>
              <a:rPr lang="en-US" dirty="0" smtClean="0">
                <a:latin typeface="Arial" charset="0"/>
                <a:ea typeface="ＭＳ Ｐゴシック" pitchFamily="34" charset="-128"/>
              </a:rPr>
              <a:t>Data Redaction</a:t>
            </a:r>
            <a:endParaRPr lang="en-US" dirty="0">
              <a:solidFill>
                <a:srgbClr val="660066"/>
              </a:solidFill>
            </a:endParaRPr>
          </a:p>
        </p:txBody>
      </p:sp>
      <p:sp>
        <p:nvSpPr>
          <p:cNvPr id="4" name="Text Placeholder 3"/>
          <p:cNvSpPr>
            <a:spLocks noGrp="1"/>
          </p:cNvSpPr>
          <p:nvPr>
            <p:ph type="body" sz="quarter" idx="13"/>
          </p:nvPr>
        </p:nvSpPr>
        <p:spPr/>
        <p:txBody>
          <a:bodyPr/>
          <a:lstStyle/>
          <a:p>
            <a:r>
              <a:rPr lang="en-US" dirty="0" smtClean="0"/>
              <a:t>Mask Application Data Dynamically</a:t>
            </a:r>
            <a:endParaRPr lang="en-US" dirty="0"/>
          </a:p>
        </p:txBody>
      </p:sp>
      <p:sp>
        <p:nvSpPr>
          <p:cNvPr id="32" name="TextBox 22"/>
          <p:cNvSpPr txBox="1">
            <a:spLocks noChangeArrowheads="1"/>
          </p:cNvSpPr>
          <p:nvPr/>
        </p:nvSpPr>
        <p:spPr bwMode="auto">
          <a:xfrm>
            <a:off x="7682298" y="3099583"/>
            <a:ext cx="1233889" cy="531213"/>
          </a:xfrm>
          <a:prstGeom prst="rect">
            <a:avLst/>
          </a:prstGeom>
          <a:noFill/>
          <a:ln w="9525">
            <a:noFill/>
            <a:miter lim="800000"/>
            <a:headEnd type="stealth" w="med" len="med"/>
            <a:tailEnd type="stealth" w="med" len="med"/>
          </a:ln>
        </p:spPr>
        <p:txBody>
          <a:bodyPr wrap="square" lIns="38396" tIns="19198" rIns="38396" bIns="19198">
            <a:spAutoFit/>
          </a:bodyPr>
          <a:lstStyle/>
          <a:p>
            <a:r>
              <a:rPr lang="en-US" sz="1600" b="1" dirty="0" smtClean="0"/>
              <a:t>Call Center Operator</a:t>
            </a:r>
            <a:endParaRPr lang="en-US" sz="1600" b="1" dirty="0"/>
          </a:p>
        </p:txBody>
      </p:sp>
      <p:sp>
        <p:nvSpPr>
          <p:cNvPr id="33" name="TextBox 7"/>
          <p:cNvSpPr txBox="1">
            <a:spLocks noChangeArrowheads="1"/>
          </p:cNvSpPr>
          <p:nvPr/>
        </p:nvSpPr>
        <p:spPr bwMode="auto">
          <a:xfrm>
            <a:off x="7682298" y="2034551"/>
            <a:ext cx="1369462" cy="531213"/>
          </a:xfrm>
          <a:prstGeom prst="rect">
            <a:avLst/>
          </a:prstGeom>
          <a:noFill/>
          <a:ln w="9525">
            <a:noFill/>
            <a:miter lim="800000"/>
            <a:headEnd type="stealth" w="med" len="med"/>
            <a:tailEnd/>
          </a:ln>
        </p:spPr>
        <p:txBody>
          <a:bodyPr wrap="square" lIns="38396" tIns="19198" rIns="38396" bIns="19198">
            <a:spAutoFit/>
          </a:bodyPr>
          <a:lstStyle/>
          <a:p>
            <a:r>
              <a:rPr lang="en-US" sz="1600" b="1" dirty="0" smtClean="0"/>
              <a:t>Payroll Processing</a:t>
            </a:r>
            <a:endParaRPr lang="en-US" sz="1600" b="1" dirty="0"/>
          </a:p>
        </p:txBody>
      </p:sp>
      <p:grpSp>
        <p:nvGrpSpPr>
          <p:cNvPr id="11" name="Group 12"/>
          <p:cNvGrpSpPr/>
          <p:nvPr/>
        </p:nvGrpSpPr>
        <p:grpSpPr>
          <a:xfrm>
            <a:off x="2546462" y="3032125"/>
            <a:ext cx="5113610" cy="1004305"/>
            <a:chOff x="2517887" y="1651000"/>
            <a:chExt cx="5113610" cy="1004305"/>
          </a:xfrm>
        </p:grpSpPr>
        <p:pic>
          <p:nvPicPr>
            <p:cNvPr id="5" name="Picture 4" descr="Torn.Paper2.png"/>
            <p:cNvPicPr>
              <a:picLocks noChangeAspect="1"/>
            </p:cNvPicPr>
            <p:nvPr/>
          </p:nvPicPr>
          <p:blipFill rotWithShape="1">
            <a:blip r:embed="rId3" cstate="print">
              <a:extLst>
                <a:ext uri="{28A0092B-C50C-407E-A947-70E740481C1C}">
                  <a14:useLocalDpi xmlns:a14="http://schemas.microsoft.com/office/drawing/2010/main" val="0"/>
                </a:ext>
              </a:extLst>
            </a:blip>
            <a:srcRect l="953" t="30724" r="953" b="41820"/>
            <a:stretch/>
          </p:blipFill>
          <p:spPr>
            <a:xfrm>
              <a:off x="2892580" y="1651000"/>
              <a:ext cx="4331729" cy="1004305"/>
            </a:xfrm>
            <a:prstGeom prst="rect">
              <a:avLst/>
            </a:prstGeom>
            <a:effectLst>
              <a:outerShdw blurRad="50800" dist="38100" dir="2700000" algn="tl" rotWithShape="0">
                <a:prstClr val="black">
                  <a:alpha val="40000"/>
                </a:prstClr>
              </a:outerShdw>
            </a:effectLst>
          </p:spPr>
        </p:pic>
        <p:grpSp>
          <p:nvGrpSpPr>
            <p:cNvPr id="12" name="Group 35"/>
            <p:cNvGrpSpPr/>
            <p:nvPr/>
          </p:nvGrpSpPr>
          <p:grpSpPr>
            <a:xfrm rot="5400000">
              <a:off x="2574285" y="1723657"/>
              <a:ext cx="408491" cy="521288"/>
              <a:chOff x="7948765" y="2388068"/>
              <a:chExt cx="382298" cy="487864"/>
            </a:xfrm>
          </p:grpSpPr>
          <p:sp>
            <p:nvSpPr>
              <p:cNvPr id="52" name="AutoShape 11"/>
              <p:cNvSpPr>
                <a:spLocks noChangeAspect="1" noChangeArrowheads="1"/>
              </p:cNvSpPr>
              <p:nvPr/>
            </p:nvSpPr>
            <p:spPr bwMode="gray">
              <a:xfrm rot="16200000">
                <a:off x="8006423" y="2330410"/>
                <a:ext cx="266982" cy="382298"/>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sp>
            <p:nvSpPr>
              <p:cNvPr id="53" name="Rectangle 52"/>
              <p:cNvSpPr/>
              <p:nvPr/>
            </p:nvSpPr>
            <p:spPr>
              <a:xfrm rot="16200000" flipH="1">
                <a:off x="7947903" y="2591269"/>
                <a:ext cx="384026" cy="185300"/>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grpSp>
        <p:grpSp>
          <p:nvGrpSpPr>
            <p:cNvPr id="13" name="Group 35"/>
            <p:cNvGrpSpPr/>
            <p:nvPr/>
          </p:nvGrpSpPr>
          <p:grpSpPr>
            <a:xfrm rot="5400000">
              <a:off x="7166607" y="1723658"/>
              <a:ext cx="408491" cy="521288"/>
              <a:chOff x="7948765" y="2388068"/>
              <a:chExt cx="382298" cy="487864"/>
            </a:xfrm>
          </p:grpSpPr>
          <p:sp>
            <p:nvSpPr>
              <p:cNvPr id="63" name="AutoShape 11"/>
              <p:cNvSpPr>
                <a:spLocks noChangeAspect="1" noChangeArrowheads="1"/>
              </p:cNvSpPr>
              <p:nvPr/>
            </p:nvSpPr>
            <p:spPr bwMode="gray">
              <a:xfrm rot="16200000">
                <a:off x="8006423" y="2330410"/>
                <a:ext cx="266982" cy="382298"/>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sp>
            <p:nvSpPr>
              <p:cNvPr id="64" name="Rectangle 63"/>
              <p:cNvSpPr/>
              <p:nvPr/>
            </p:nvSpPr>
            <p:spPr>
              <a:xfrm rot="16200000" flipH="1">
                <a:off x="7947903" y="2591269"/>
                <a:ext cx="384026" cy="185300"/>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grpSp>
      </p:grpSp>
      <p:sp>
        <p:nvSpPr>
          <p:cNvPr id="21" name="Parallelogram 20"/>
          <p:cNvSpPr/>
          <p:nvPr/>
        </p:nvSpPr>
        <p:spPr>
          <a:xfrm>
            <a:off x="4538106" y="3199818"/>
            <a:ext cx="2376691" cy="359942"/>
          </a:xfrm>
          <a:prstGeom prst="parallelogram">
            <a:avLst/>
          </a:prstGeom>
          <a:solidFill>
            <a:schemeClr val="accent1">
              <a:lumMod val="60000"/>
              <a:lumOff val="4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p:cNvSpPr/>
          <p:nvPr/>
        </p:nvSpPr>
        <p:spPr>
          <a:xfrm>
            <a:off x="4405870" y="2144713"/>
            <a:ext cx="2481050" cy="359942"/>
          </a:xfrm>
          <a:prstGeom prst="parallelogram">
            <a:avLst/>
          </a:prstGeom>
          <a:solidFill>
            <a:schemeClr val="accent1">
              <a:lumMod val="60000"/>
              <a:lumOff val="4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ayroll+CallCenter2.png"/>
          <p:cNvPicPr>
            <a:picLocks noChangeAspect="1"/>
          </p:cNvPicPr>
          <p:nvPr/>
        </p:nvPicPr>
        <p:blipFill rotWithShape="1">
          <a:blip r:embed="rId4" cstate="print">
            <a:extLst>
              <a:ext uri="{28A0092B-C50C-407E-A947-70E740481C1C}">
                <a14:useLocalDpi xmlns:a14="http://schemas.microsoft.com/office/drawing/2010/main" val="0"/>
              </a:ext>
            </a:extLst>
          </a:blip>
          <a:srcRect l="8649" t="6145" r="3814" b="67775"/>
          <a:stretch/>
        </p:blipFill>
        <p:spPr>
          <a:xfrm>
            <a:off x="2933700" y="3130548"/>
            <a:ext cx="4307418" cy="736601"/>
          </a:xfrm>
          <a:prstGeom prst="rect">
            <a:avLst/>
          </a:prstGeom>
        </p:spPr>
      </p:pic>
      <p:pic>
        <p:nvPicPr>
          <p:cNvPr id="3" name="Picture 2" descr="Payroll+CallCenter3.png"/>
          <p:cNvPicPr>
            <a:picLocks noChangeAspect="1"/>
          </p:cNvPicPr>
          <p:nvPr/>
        </p:nvPicPr>
        <p:blipFill rotWithShape="1">
          <a:blip r:embed="rId5" cstate="print">
            <a:extLst>
              <a:ext uri="{28A0092B-C50C-407E-A947-70E740481C1C}">
                <a14:useLocalDpi xmlns:a14="http://schemas.microsoft.com/office/drawing/2010/main" val="0"/>
              </a:ext>
            </a:extLst>
          </a:blip>
          <a:srcRect l="8961" t="67169" r="4019" b="5201"/>
          <a:stretch/>
        </p:blipFill>
        <p:spPr>
          <a:xfrm>
            <a:off x="2949574" y="2078568"/>
            <a:ext cx="4275667" cy="719666"/>
          </a:xfrm>
          <a:prstGeom prst="rect">
            <a:avLst/>
          </a:prstGeom>
        </p:spPr>
      </p:pic>
      <p:sp>
        <p:nvSpPr>
          <p:cNvPr id="72" name="Freeform 11"/>
          <p:cNvSpPr>
            <a:spLocks noEditPoints="1"/>
          </p:cNvSpPr>
          <p:nvPr/>
        </p:nvSpPr>
        <p:spPr bwMode="auto">
          <a:xfrm>
            <a:off x="812749" y="2755045"/>
            <a:ext cx="323187" cy="331625"/>
          </a:xfrm>
          <a:custGeom>
            <a:avLst/>
            <a:gdLst>
              <a:gd name="T0" fmla="*/ 306 w 328"/>
              <a:gd name="T1" fmla="*/ 179 h 336"/>
              <a:gd name="T2" fmla="*/ 306 w 328"/>
              <a:gd name="T3" fmla="*/ 157 h 336"/>
              <a:gd name="T4" fmla="*/ 318 w 328"/>
              <a:gd name="T5" fmla="*/ 116 h 336"/>
              <a:gd name="T6" fmla="*/ 299 w 328"/>
              <a:gd name="T7" fmla="*/ 116 h 336"/>
              <a:gd name="T8" fmla="*/ 289 w 328"/>
              <a:gd name="T9" fmla="*/ 99 h 336"/>
              <a:gd name="T10" fmla="*/ 300 w 328"/>
              <a:gd name="T11" fmla="*/ 77 h 336"/>
              <a:gd name="T12" fmla="*/ 261 w 328"/>
              <a:gd name="T13" fmla="*/ 64 h 336"/>
              <a:gd name="T14" fmla="*/ 244 w 328"/>
              <a:gd name="T15" fmla="*/ 50 h 336"/>
              <a:gd name="T16" fmla="*/ 240 w 328"/>
              <a:gd name="T17" fmla="*/ 20 h 336"/>
              <a:gd name="T18" fmla="*/ 206 w 328"/>
              <a:gd name="T19" fmla="*/ 31 h 336"/>
              <a:gd name="T20" fmla="*/ 186 w 328"/>
              <a:gd name="T21" fmla="*/ 27 h 336"/>
              <a:gd name="T22" fmla="*/ 180 w 328"/>
              <a:gd name="T23" fmla="*/ 6 h 336"/>
              <a:gd name="T24" fmla="*/ 145 w 328"/>
              <a:gd name="T25" fmla="*/ 13 h 336"/>
              <a:gd name="T26" fmla="*/ 135 w 328"/>
              <a:gd name="T27" fmla="*/ 28 h 336"/>
              <a:gd name="T28" fmla="*/ 111 w 328"/>
              <a:gd name="T29" fmla="*/ 18 h 336"/>
              <a:gd name="T30" fmla="*/ 81 w 328"/>
              <a:gd name="T31" fmla="*/ 41 h 336"/>
              <a:gd name="T32" fmla="*/ 73 w 328"/>
              <a:gd name="T33" fmla="*/ 57 h 336"/>
              <a:gd name="T34" fmla="*/ 46 w 328"/>
              <a:gd name="T35" fmla="*/ 55 h 336"/>
              <a:gd name="T36" fmla="*/ 33 w 328"/>
              <a:gd name="T37" fmla="*/ 89 h 336"/>
              <a:gd name="T38" fmla="*/ 31 w 328"/>
              <a:gd name="T39" fmla="*/ 113 h 336"/>
              <a:gd name="T40" fmla="*/ 9 w 328"/>
              <a:gd name="T41" fmla="*/ 116 h 336"/>
              <a:gd name="T42" fmla="*/ 4 w 328"/>
              <a:gd name="T43" fmla="*/ 150 h 336"/>
              <a:gd name="T44" fmla="*/ 21 w 328"/>
              <a:gd name="T45" fmla="*/ 171 h 336"/>
              <a:gd name="T46" fmla="*/ 10 w 328"/>
              <a:gd name="T47" fmla="*/ 184 h 336"/>
              <a:gd name="T48" fmla="*/ 10 w 328"/>
              <a:gd name="T49" fmla="*/ 221 h 336"/>
              <a:gd name="T50" fmla="*/ 30 w 328"/>
              <a:gd name="T51" fmla="*/ 220 h 336"/>
              <a:gd name="T52" fmla="*/ 39 w 328"/>
              <a:gd name="T53" fmla="*/ 239 h 336"/>
              <a:gd name="T54" fmla="*/ 27 w 328"/>
              <a:gd name="T55" fmla="*/ 260 h 336"/>
              <a:gd name="T56" fmla="*/ 63 w 328"/>
              <a:gd name="T57" fmla="*/ 274 h 336"/>
              <a:gd name="T58" fmla="*/ 81 w 328"/>
              <a:gd name="T59" fmla="*/ 285 h 336"/>
              <a:gd name="T60" fmla="*/ 79 w 328"/>
              <a:gd name="T61" fmla="*/ 308 h 336"/>
              <a:gd name="T62" fmla="*/ 113 w 328"/>
              <a:gd name="T63" fmla="*/ 315 h 336"/>
              <a:gd name="T64" fmla="*/ 138 w 328"/>
              <a:gd name="T65" fmla="*/ 309 h 336"/>
              <a:gd name="T66" fmla="*/ 145 w 328"/>
              <a:gd name="T67" fmla="*/ 324 h 336"/>
              <a:gd name="T68" fmla="*/ 181 w 328"/>
              <a:gd name="T69" fmla="*/ 330 h 336"/>
              <a:gd name="T70" fmla="*/ 206 w 328"/>
              <a:gd name="T71" fmla="*/ 304 h 336"/>
              <a:gd name="T72" fmla="*/ 249 w 328"/>
              <a:gd name="T73" fmla="*/ 307 h 336"/>
              <a:gd name="T74" fmla="*/ 244 w 328"/>
              <a:gd name="T75" fmla="*/ 286 h 336"/>
              <a:gd name="T76" fmla="*/ 259 w 328"/>
              <a:gd name="T77" fmla="*/ 274 h 336"/>
              <a:gd name="T78" fmla="*/ 282 w 328"/>
              <a:gd name="T79" fmla="*/ 281 h 336"/>
              <a:gd name="T80" fmla="*/ 293 w 328"/>
              <a:gd name="T81" fmla="*/ 246 h 336"/>
              <a:gd name="T82" fmla="*/ 292 w 328"/>
              <a:gd name="T83" fmla="*/ 230 h 336"/>
              <a:gd name="T84" fmla="*/ 307 w 328"/>
              <a:gd name="T85" fmla="*/ 220 h 336"/>
              <a:gd name="T86" fmla="*/ 327 w 328"/>
              <a:gd name="T87" fmla="*/ 194 h 336"/>
              <a:gd name="T88" fmla="*/ 163 w 328"/>
              <a:gd name="T89" fmla="*/ 261 h 336"/>
              <a:gd name="T90" fmla="*/ 79 w 328"/>
              <a:gd name="T91" fmla="*/ 129 h 336"/>
              <a:gd name="T92" fmla="*/ 221 w 328"/>
              <a:gd name="T93" fmla="*/ 9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8" h="336">
                <a:moveTo>
                  <a:pt x="327" y="194"/>
                </a:moveTo>
                <a:cubicBezTo>
                  <a:pt x="327" y="193"/>
                  <a:pt x="326" y="188"/>
                  <a:pt x="325" y="187"/>
                </a:cubicBezTo>
                <a:cubicBezTo>
                  <a:pt x="319" y="184"/>
                  <a:pt x="312" y="182"/>
                  <a:pt x="306" y="179"/>
                </a:cubicBezTo>
                <a:cubicBezTo>
                  <a:pt x="305" y="178"/>
                  <a:pt x="306" y="172"/>
                  <a:pt x="306" y="171"/>
                </a:cubicBezTo>
                <a:cubicBezTo>
                  <a:pt x="307" y="169"/>
                  <a:pt x="307" y="167"/>
                  <a:pt x="306" y="165"/>
                </a:cubicBezTo>
                <a:cubicBezTo>
                  <a:pt x="306" y="163"/>
                  <a:pt x="305" y="158"/>
                  <a:pt x="306" y="157"/>
                </a:cubicBezTo>
                <a:cubicBezTo>
                  <a:pt x="312" y="154"/>
                  <a:pt x="319" y="152"/>
                  <a:pt x="325" y="149"/>
                </a:cubicBezTo>
                <a:cubicBezTo>
                  <a:pt x="326" y="148"/>
                  <a:pt x="327" y="142"/>
                  <a:pt x="327" y="141"/>
                </a:cubicBezTo>
                <a:cubicBezTo>
                  <a:pt x="328" y="132"/>
                  <a:pt x="325" y="121"/>
                  <a:pt x="318" y="116"/>
                </a:cubicBezTo>
                <a:cubicBezTo>
                  <a:pt x="317" y="115"/>
                  <a:pt x="315" y="115"/>
                  <a:pt x="314" y="115"/>
                </a:cubicBezTo>
                <a:cubicBezTo>
                  <a:pt x="310" y="115"/>
                  <a:pt x="307" y="116"/>
                  <a:pt x="304" y="116"/>
                </a:cubicBezTo>
                <a:cubicBezTo>
                  <a:pt x="302" y="116"/>
                  <a:pt x="300" y="116"/>
                  <a:pt x="299" y="116"/>
                </a:cubicBezTo>
                <a:cubicBezTo>
                  <a:pt x="296" y="117"/>
                  <a:pt x="297" y="115"/>
                  <a:pt x="296" y="113"/>
                </a:cubicBezTo>
                <a:cubicBezTo>
                  <a:pt x="294" y="110"/>
                  <a:pt x="293" y="106"/>
                  <a:pt x="291" y="103"/>
                </a:cubicBezTo>
                <a:cubicBezTo>
                  <a:pt x="290" y="102"/>
                  <a:pt x="289" y="100"/>
                  <a:pt x="289" y="99"/>
                </a:cubicBezTo>
                <a:cubicBezTo>
                  <a:pt x="288" y="97"/>
                  <a:pt x="286" y="97"/>
                  <a:pt x="288" y="95"/>
                </a:cubicBezTo>
                <a:cubicBezTo>
                  <a:pt x="290" y="92"/>
                  <a:pt x="293" y="90"/>
                  <a:pt x="295" y="87"/>
                </a:cubicBezTo>
                <a:cubicBezTo>
                  <a:pt x="298" y="84"/>
                  <a:pt x="301" y="82"/>
                  <a:pt x="300" y="77"/>
                </a:cubicBezTo>
                <a:cubicBezTo>
                  <a:pt x="298" y="67"/>
                  <a:pt x="290" y="58"/>
                  <a:pt x="281" y="54"/>
                </a:cubicBezTo>
                <a:cubicBezTo>
                  <a:pt x="277" y="53"/>
                  <a:pt x="273" y="57"/>
                  <a:pt x="270" y="59"/>
                </a:cubicBezTo>
                <a:cubicBezTo>
                  <a:pt x="267" y="60"/>
                  <a:pt x="264" y="62"/>
                  <a:pt x="261" y="64"/>
                </a:cubicBezTo>
                <a:cubicBezTo>
                  <a:pt x="258" y="61"/>
                  <a:pt x="256" y="59"/>
                  <a:pt x="253" y="56"/>
                </a:cubicBezTo>
                <a:cubicBezTo>
                  <a:pt x="251" y="55"/>
                  <a:pt x="248" y="53"/>
                  <a:pt x="246" y="52"/>
                </a:cubicBezTo>
                <a:cubicBezTo>
                  <a:pt x="245" y="51"/>
                  <a:pt x="245" y="50"/>
                  <a:pt x="244" y="50"/>
                </a:cubicBezTo>
                <a:cubicBezTo>
                  <a:pt x="243" y="49"/>
                  <a:pt x="246" y="41"/>
                  <a:pt x="247" y="40"/>
                </a:cubicBezTo>
                <a:cubicBezTo>
                  <a:pt x="247" y="37"/>
                  <a:pt x="250" y="32"/>
                  <a:pt x="248" y="29"/>
                </a:cubicBezTo>
                <a:cubicBezTo>
                  <a:pt x="246" y="25"/>
                  <a:pt x="243" y="22"/>
                  <a:pt x="240" y="20"/>
                </a:cubicBezTo>
                <a:cubicBezTo>
                  <a:pt x="235" y="17"/>
                  <a:pt x="229" y="15"/>
                  <a:pt x="224" y="15"/>
                </a:cubicBezTo>
                <a:cubicBezTo>
                  <a:pt x="219" y="14"/>
                  <a:pt x="218" y="15"/>
                  <a:pt x="215" y="19"/>
                </a:cubicBezTo>
                <a:cubicBezTo>
                  <a:pt x="214" y="21"/>
                  <a:pt x="208" y="32"/>
                  <a:pt x="206" y="31"/>
                </a:cubicBezTo>
                <a:cubicBezTo>
                  <a:pt x="202" y="31"/>
                  <a:pt x="199" y="30"/>
                  <a:pt x="196" y="29"/>
                </a:cubicBezTo>
                <a:cubicBezTo>
                  <a:pt x="194" y="28"/>
                  <a:pt x="192" y="28"/>
                  <a:pt x="191" y="28"/>
                </a:cubicBezTo>
                <a:cubicBezTo>
                  <a:pt x="189" y="27"/>
                  <a:pt x="187" y="27"/>
                  <a:pt x="186" y="27"/>
                </a:cubicBezTo>
                <a:cubicBezTo>
                  <a:pt x="183" y="27"/>
                  <a:pt x="184" y="25"/>
                  <a:pt x="184" y="23"/>
                </a:cubicBezTo>
                <a:cubicBezTo>
                  <a:pt x="183" y="20"/>
                  <a:pt x="183" y="17"/>
                  <a:pt x="182" y="13"/>
                </a:cubicBezTo>
                <a:cubicBezTo>
                  <a:pt x="182" y="12"/>
                  <a:pt x="182" y="7"/>
                  <a:pt x="180" y="6"/>
                </a:cubicBezTo>
                <a:cubicBezTo>
                  <a:pt x="173" y="1"/>
                  <a:pt x="162" y="0"/>
                  <a:pt x="154" y="3"/>
                </a:cubicBezTo>
                <a:cubicBezTo>
                  <a:pt x="151" y="4"/>
                  <a:pt x="149" y="5"/>
                  <a:pt x="146" y="6"/>
                </a:cubicBezTo>
                <a:cubicBezTo>
                  <a:pt x="145" y="7"/>
                  <a:pt x="145" y="12"/>
                  <a:pt x="145" y="13"/>
                </a:cubicBezTo>
                <a:cubicBezTo>
                  <a:pt x="144" y="17"/>
                  <a:pt x="144" y="21"/>
                  <a:pt x="143" y="25"/>
                </a:cubicBezTo>
                <a:cubicBezTo>
                  <a:pt x="143" y="27"/>
                  <a:pt x="142" y="27"/>
                  <a:pt x="140" y="27"/>
                </a:cubicBezTo>
                <a:cubicBezTo>
                  <a:pt x="138" y="27"/>
                  <a:pt x="137" y="28"/>
                  <a:pt x="135" y="28"/>
                </a:cubicBezTo>
                <a:cubicBezTo>
                  <a:pt x="133" y="28"/>
                  <a:pt x="132" y="29"/>
                  <a:pt x="131" y="29"/>
                </a:cubicBezTo>
                <a:cubicBezTo>
                  <a:pt x="127" y="30"/>
                  <a:pt x="124" y="31"/>
                  <a:pt x="121" y="31"/>
                </a:cubicBezTo>
                <a:cubicBezTo>
                  <a:pt x="120" y="32"/>
                  <a:pt x="112" y="19"/>
                  <a:pt x="111" y="18"/>
                </a:cubicBezTo>
                <a:cubicBezTo>
                  <a:pt x="109" y="14"/>
                  <a:pt x="107" y="14"/>
                  <a:pt x="102" y="15"/>
                </a:cubicBezTo>
                <a:cubicBezTo>
                  <a:pt x="93" y="15"/>
                  <a:pt x="83" y="21"/>
                  <a:pt x="78" y="29"/>
                </a:cubicBezTo>
                <a:cubicBezTo>
                  <a:pt x="77" y="32"/>
                  <a:pt x="80" y="38"/>
                  <a:pt x="81" y="41"/>
                </a:cubicBezTo>
                <a:cubicBezTo>
                  <a:pt x="81" y="42"/>
                  <a:pt x="84" y="49"/>
                  <a:pt x="84" y="50"/>
                </a:cubicBezTo>
                <a:cubicBezTo>
                  <a:pt x="82" y="50"/>
                  <a:pt x="81" y="51"/>
                  <a:pt x="80" y="52"/>
                </a:cubicBezTo>
                <a:cubicBezTo>
                  <a:pt x="78" y="54"/>
                  <a:pt x="75" y="55"/>
                  <a:pt x="73" y="57"/>
                </a:cubicBezTo>
                <a:cubicBezTo>
                  <a:pt x="71" y="59"/>
                  <a:pt x="68" y="62"/>
                  <a:pt x="66" y="64"/>
                </a:cubicBezTo>
                <a:cubicBezTo>
                  <a:pt x="63" y="62"/>
                  <a:pt x="59" y="60"/>
                  <a:pt x="56" y="58"/>
                </a:cubicBezTo>
                <a:cubicBezTo>
                  <a:pt x="52" y="56"/>
                  <a:pt x="49" y="53"/>
                  <a:pt x="46" y="55"/>
                </a:cubicBezTo>
                <a:cubicBezTo>
                  <a:pt x="41" y="57"/>
                  <a:pt x="37" y="60"/>
                  <a:pt x="33" y="64"/>
                </a:cubicBezTo>
                <a:cubicBezTo>
                  <a:pt x="30" y="68"/>
                  <a:pt x="28" y="73"/>
                  <a:pt x="27" y="78"/>
                </a:cubicBezTo>
                <a:cubicBezTo>
                  <a:pt x="26" y="83"/>
                  <a:pt x="30" y="85"/>
                  <a:pt x="33" y="89"/>
                </a:cubicBezTo>
                <a:cubicBezTo>
                  <a:pt x="36" y="91"/>
                  <a:pt x="38" y="93"/>
                  <a:pt x="40" y="96"/>
                </a:cubicBezTo>
                <a:cubicBezTo>
                  <a:pt x="38" y="99"/>
                  <a:pt x="37" y="102"/>
                  <a:pt x="36" y="105"/>
                </a:cubicBezTo>
                <a:cubicBezTo>
                  <a:pt x="34" y="107"/>
                  <a:pt x="33" y="110"/>
                  <a:pt x="31" y="113"/>
                </a:cubicBezTo>
                <a:cubicBezTo>
                  <a:pt x="31" y="115"/>
                  <a:pt x="31" y="117"/>
                  <a:pt x="29" y="116"/>
                </a:cubicBezTo>
                <a:cubicBezTo>
                  <a:pt x="26" y="116"/>
                  <a:pt x="24" y="116"/>
                  <a:pt x="22" y="116"/>
                </a:cubicBezTo>
                <a:cubicBezTo>
                  <a:pt x="19" y="116"/>
                  <a:pt x="12" y="114"/>
                  <a:pt x="9" y="116"/>
                </a:cubicBezTo>
                <a:cubicBezTo>
                  <a:pt x="6" y="119"/>
                  <a:pt x="4" y="122"/>
                  <a:pt x="3" y="126"/>
                </a:cubicBezTo>
                <a:cubicBezTo>
                  <a:pt x="1" y="131"/>
                  <a:pt x="0" y="137"/>
                  <a:pt x="0" y="142"/>
                </a:cubicBezTo>
                <a:cubicBezTo>
                  <a:pt x="1" y="145"/>
                  <a:pt x="1" y="148"/>
                  <a:pt x="4" y="150"/>
                </a:cubicBezTo>
                <a:cubicBezTo>
                  <a:pt x="6" y="150"/>
                  <a:pt x="21" y="156"/>
                  <a:pt x="21" y="157"/>
                </a:cubicBezTo>
                <a:cubicBezTo>
                  <a:pt x="21" y="160"/>
                  <a:pt x="21" y="163"/>
                  <a:pt x="21" y="166"/>
                </a:cubicBezTo>
                <a:cubicBezTo>
                  <a:pt x="21" y="168"/>
                  <a:pt x="21" y="170"/>
                  <a:pt x="21" y="171"/>
                </a:cubicBezTo>
                <a:cubicBezTo>
                  <a:pt x="21" y="173"/>
                  <a:pt x="21" y="175"/>
                  <a:pt x="21" y="177"/>
                </a:cubicBezTo>
                <a:cubicBezTo>
                  <a:pt x="21" y="179"/>
                  <a:pt x="22" y="179"/>
                  <a:pt x="20" y="180"/>
                </a:cubicBezTo>
                <a:cubicBezTo>
                  <a:pt x="16" y="181"/>
                  <a:pt x="13" y="182"/>
                  <a:pt x="10" y="184"/>
                </a:cubicBezTo>
                <a:cubicBezTo>
                  <a:pt x="9" y="184"/>
                  <a:pt x="3" y="186"/>
                  <a:pt x="2" y="187"/>
                </a:cubicBezTo>
                <a:cubicBezTo>
                  <a:pt x="1" y="190"/>
                  <a:pt x="0" y="193"/>
                  <a:pt x="0" y="196"/>
                </a:cubicBezTo>
                <a:cubicBezTo>
                  <a:pt x="0" y="205"/>
                  <a:pt x="3" y="215"/>
                  <a:pt x="10" y="221"/>
                </a:cubicBezTo>
                <a:cubicBezTo>
                  <a:pt x="11" y="221"/>
                  <a:pt x="14" y="221"/>
                  <a:pt x="15" y="221"/>
                </a:cubicBezTo>
                <a:cubicBezTo>
                  <a:pt x="19" y="220"/>
                  <a:pt x="22" y="220"/>
                  <a:pt x="25" y="220"/>
                </a:cubicBezTo>
                <a:cubicBezTo>
                  <a:pt x="27" y="220"/>
                  <a:pt x="29" y="220"/>
                  <a:pt x="30" y="220"/>
                </a:cubicBezTo>
                <a:cubicBezTo>
                  <a:pt x="31" y="221"/>
                  <a:pt x="31" y="223"/>
                  <a:pt x="32" y="224"/>
                </a:cubicBezTo>
                <a:cubicBezTo>
                  <a:pt x="34" y="228"/>
                  <a:pt x="35" y="231"/>
                  <a:pt x="37" y="234"/>
                </a:cubicBezTo>
                <a:cubicBezTo>
                  <a:pt x="38" y="236"/>
                  <a:pt x="39" y="237"/>
                  <a:pt x="39" y="239"/>
                </a:cubicBezTo>
                <a:cubicBezTo>
                  <a:pt x="41" y="241"/>
                  <a:pt x="39" y="241"/>
                  <a:pt x="38" y="242"/>
                </a:cubicBezTo>
                <a:cubicBezTo>
                  <a:pt x="36" y="245"/>
                  <a:pt x="33" y="247"/>
                  <a:pt x="31" y="250"/>
                </a:cubicBezTo>
                <a:cubicBezTo>
                  <a:pt x="28" y="254"/>
                  <a:pt x="26" y="255"/>
                  <a:pt x="27" y="260"/>
                </a:cubicBezTo>
                <a:cubicBezTo>
                  <a:pt x="30" y="269"/>
                  <a:pt x="37" y="279"/>
                  <a:pt x="47" y="282"/>
                </a:cubicBezTo>
                <a:cubicBezTo>
                  <a:pt x="50" y="283"/>
                  <a:pt x="56" y="278"/>
                  <a:pt x="59" y="277"/>
                </a:cubicBezTo>
                <a:cubicBezTo>
                  <a:pt x="60" y="276"/>
                  <a:pt x="62" y="275"/>
                  <a:pt x="63" y="274"/>
                </a:cubicBezTo>
                <a:cubicBezTo>
                  <a:pt x="65" y="273"/>
                  <a:pt x="65" y="272"/>
                  <a:pt x="67" y="273"/>
                </a:cubicBezTo>
                <a:cubicBezTo>
                  <a:pt x="70" y="275"/>
                  <a:pt x="72" y="278"/>
                  <a:pt x="75" y="280"/>
                </a:cubicBezTo>
                <a:cubicBezTo>
                  <a:pt x="77" y="281"/>
                  <a:pt x="79" y="283"/>
                  <a:pt x="81" y="285"/>
                </a:cubicBezTo>
                <a:cubicBezTo>
                  <a:pt x="82" y="285"/>
                  <a:pt x="83" y="286"/>
                  <a:pt x="84" y="286"/>
                </a:cubicBezTo>
                <a:cubicBezTo>
                  <a:pt x="82" y="290"/>
                  <a:pt x="81" y="294"/>
                  <a:pt x="80" y="298"/>
                </a:cubicBezTo>
                <a:cubicBezTo>
                  <a:pt x="79" y="301"/>
                  <a:pt x="77" y="305"/>
                  <a:pt x="79" y="308"/>
                </a:cubicBezTo>
                <a:cubicBezTo>
                  <a:pt x="81" y="312"/>
                  <a:pt x="85" y="315"/>
                  <a:pt x="89" y="317"/>
                </a:cubicBezTo>
                <a:cubicBezTo>
                  <a:pt x="94" y="320"/>
                  <a:pt x="99" y="322"/>
                  <a:pt x="105" y="321"/>
                </a:cubicBezTo>
                <a:cubicBezTo>
                  <a:pt x="110" y="321"/>
                  <a:pt x="110" y="320"/>
                  <a:pt x="113" y="315"/>
                </a:cubicBezTo>
                <a:cubicBezTo>
                  <a:pt x="115" y="313"/>
                  <a:pt x="119" y="304"/>
                  <a:pt x="122" y="305"/>
                </a:cubicBezTo>
                <a:cubicBezTo>
                  <a:pt x="125" y="306"/>
                  <a:pt x="128" y="306"/>
                  <a:pt x="131" y="307"/>
                </a:cubicBezTo>
                <a:cubicBezTo>
                  <a:pt x="134" y="308"/>
                  <a:pt x="136" y="308"/>
                  <a:pt x="138" y="309"/>
                </a:cubicBezTo>
                <a:cubicBezTo>
                  <a:pt x="140" y="309"/>
                  <a:pt x="141" y="309"/>
                  <a:pt x="143" y="309"/>
                </a:cubicBezTo>
                <a:cubicBezTo>
                  <a:pt x="143" y="311"/>
                  <a:pt x="143" y="313"/>
                  <a:pt x="144" y="314"/>
                </a:cubicBezTo>
                <a:cubicBezTo>
                  <a:pt x="144" y="318"/>
                  <a:pt x="145" y="321"/>
                  <a:pt x="145" y="324"/>
                </a:cubicBezTo>
                <a:cubicBezTo>
                  <a:pt x="146" y="326"/>
                  <a:pt x="145" y="329"/>
                  <a:pt x="147" y="330"/>
                </a:cubicBezTo>
                <a:cubicBezTo>
                  <a:pt x="155" y="335"/>
                  <a:pt x="166" y="336"/>
                  <a:pt x="174" y="333"/>
                </a:cubicBezTo>
                <a:cubicBezTo>
                  <a:pt x="176" y="332"/>
                  <a:pt x="179" y="331"/>
                  <a:pt x="181" y="330"/>
                </a:cubicBezTo>
                <a:cubicBezTo>
                  <a:pt x="182" y="328"/>
                  <a:pt x="182" y="323"/>
                  <a:pt x="182" y="321"/>
                </a:cubicBezTo>
                <a:cubicBezTo>
                  <a:pt x="183" y="317"/>
                  <a:pt x="184" y="313"/>
                  <a:pt x="184" y="309"/>
                </a:cubicBezTo>
                <a:cubicBezTo>
                  <a:pt x="192" y="308"/>
                  <a:pt x="199" y="306"/>
                  <a:pt x="206" y="304"/>
                </a:cubicBezTo>
                <a:cubicBezTo>
                  <a:pt x="207" y="304"/>
                  <a:pt x="216" y="318"/>
                  <a:pt x="217" y="320"/>
                </a:cubicBezTo>
                <a:cubicBezTo>
                  <a:pt x="219" y="322"/>
                  <a:pt x="223" y="322"/>
                  <a:pt x="226" y="321"/>
                </a:cubicBezTo>
                <a:cubicBezTo>
                  <a:pt x="235" y="320"/>
                  <a:pt x="245" y="315"/>
                  <a:pt x="249" y="307"/>
                </a:cubicBezTo>
                <a:cubicBezTo>
                  <a:pt x="250" y="305"/>
                  <a:pt x="249" y="304"/>
                  <a:pt x="248" y="303"/>
                </a:cubicBezTo>
                <a:cubicBezTo>
                  <a:pt x="248" y="299"/>
                  <a:pt x="247" y="296"/>
                  <a:pt x="246" y="293"/>
                </a:cubicBezTo>
                <a:cubicBezTo>
                  <a:pt x="245" y="292"/>
                  <a:pt x="243" y="287"/>
                  <a:pt x="244" y="286"/>
                </a:cubicBezTo>
                <a:cubicBezTo>
                  <a:pt x="245" y="285"/>
                  <a:pt x="246" y="284"/>
                  <a:pt x="248" y="283"/>
                </a:cubicBezTo>
                <a:cubicBezTo>
                  <a:pt x="250" y="281"/>
                  <a:pt x="253" y="280"/>
                  <a:pt x="255" y="278"/>
                </a:cubicBezTo>
                <a:cubicBezTo>
                  <a:pt x="256" y="277"/>
                  <a:pt x="258" y="275"/>
                  <a:pt x="259" y="274"/>
                </a:cubicBezTo>
                <a:cubicBezTo>
                  <a:pt x="261" y="273"/>
                  <a:pt x="261" y="272"/>
                  <a:pt x="263" y="273"/>
                </a:cubicBezTo>
                <a:cubicBezTo>
                  <a:pt x="266" y="275"/>
                  <a:pt x="270" y="277"/>
                  <a:pt x="273" y="279"/>
                </a:cubicBezTo>
                <a:cubicBezTo>
                  <a:pt x="277" y="281"/>
                  <a:pt x="278" y="283"/>
                  <a:pt x="282" y="281"/>
                </a:cubicBezTo>
                <a:cubicBezTo>
                  <a:pt x="287" y="279"/>
                  <a:pt x="292" y="275"/>
                  <a:pt x="295" y="270"/>
                </a:cubicBezTo>
                <a:cubicBezTo>
                  <a:pt x="298" y="267"/>
                  <a:pt x="300" y="262"/>
                  <a:pt x="301" y="257"/>
                </a:cubicBezTo>
                <a:cubicBezTo>
                  <a:pt x="301" y="253"/>
                  <a:pt x="295" y="249"/>
                  <a:pt x="293" y="246"/>
                </a:cubicBezTo>
                <a:cubicBezTo>
                  <a:pt x="292" y="245"/>
                  <a:pt x="290" y="244"/>
                  <a:pt x="289" y="242"/>
                </a:cubicBezTo>
                <a:cubicBezTo>
                  <a:pt x="288" y="241"/>
                  <a:pt x="287" y="241"/>
                  <a:pt x="288" y="239"/>
                </a:cubicBezTo>
                <a:cubicBezTo>
                  <a:pt x="289" y="236"/>
                  <a:pt x="291" y="233"/>
                  <a:pt x="292" y="230"/>
                </a:cubicBezTo>
                <a:cubicBezTo>
                  <a:pt x="294" y="227"/>
                  <a:pt x="295" y="224"/>
                  <a:pt x="296" y="221"/>
                </a:cubicBezTo>
                <a:cubicBezTo>
                  <a:pt x="297" y="219"/>
                  <a:pt x="298" y="220"/>
                  <a:pt x="300" y="220"/>
                </a:cubicBezTo>
                <a:cubicBezTo>
                  <a:pt x="302" y="220"/>
                  <a:pt x="305" y="220"/>
                  <a:pt x="307" y="220"/>
                </a:cubicBezTo>
                <a:cubicBezTo>
                  <a:pt x="310" y="221"/>
                  <a:pt x="316" y="222"/>
                  <a:pt x="318" y="220"/>
                </a:cubicBezTo>
                <a:cubicBezTo>
                  <a:pt x="321" y="217"/>
                  <a:pt x="323" y="214"/>
                  <a:pt x="324" y="210"/>
                </a:cubicBezTo>
                <a:cubicBezTo>
                  <a:pt x="327" y="205"/>
                  <a:pt x="327" y="199"/>
                  <a:pt x="327" y="194"/>
                </a:cubicBezTo>
                <a:close/>
                <a:moveTo>
                  <a:pt x="248" y="207"/>
                </a:moveTo>
                <a:cubicBezTo>
                  <a:pt x="233" y="239"/>
                  <a:pt x="199" y="261"/>
                  <a:pt x="163" y="261"/>
                </a:cubicBezTo>
                <a:cubicBezTo>
                  <a:pt x="163" y="261"/>
                  <a:pt x="163" y="261"/>
                  <a:pt x="163" y="261"/>
                </a:cubicBezTo>
                <a:cubicBezTo>
                  <a:pt x="158" y="261"/>
                  <a:pt x="152" y="260"/>
                  <a:pt x="146" y="259"/>
                </a:cubicBezTo>
                <a:cubicBezTo>
                  <a:pt x="119" y="254"/>
                  <a:pt x="96" y="237"/>
                  <a:pt x="82" y="212"/>
                </a:cubicBezTo>
                <a:cubicBezTo>
                  <a:pt x="68" y="187"/>
                  <a:pt x="67" y="156"/>
                  <a:pt x="79" y="129"/>
                </a:cubicBezTo>
                <a:cubicBezTo>
                  <a:pt x="91" y="104"/>
                  <a:pt x="113" y="86"/>
                  <a:pt x="140" y="79"/>
                </a:cubicBezTo>
                <a:cubicBezTo>
                  <a:pt x="147" y="76"/>
                  <a:pt x="155" y="75"/>
                  <a:pt x="163" y="75"/>
                </a:cubicBezTo>
                <a:cubicBezTo>
                  <a:pt x="184" y="75"/>
                  <a:pt x="205" y="83"/>
                  <a:pt x="221" y="96"/>
                </a:cubicBezTo>
                <a:cubicBezTo>
                  <a:pt x="254" y="121"/>
                  <a:pt x="265" y="168"/>
                  <a:pt x="248" y="207"/>
                </a:cubicBezTo>
                <a:close/>
              </a:path>
            </a:pathLst>
          </a:custGeom>
          <a:solidFill>
            <a:schemeClr val="tx2">
              <a:lumMod val="20000"/>
              <a:lumOff val="80000"/>
            </a:schemeClr>
          </a:solidFill>
          <a:ln>
            <a:noFill/>
          </a:ln>
          <a:effectLst>
            <a:outerShdw blurRad="50800" dist="38100" dir="2700000" algn="tl" rotWithShape="0">
              <a:prstClr val="black">
                <a:alpha val="40000"/>
              </a:prstClr>
            </a:outerShdw>
          </a:effectLst>
          <a:extLst/>
        </p:spPr>
        <p:txBody>
          <a:bodyPr vert="horz" wrap="square" lIns="121893" tIns="60947" rIns="121893" bIns="60947"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Arial" pitchFamily="34" charset="0"/>
              <a:ea typeface="ＭＳ Ｐゴシック" pitchFamily="34" charset="-128"/>
              <a:cs typeface="Arial" pitchFamily="34" charset="0"/>
            </a:endParaRPr>
          </a:p>
        </p:txBody>
      </p:sp>
      <p:sp>
        <p:nvSpPr>
          <p:cNvPr id="73" name="Freeform 11"/>
          <p:cNvSpPr>
            <a:spLocks noEditPoints="1"/>
          </p:cNvSpPr>
          <p:nvPr/>
        </p:nvSpPr>
        <p:spPr bwMode="auto">
          <a:xfrm>
            <a:off x="452208" y="2394688"/>
            <a:ext cx="461711" cy="473768"/>
          </a:xfrm>
          <a:custGeom>
            <a:avLst/>
            <a:gdLst>
              <a:gd name="T0" fmla="*/ 306 w 328"/>
              <a:gd name="T1" fmla="*/ 179 h 336"/>
              <a:gd name="T2" fmla="*/ 306 w 328"/>
              <a:gd name="T3" fmla="*/ 157 h 336"/>
              <a:gd name="T4" fmla="*/ 318 w 328"/>
              <a:gd name="T5" fmla="*/ 116 h 336"/>
              <a:gd name="T6" fmla="*/ 299 w 328"/>
              <a:gd name="T7" fmla="*/ 116 h 336"/>
              <a:gd name="T8" fmla="*/ 289 w 328"/>
              <a:gd name="T9" fmla="*/ 99 h 336"/>
              <a:gd name="T10" fmla="*/ 300 w 328"/>
              <a:gd name="T11" fmla="*/ 77 h 336"/>
              <a:gd name="T12" fmla="*/ 261 w 328"/>
              <a:gd name="T13" fmla="*/ 64 h 336"/>
              <a:gd name="T14" fmla="*/ 244 w 328"/>
              <a:gd name="T15" fmla="*/ 50 h 336"/>
              <a:gd name="T16" fmla="*/ 240 w 328"/>
              <a:gd name="T17" fmla="*/ 20 h 336"/>
              <a:gd name="T18" fmla="*/ 206 w 328"/>
              <a:gd name="T19" fmla="*/ 31 h 336"/>
              <a:gd name="T20" fmla="*/ 186 w 328"/>
              <a:gd name="T21" fmla="*/ 27 h 336"/>
              <a:gd name="T22" fmla="*/ 180 w 328"/>
              <a:gd name="T23" fmla="*/ 6 h 336"/>
              <a:gd name="T24" fmla="*/ 145 w 328"/>
              <a:gd name="T25" fmla="*/ 13 h 336"/>
              <a:gd name="T26" fmla="*/ 135 w 328"/>
              <a:gd name="T27" fmla="*/ 28 h 336"/>
              <a:gd name="T28" fmla="*/ 111 w 328"/>
              <a:gd name="T29" fmla="*/ 18 h 336"/>
              <a:gd name="T30" fmla="*/ 81 w 328"/>
              <a:gd name="T31" fmla="*/ 41 h 336"/>
              <a:gd name="T32" fmla="*/ 73 w 328"/>
              <a:gd name="T33" fmla="*/ 57 h 336"/>
              <a:gd name="T34" fmla="*/ 46 w 328"/>
              <a:gd name="T35" fmla="*/ 55 h 336"/>
              <a:gd name="T36" fmla="*/ 33 w 328"/>
              <a:gd name="T37" fmla="*/ 89 h 336"/>
              <a:gd name="T38" fmla="*/ 31 w 328"/>
              <a:gd name="T39" fmla="*/ 113 h 336"/>
              <a:gd name="T40" fmla="*/ 9 w 328"/>
              <a:gd name="T41" fmla="*/ 116 h 336"/>
              <a:gd name="T42" fmla="*/ 4 w 328"/>
              <a:gd name="T43" fmla="*/ 150 h 336"/>
              <a:gd name="T44" fmla="*/ 21 w 328"/>
              <a:gd name="T45" fmla="*/ 171 h 336"/>
              <a:gd name="T46" fmla="*/ 10 w 328"/>
              <a:gd name="T47" fmla="*/ 184 h 336"/>
              <a:gd name="T48" fmla="*/ 10 w 328"/>
              <a:gd name="T49" fmla="*/ 221 h 336"/>
              <a:gd name="T50" fmla="*/ 30 w 328"/>
              <a:gd name="T51" fmla="*/ 220 h 336"/>
              <a:gd name="T52" fmla="*/ 39 w 328"/>
              <a:gd name="T53" fmla="*/ 239 h 336"/>
              <a:gd name="T54" fmla="*/ 27 w 328"/>
              <a:gd name="T55" fmla="*/ 260 h 336"/>
              <a:gd name="T56" fmla="*/ 63 w 328"/>
              <a:gd name="T57" fmla="*/ 274 h 336"/>
              <a:gd name="T58" fmla="*/ 81 w 328"/>
              <a:gd name="T59" fmla="*/ 285 h 336"/>
              <a:gd name="T60" fmla="*/ 79 w 328"/>
              <a:gd name="T61" fmla="*/ 308 h 336"/>
              <a:gd name="T62" fmla="*/ 113 w 328"/>
              <a:gd name="T63" fmla="*/ 315 h 336"/>
              <a:gd name="T64" fmla="*/ 138 w 328"/>
              <a:gd name="T65" fmla="*/ 309 h 336"/>
              <a:gd name="T66" fmla="*/ 145 w 328"/>
              <a:gd name="T67" fmla="*/ 324 h 336"/>
              <a:gd name="T68" fmla="*/ 181 w 328"/>
              <a:gd name="T69" fmla="*/ 330 h 336"/>
              <a:gd name="T70" fmla="*/ 206 w 328"/>
              <a:gd name="T71" fmla="*/ 304 h 336"/>
              <a:gd name="T72" fmla="*/ 249 w 328"/>
              <a:gd name="T73" fmla="*/ 307 h 336"/>
              <a:gd name="T74" fmla="*/ 244 w 328"/>
              <a:gd name="T75" fmla="*/ 286 h 336"/>
              <a:gd name="T76" fmla="*/ 259 w 328"/>
              <a:gd name="T77" fmla="*/ 274 h 336"/>
              <a:gd name="T78" fmla="*/ 282 w 328"/>
              <a:gd name="T79" fmla="*/ 281 h 336"/>
              <a:gd name="T80" fmla="*/ 293 w 328"/>
              <a:gd name="T81" fmla="*/ 246 h 336"/>
              <a:gd name="T82" fmla="*/ 292 w 328"/>
              <a:gd name="T83" fmla="*/ 230 h 336"/>
              <a:gd name="T84" fmla="*/ 307 w 328"/>
              <a:gd name="T85" fmla="*/ 220 h 336"/>
              <a:gd name="T86" fmla="*/ 327 w 328"/>
              <a:gd name="T87" fmla="*/ 194 h 336"/>
              <a:gd name="T88" fmla="*/ 163 w 328"/>
              <a:gd name="T89" fmla="*/ 261 h 336"/>
              <a:gd name="T90" fmla="*/ 79 w 328"/>
              <a:gd name="T91" fmla="*/ 129 h 336"/>
              <a:gd name="T92" fmla="*/ 221 w 328"/>
              <a:gd name="T93" fmla="*/ 9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8" h="336">
                <a:moveTo>
                  <a:pt x="327" y="194"/>
                </a:moveTo>
                <a:cubicBezTo>
                  <a:pt x="327" y="193"/>
                  <a:pt x="326" y="188"/>
                  <a:pt x="325" y="187"/>
                </a:cubicBezTo>
                <a:cubicBezTo>
                  <a:pt x="319" y="184"/>
                  <a:pt x="312" y="182"/>
                  <a:pt x="306" y="179"/>
                </a:cubicBezTo>
                <a:cubicBezTo>
                  <a:pt x="305" y="178"/>
                  <a:pt x="306" y="172"/>
                  <a:pt x="306" y="171"/>
                </a:cubicBezTo>
                <a:cubicBezTo>
                  <a:pt x="307" y="169"/>
                  <a:pt x="307" y="167"/>
                  <a:pt x="306" y="165"/>
                </a:cubicBezTo>
                <a:cubicBezTo>
                  <a:pt x="306" y="163"/>
                  <a:pt x="305" y="158"/>
                  <a:pt x="306" y="157"/>
                </a:cubicBezTo>
                <a:cubicBezTo>
                  <a:pt x="312" y="154"/>
                  <a:pt x="319" y="152"/>
                  <a:pt x="325" y="149"/>
                </a:cubicBezTo>
                <a:cubicBezTo>
                  <a:pt x="326" y="148"/>
                  <a:pt x="327" y="142"/>
                  <a:pt x="327" y="141"/>
                </a:cubicBezTo>
                <a:cubicBezTo>
                  <a:pt x="328" y="132"/>
                  <a:pt x="325" y="121"/>
                  <a:pt x="318" y="116"/>
                </a:cubicBezTo>
                <a:cubicBezTo>
                  <a:pt x="317" y="115"/>
                  <a:pt x="315" y="115"/>
                  <a:pt x="314" y="115"/>
                </a:cubicBezTo>
                <a:cubicBezTo>
                  <a:pt x="310" y="115"/>
                  <a:pt x="307" y="116"/>
                  <a:pt x="304" y="116"/>
                </a:cubicBezTo>
                <a:cubicBezTo>
                  <a:pt x="302" y="116"/>
                  <a:pt x="300" y="116"/>
                  <a:pt x="299" y="116"/>
                </a:cubicBezTo>
                <a:cubicBezTo>
                  <a:pt x="296" y="117"/>
                  <a:pt x="297" y="115"/>
                  <a:pt x="296" y="113"/>
                </a:cubicBezTo>
                <a:cubicBezTo>
                  <a:pt x="294" y="110"/>
                  <a:pt x="293" y="106"/>
                  <a:pt x="291" y="103"/>
                </a:cubicBezTo>
                <a:cubicBezTo>
                  <a:pt x="290" y="102"/>
                  <a:pt x="289" y="100"/>
                  <a:pt x="289" y="99"/>
                </a:cubicBezTo>
                <a:cubicBezTo>
                  <a:pt x="288" y="97"/>
                  <a:pt x="286" y="97"/>
                  <a:pt x="288" y="95"/>
                </a:cubicBezTo>
                <a:cubicBezTo>
                  <a:pt x="290" y="92"/>
                  <a:pt x="293" y="90"/>
                  <a:pt x="295" y="87"/>
                </a:cubicBezTo>
                <a:cubicBezTo>
                  <a:pt x="298" y="84"/>
                  <a:pt x="301" y="82"/>
                  <a:pt x="300" y="77"/>
                </a:cubicBezTo>
                <a:cubicBezTo>
                  <a:pt x="298" y="67"/>
                  <a:pt x="290" y="58"/>
                  <a:pt x="281" y="54"/>
                </a:cubicBezTo>
                <a:cubicBezTo>
                  <a:pt x="277" y="53"/>
                  <a:pt x="273" y="57"/>
                  <a:pt x="270" y="59"/>
                </a:cubicBezTo>
                <a:cubicBezTo>
                  <a:pt x="267" y="60"/>
                  <a:pt x="264" y="62"/>
                  <a:pt x="261" y="64"/>
                </a:cubicBezTo>
                <a:cubicBezTo>
                  <a:pt x="258" y="61"/>
                  <a:pt x="256" y="59"/>
                  <a:pt x="253" y="56"/>
                </a:cubicBezTo>
                <a:cubicBezTo>
                  <a:pt x="251" y="55"/>
                  <a:pt x="248" y="53"/>
                  <a:pt x="246" y="52"/>
                </a:cubicBezTo>
                <a:cubicBezTo>
                  <a:pt x="245" y="51"/>
                  <a:pt x="245" y="50"/>
                  <a:pt x="244" y="50"/>
                </a:cubicBezTo>
                <a:cubicBezTo>
                  <a:pt x="243" y="49"/>
                  <a:pt x="246" y="41"/>
                  <a:pt x="247" y="40"/>
                </a:cubicBezTo>
                <a:cubicBezTo>
                  <a:pt x="247" y="37"/>
                  <a:pt x="250" y="32"/>
                  <a:pt x="248" y="29"/>
                </a:cubicBezTo>
                <a:cubicBezTo>
                  <a:pt x="246" y="25"/>
                  <a:pt x="243" y="22"/>
                  <a:pt x="240" y="20"/>
                </a:cubicBezTo>
                <a:cubicBezTo>
                  <a:pt x="235" y="17"/>
                  <a:pt x="229" y="15"/>
                  <a:pt x="224" y="15"/>
                </a:cubicBezTo>
                <a:cubicBezTo>
                  <a:pt x="219" y="14"/>
                  <a:pt x="218" y="15"/>
                  <a:pt x="215" y="19"/>
                </a:cubicBezTo>
                <a:cubicBezTo>
                  <a:pt x="214" y="21"/>
                  <a:pt x="208" y="32"/>
                  <a:pt x="206" y="31"/>
                </a:cubicBezTo>
                <a:cubicBezTo>
                  <a:pt x="202" y="31"/>
                  <a:pt x="199" y="30"/>
                  <a:pt x="196" y="29"/>
                </a:cubicBezTo>
                <a:cubicBezTo>
                  <a:pt x="194" y="28"/>
                  <a:pt x="192" y="28"/>
                  <a:pt x="191" y="28"/>
                </a:cubicBezTo>
                <a:cubicBezTo>
                  <a:pt x="189" y="27"/>
                  <a:pt x="187" y="27"/>
                  <a:pt x="186" y="27"/>
                </a:cubicBezTo>
                <a:cubicBezTo>
                  <a:pt x="183" y="27"/>
                  <a:pt x="184" y="25"/>
                  <a:pt x="184" y="23"/>
                </a:cubicBezTo>
                <a:cubicBezTo>
                  <a:pt x="183" y="20"/>
                  <a:pt x="183" y="17"/>
                  <a:pt x="182" y="13"/>
                </a:cubicBezTo>
                <a:cubicBezTo>
                  <a:pt x="182" y="12"/>
                  <a:pt x="182" y="7"/>
                  <a:pt x="180" y="6"/>
                </a:cubicBezTo>
                <a:cubicBezTo>
                  <a:pt x="173" y="1"/>
                  <a:pt x="162" y="0"/>
                  <a:pt x="154" y="3"/>
                </a:cubicBezTo>
                <a:cubicBezTo>
                  <a:pt x="151" y="4"/>
                  <a:pt x="149" y="5"/>
                  <a:pt x="146" y="6"/>
                </a:cubicBezTo>
                <a:cubicBezTo>
                  <a:pt x="145" y="7"/>
                  <a:pt x="145" y="12"/>
                  <a:pt x="145" y="13"/>
                </a:cubicBezTo>
                <a:cubicBezTo>
                  <a:pt x="144" y="17"/>
                  <a:pt x="144" y="21"/>
                  <a:pt x="143" y="25"/>
                </a:cubicBezTo>
                <a:cubicBezTo>
                  <a:pt x="143" y="27"/>
                  <a:pt x="142" y="27"/>
                  <a:pt x="140" y="27"/>
                </a:cubicBezTo>
                <a:cubicBezTo>
                  <a:pt x="138" y="27"/>
                  <a:pt x="137" y="28"/>
                  <a:pt x="135" y="28"/>
                </a:cubicBezTo>
                <a:cubicBezTo>
                  <a:pt x="133" y="28"/>
                  <a:pt x="132" y="29"/>
                  <a:pt x="131" y="29"/>
                </a:cubicBezTo>
                <a:cubicBezTo>
                  <a:pt x="127" y="30"/>
                  <a:pt x="124" y="31"/>
                  <a:pt x="121" y="31"/>
                </a:cubicBezTo>
                <a:cubicBezTo>
                  <a:pt x="120" y="32"/>
                  <a:pt x="112" y="19"/>
                  <a:pt x="111" y="18"/>
                </a:cubicBezTo>
                <a:cubicBezTo>
                  <a:pt x="109" y="14"/>
                  <a:pt x="107" y="14"/>
                  <a:pt x="102" y="15"/>
                </a:cubicBezTo>
                <a:cubicBezTo>
                  <a:pt x="93" y="15"/>
                  <a:pt x="83" y="21"/>
                  <a:pt x="78" y="29"/>
                </a:cubicBezTo>
                <a:cubicBezTo>
                  <a:pt x="77" y="32"/>
                  <a:pt x="80" y="38"/>
                  <a:pt x="81" y="41"/>
                </a:cubicBezTo>
                <a:cubicBezTo>
                  <a:pt x="81" y="42"/>
                  <a:pt x="84" y="49"/>
                  <a:pt x="84" y="50"/>
                </a:cubicBezTo>
                <a:cubicBezTo>
                  <a:pt x="82" y="50"/>
                  <a:pt x="81" y="51"/>
                  <a:pt x="80" y="52"/>
                </a:cubicBezTo>
                <a:cubicBezTo>
                  <a:pt x="78" y="54"/>
                  <a:pt x="75" y="55"/>
                  <a:pt x="73" y="57"/>
                </a:cubicBezTo>
                <a:cubicBezTo>
                  <a:pt x="71" y="59"/>
                  <a:pt x="68" y="62"/>
                  <a:pt x="66" y="64"/>
                </a:cubicBezTo>
                <a:cubicBezTo>
                  <a:pt x="63" y="62"/>
                  <a:pt x="59" y="60"/>
                  <a:pt x="56" y="58"/>
                </a:cubicBezTo>
                <a:cubicBezTo>
                  <a:pt x="52" y="56"/>
                  <a:pt x="49" y="53"/>
                  <a:pt x="46" y="55"/>
                </a:cubicBezTo>
                <a:cubicBezTo>
                  <a:pt x="41" y="57"/>
                  <a:pt x="37" y="60"/>
                  <a:pt x="33" y="64"/>
                </a:cubicBezTo>
                <a:cubicBezTo>
                  <a:pt x="30" y="68"/>
                  <a:pt x="28" y="73"/>
                  <a:pt x="27" y="78"/>
                </a:cubicBezTo>
                <a:cubicBezTo>
                  <a:pt x="26" y="83"/>
                  <a:pt x="30" y="85"/>
                  <a:pt x="33" y="89"/>
                </a:cubicBezTo>
                <a:cubicBezTo>
                  <a:pt x="36" y="91"/>
                  <a:pt x="38" y="93"/>
                  <a:pt x="40" y="96"/>
                </a:cubicBezTo>
                <a:cubicBezTo>
                  <a:pt x="38" y="99"/>
                  <a:pt x="37" y="102"/>
                  <a:pt x="36" y="105"/>
                </a:cubicBezTo>
                <a:cubicBezTo>
                  <a:pt x="34" y="107"/>
                  <a:pt x="33" y="110"/>
                  <a:pt x="31" y="113"/>
                </a:cubicBezTo>
                <a:cubicBezTo>
                  <a:pt x="31" y="115"/>
                  <a:pt x="31" y="117"/>
                  <a:pt x="29" y="116"/>
                </a:cubicBezTo>
                <a:cubicBezTo>
                  <a:pt x="26" y="116"/>
                  <a:pt x="24" y="116"/>
                  <a:pt x="22" y="116"/>
                </a:cubicBezTo>
                <a:cubicBezTo>
                  <a:pt x="19" y="116"/>
                  <a:pt x="12" y="114"/>
                  <a:pt x="9" y="116"/>
                </a:cubicBezTo>
                <a:cubicBezTo>
                  <a:pt x="6" y="119"/>
                  <a:pt x="4" y="122"/>
                  <a:pt x="3" y="126"/>
                </a:cubicBezTo>
                <a:cubicBezTo>
                  <a:pt x="1" y="131"/>
                  <a:pt x="0" y="137"/>
                  <a:pt x="0" y="142"/>
                </a:cubicBezTo>
                <a:cubicBezTo>
                  <a:pt x="1" y="145"/>
                  <a:pt x="1" y="148"/>
                  <a:pt x="4" y="150"/>
                </a:cubicBezTo>
                <a:cubicBezTo>
                  <a:pt x="6" y="150"/>
                  <a:pt x="21" y="156"/>
                  <a:pt x="21" y="157"/>
                </a:cubicBezTo>
                <a:cubicBezTo>
                  <a:pt x="21" y="160"/>
                  <a:pt x="21" y="163"/>
                  <a:pt x="21" y="166"/>
                </a:cubicBezTo>
                <a:cubicBezTo>
                  <a:pt x="21" y="168"/>
                  <a:pt x="21" y="170"/>
                  <a:pt x="21" y="171"/>
                </a:cubicBezTo>
                <a:cubicBezTo>
                  <a:pt x="21" y="173"/>
                  <a:pt x="21" y="175"/>
                  <a:pt x="21" y="177"/>
                </a:cubicBezTo>
                <a:cubicBezTo>
                  <a:pt x="21" y="179"/>
                  <a:pt x="22" y="179"/>
                  <a:pt x="20" y="180"/>
                </a:cubicBezTo>
                <a:cubicBezTo>
                  <a:pt x="16" y="181"/>
                  <a:pt x="13" y="182"/>
                  <a:pt x="10" y="184"/>
                </a:cubicBezTo>
                <a:cubicBezTo>
                  <a:pt x="9" y="184"/>
                  <a:pt x="3" y="186"/>
                  <a:pt x="2" y="187"/>
                </a:cubicBezTo>
                <a:cubicBezTo>
                  <a:pt x="1" y="190"/>
                  <a:pt x="0" y="193"/>
                  <a:pt x="0" y="196"/>
                </a:cubicBezTo>
                <a:cubicBezTo>
                  <a:pt x="0" y="205"/>
                  <a:pt x="3" y="215"/>
                  <a:pt x="10" y="221"/>
                </a:cubicBezTo>
                <a:cubicBezTo>
                  <a:pt x="11" y="221"/>
                  <a:pt x="14" y="221"/>
                  <a:pt x="15" y="221"/>
                </a:cubicBezTo>
                <a:cubicBezTo>
                  <a:pt x="19" y="220"/>
                  <a:pt x="22" y="220"/>
                  <a:pt x="25" y="220"/>
                </a:cubicBezTo>
                <a:cubicBezTo>
                  <a:pt x="27" y="220"/>
                  <a:pt x="29" y="220"/>
                  <a:pt x="30" y="220"/>
                </a:cubicBezTo>
                <a:cubicBezTo>
                  <a:pt x="31" y="221"/>
                  <a:pt x="31" y="223"/>
                  <a:pt x="32" y="224"/>
                </a:cubicBezTo>
                <a:cubicBezTo>
                  <a:pt x="34" y="228"/>
                  <a:pt x="35" y="231"/>
                  <a:pt x="37" y="234"/>
                </a:cubicBezTo>
                <a:cubicBezTo>
                  <a:pt x="38" y="236"/>
                  <a:pt x="39" y="237"/>
                  <a:pt x="39" y="239"/>
                </a:cubicBezTo>
                <a:cubicBezTo>
                  <a:pt x="41" y="241"/>
                  <a:pt x="39" y="241"/>
                  <a:pt x="38" y="242"/>
                </a:cubicBezTo>
                <a:cubicBezTo>
                  <a:pt x="36" y="245"/>
                  <a:pt x="33" y="247"/>
                  <a:pt x="31" y="250"/>
                </a:cubicBezTo>
                <a:cubicBezTo>
                  <a:pt x="28" y="254"/>
                  <a:pt x="26" y="255"/>
                  <a:pt x="27" y="260"/>
                </a:cubicBezTo>
                <a:cubicBezTo>
                  <a:pt x="30" y="269"/>
                  <a:pt x="37" y="279"/>
                  <a:pt x="47" y="282"/>
                </a:cubicBezTo>
                <a:cubicBezTo>
                  <a:pt x="50" y="283"/>
                  <a:pt x="56" y="278"/>
                  <a:pt x="59" y="277"/>
                </a:cubicBezTo>
                <a:cubicBezTo>
                  <a:pt x="60" y="276"/>
                  <a:pt x="62" y="275"/>
                  <a:pt x="63" y="274"/>
                </a:cubicBezTo>
                <a:cubicBezTo>
                  <a:pt x="65" y="273"/>
                  <a:pt x="65" y="272"/>
                  <a:pt x="67" y="273"/>
                </a:cubicBezTo>
                <a:cubicBezTo>
                  <a:pt x="70" y="275"/>
                  <a:pt x="72" y="278"/>
                  <a:pt x="75" y="280"/>
                </a:cubicBezTo>
                <a:cubicBezTo>
                  <a:pt x="77" y="281"/>
                  <a:pt x="79" y="283"/>
                  <a:pt x="81" y="285"/>
                </a:cubicBezTo>
                <a:cubicBezTo>
                  <a:pt x="82" y="285"/>
                  <a:pt x="83" y="286"/>
                  <a:pt x="84" y="286"/>
                </a:cubicBezTo>
                <a:cubicBezTo>
                  <a:pt x="82" y="290"/>
                  <a:pt x="81" y="294"/>
                  <a:pt x="80" y="298"/>
                </a:cubicBezTo>
                <a:cubicBezTo>
                  <a:pt x="79" y="301"/>
                  <a:pt x="77" y="305"/>
                  <a:pt x="79" y="308"/>
                </a:cubicBezTo>
                <a:cubicBezTo>
                  <a:pt x="81" y="312"/>
                  <a:pt x="85" y="315"/>
                  <a:pt x="89" y="317"/>
                </a:cubicBezTo>
                <a:cubicBezTo>
                  <a:pt x="94" y="320"/>
                  <a:pt x="99" y="322"/>
                  <a:pt x="105" y="321"/>
                </a:cubicBezTo>
                <a:cubicBezTo>
                  <a:pt x="110" y="321"/>
                  <a:pt x="110" y="320"/>
                  <a:pt x="113" y="315"/>
                </a:cubicBezTo>
                <a:cubicBezTo>
                  <a:pt x="115" y="313"/>
                  <a:pt x="119" y="304"/>
                  <a:pt x="122" y="305"/>
                </a:cubicBezTo>
                <a:cubicBezTo>
                  <a:pt x="125" y="306"/>
                  <a:pt x="128" y="306"/>
                  <a:pt x="131" y="307"/>
                </a:cubicBezTo>
                <a:cubicBezTo>
                  <a:pt x="134" y="308"/>
                  <a:pt x="136" y="308"/>
                  <a:pt x="138" y="309"/>
                </a:cubicBezTo>
                <a:cubicBezTo>
                  <a:pt x="140" y="309"/>
                  <a:pt x="141" y="309"/>
                  <a:pt x="143" y="309"/>
                </a:cubicBezTo>
                <a:cubicBezTo>
                  <a:pt x="143" y="311"/>
                  <a:pt x="143" y="313"/>
                  <a:pt x="144" y="314"/>
                </a:cubicBezTo>
                <a:cubicBezTo>
                  <a:pt x="144" y="318"/>
                  <a:pt x="145" y="321"/>
                  <a:pt x="145" y="324"/>
                </a:cubicBezTo>
                <a:cubicBezTo>
                  <a:pt x="146" y="326"/>
                  <a:pt x="145" y="329"/>
                  <a:pt x="147" y="330"/>
                </a:cubicBezTo>
                <a:cubicBezTo>
                  <a:pt x="155" y="335"/>
                  <a:pt x="166" y="336"/>
                  <a:pt x="174" y="333"/>
                </a:cubicBezTo>
                <a:cubicBezTo>
                  <a:pt x="176" y="332"/>
                  <a:pt x="179" y="331"/>
                  <a:pt x="181" y="330"/>
                </a:cubicBezTo>
                <a:cubicBezTo>
                  <a:pt x="182" y="328"/>
                  <a:pt x="182" y="323"/>
                  <a:pt x="182" y="321"/>
                </a:cubicBezTo>
                <a:cubicBezTo>
                  <a:pt x="183" y="317"/>
                  <a:pt x="184" y="313"/>
                  <a:pt x="184" y="309"/>
                </a:cubicBezTo>
                <a:cubicBezTo>
                  <a:pt x="192" y="308"/>
                  <a:pt x="199" y="306"/>
                  <a:pt x="206" y="304"/>
                </a:cubicBezTo>
                <a:cubicBezTo>
                  <a:pt x="207" y="304"/>
                  <a:pt x="216" y="318"/>
                  <a:pt x="217" y="320"/>
                </a:cubicBezTo>
                <a:cubicBezTo>
                  <a:pt x="219" y="322"/>
                  <a:pt x="223" y="322"/>
                  <a:pt x="226" y="321"/>
                </a:cubicBezTo>
                <a:cubicBezTo>
                  <a:pt x="235" y="320"/>
                  <a:pt x="245" y="315"/>
                  <a:pt x="249" y="307"/>
                </a:cubicBezTo>
                <a:cubicBezTo>
                  <a:pt x="250" y="305"/>
                  <a:pt x="249" y="304"/>
                  <a:pt x="248" y="303"/>
                </a:cubicBezTo>
                <a:cubicBezTo>
                  <a:pt x="248" y="299"/>
                  <a:pt x="247" y="296"/>
                  <a:pt x="246" y="293"/>
                </a:cubicBezTo>
                <a:cubicBezTo>
                  <a:pt x="245" y="292"/>
                  <a:pt x="243" y="287"/>
                  <a:pt x="244" y="286"/>
                </a:cubicBezTo>
                <a:cubicBezTo>
                  <a:pt x="245" y="285"/>
                  <a:pt x="246" y="284"/>
                  <a:pt x="248" y="283"/>
                </a:cubicBezTo>
                <a:cubicBezTo>
                  <a:pt x="250" y="281"/>
                  <a:pt x="253" y="280"/>
                  <a:pt x="255" y="278"/>
                </a:cubicBezTo>
                <a:cubicBezTo>
                  <a:pt x="256" y="277"/>
                  <a:pt x="258" y="275"/>
                  <a:pt x="259" y="274"/>
                </a:cubicBezTo>
                <a:cubicBezTo>
                  <a:pt x="261" y="273"/>
                  <a:pt x="261" y="272"/>
                  <a:pt x="263" y="273"/>
                </a:cubicBezTo>
                <a:cubicBezTo>
                  <a:pt x="266" y="275"/>
                  <a:pt x="270" y="277"/>
                  <a:pt x="273" y="279"/>
                </a:cubicBezTo>
                <a:cubicBezTo>
                  <a:pt x="277" y="281"/>
                  <a:pt x="278" y="283"/>
                  <a:pt x="282" y="281"/>
                </a:cubicBezTo>
                <a:cubicBezTo>
                  <a:pt x="287" y="279"/>
                  <a:pt x="292" y="275"/>
                  <a:pt x="295" y="270"/>
                </a:cubicBezTo>
                <a:cubicBezTo>
                  <a:pt x="298" y="267"/>
                  <a:pt x="300" y="262"/>
                  <a:pt x="301" y="257"/>
                </a:cubicBezTo>
                <a:cubicBezTo>
                  <a:pt x="301" y="253"/>
                  <a:pt x="295" y="249"/>
                  <a:pt x="293" y="246"/>
                </a:cubicBezTo>
                <a:cubicBezTo>
                  <a:pt x="292" y="245"/>
                  <a:pt x="290" y="244"/>
                  <a:pt x="289" y="242"/>
                </a:cubicBezTo>
                <a:cubicBezTo>
                  <a:pt x="288" y="241"/>
                  <a:pt x="287" y="241"/>
                  <a:pt x="288" y="239"/>
                </a:cubicBezTo>
                <a:cubicBezTo>
                  <a:pt x="289" y="236"/>
                  <a:pt x="291" y="233"/>
                  <a:pt x="292" y="230"/>
                </a:cubicBezTo>
                <a:cubicBezTo>
                  <a:pt x="294" y="227"/>
                  <a:pt x="295" y="224"/>
                  <a:pt x="296" y="221"/>
                </a:cubicBezTo>
                <a:cubicBezTo>
                  <a:pt x="297" y="219"/>
                  <a:pt x="298" y="220"/>
                  <a:pt x="300" y="220"/>
                </a:cubicBezTo>
                <a:cubicBezTo>
                  <a:pt x="302" y="220"/>
                  <a:pt x="305" y="220"/>
                  <a:pt x="307" y="220"/>
                </a:cubicBezTo>
                <a:cubicBezTo>
                  <a:pt x="310" y="221"/>
                  <a:pt x="316" y="222"/>
                  <a:pt x="318" y="220"/>
                </a:cubicBezTo>
                <a:cubicBezTo>
                  <a:pt x="321" y="217"/>
                  <a:pt x="323" y="214"/>
                  <a:pt x="324" y="210"/>
                </a:cubicBezTo>
                <a:cubicBezTo>
                  <a:pt x="327" y="205"/>
                  <a:pt x="327" y="199"/>
                  <a:pt x="327" y="194"/>
                </a:cubicBezTo>
                <a:close/>
                <a:moveTo>
                  <a:pt x="248" y="207"/>
                </a:moveTo>
                <a:cubicBezTo>
                  <a:pt x="233" y="239"/>
                  <a:pt x="199" y="261"/>
                  <a:pt x="163" y="261"/>
                </a:cubicBezTo>
                <a:cubicBezTo>
                  <a:pt x="163" y="261"/>
                  <a:pt x="163" y="261"/>
                  <a:pt x="163" y="261"/>
                </a:cubicBezTo>
                <a:cubicBezTo>
                  <a:pt x="158" y="261"/>
                  <a:pt x="152" y="260"/>
                  <a:pt x="146" y="259"/>
                </a:cubicBezTo>
                <a:cubicBezTo>
                  <a:pt x="119" y="254"/>
                  <a:pt x="96" y="237"/>
                  <a:pt x="82" y="212"/>
                </a:cubicBezTo>
                <a:cubicBezTo>
                  <a:pt x="68" y="187"/>
                  <a:pt x="67" y="156"/>
                  <a:pt x="79" y="129"/>
                </a:cubicBezTo>
                <a:cubicBezTo>
                  <a:pt x="91" y="104"/>
                  <a:pt x="113" y="86"/>
                  <a:pt x="140" y="79"/>
                </a:cubicBezTo>
                <a:cubicBezTo>
                  <a:pt x="147" y="76"/>
                  <a:pt x="155" y="75"/>
                  <a:pt x="163" y="75"/>
                </a:cubicBezTo>
                <a:cubicBezTo>
                  <a:pt x="184" y="75"/>
                  <a:pt x="205" y="83"/>
                  <a:pt x="221" y="96"/>
                </a:cubicBezTo>
                <a:cubicBezTo>
                  <a:pt x="254" y="121"/>
                  <a:pt x="265" y="168"/>
                  <a:pt x="248" y="207"/>
                </a:cubicBezTo>
                <a:close/>
              </a:path>
            </a:pathLst>
          </a:custGeom>
          <a:solidFill>
            <a:schemeClr val="tx2">
              <a:lumMod val="20000"/>
              <a:lumOff val="80000"/>
            </a:schemeClr>
          </a:solidFill>
          <a:ln>
            <a:noFill/>
          </a:ln>
          <a:effectLst>
            <a:outerShdw blurRad="50800" dist="38100" dir="2700000" algn="tl" rotWithShape="0">
              <a:prstClr val="black">
                <a:alpha val="40000"/>
              </a:prstClr>
            </a:outerShdw>
          </a:effectLst>
          <a:extLst/>
        </p:spPr>
        <p:txBody>
          <a:bodyPr vert="horz" wrap="square" lIns="121893" tIns="60947" rIns="121893" bIns="60947"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noProof="0" dirty="0">
              <a:ln>
                <a:noFill/>
              </a:ln>
              <a:solidFill>
                <a:srgbClr val="000000"/>
              </a:solidFill>
              <a:effectLst/>
              <a:uLnTx/>
              <a:uFillTx/>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0659085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0" presetClass="entr" presetSubtype="0"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2000"/>
                                        <p:tgtEl>
                                          <p:spTgt spid="54"/>
                                        </p:tgtEl>
                                      </p:cBhvr>
                                    </p:animEffect>
                                  </p:childTnLst>
                                </p:cTn>
                              </p:par>
                            </p:childTnLst>
                          </p:cTn>
                        </p:par>
                        <p:par>
                          <p:cTn id="18" fill="hold">
                            <p:stCondLst>
                              <p:cond delay="4000"/>
                            </p:stCondLst>
                            <p:childTnLst>
                              <p:par>
                                <p:cTn id="19" presetID="10" presetClass="entr" presetSubtype="0" fill="hold" nodeType="afterEffect">
                                  <p:stCondLst>
                                    <p:cond delay="150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1000"/>
                                        <p:tgtEl>
                                          <p:spTgt spid="77"/>
                                        </p:tgtEl>
                                      </p:cBhvr>
                                    </p:animEffect>
                                  </p:childTnLst>
                                </p:cTn>
                              </p:par>
                            </p:childTnLst>
                          </p:cTn>
                        </p:par>
                        <p:par>
                          <p:cTn id="22" fill="hold">
                            <p:stCondLst>
                              <p:cond delay="6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7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22" presetClass="entr" presetSubtype="8"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childTnLst>
                                </p:cTn>
                              </p:par>
                            </p:childTnLst>
                          </p:cTn>
                        </p:par>
                        <p:par>
                          <p:cTn id="36" fill="hold">
                            <p:stCondLst>
                              <p:cond delay="8000"/>
                            </p:stCondLst>
                            <p:childTnLst>
                              <p:par>
                                <p:cTn id="37" presetID="10" presetClass="entr" presetSubtype="0" fill="hold" grpId="1"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childTnLst>
                                </p:cTn>
                              </p:par>
                              <p:par>
                                <p:cTn id="43" presetID="8" presetClass="emph" presetSubtype="0" fill="hold" grpId="0" nodeType="withEffect">
                                  <p:stCondLst>
                                    <p:cond delay="0"/>
                                  </p:stCondLst>
                                  <p:childTnLst>
                                    <p:animRot by="21600000">
                                      <p:cBhvr>
                                        <p:cTn id="44" dur="3000" fill="hold"/>
                                        <p:tgtEl>
                                          <p:spTgt spid="73"/>
                                        </p:tgtEl>
                                        <p:attrNameLst>
                                          <p:attrName>r</p:attrName>
                                        </p:attrNameLst>
                                      </p:cBhvr>
                                    </p:animRot>
                                  </p:childTnLst>
                                </p:cTn>
                              </p:par>
                              <p:par>
                                <p:cTn id="45" presetID="8" presetClass="emph" presetSubtype="0" fill="hold" grpId="0" nodeType="withEffect">
                                  <p:stCondLst>
                                    <p:cond delay="0"/>
                                  </p:stCondLst>
                                  <p:childTnLst>
                                    <p:animRot by="21600000">
                                      <p:cBhvr>
                                        <p:cTn id="46" dur="3000" fill="hold"/>
                                        <p:tgtEl>
                                          <p:spTgt spid="72"/>
                                        </p:tgtEl>
                                        <p:attrNameLst>
                                          <p:attrName>r</p:attrName>
                                        </p:attrNameLst>
                                      </p:cBhvr>
                                    </p:animRot>
                                  </p:childTnLst>
                                </p:cTn>
                              </p:par>
                              <p:par>
                                <p:cTn id="47" presetID="22" presetClass="entr" presetSubtype="8"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54" grpId="0" animBg="1"/>
      <p:bldP spid="72" grpId="0" animBg="1"/>
      <p:bldP spid="72" grpId="1" animBg="1"/>
      <p:bldP spid="73" grpId="0" animBg="1"/>
      <p:bldP spid="73"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521" y="159813"/>
            <a:ext cx="8292029" cy="406395"/>
          </a:xfrm>
        </p:spPr>
        <p:txBody>
          <a:bodyPr/>
          <a:lstStyle/>
          <a:p>
            <a:r>
              <a:rPr lang="en-US" dirty="0" smtClean="0"/>
              <a:t>Proof Point - ARIA People</a:t>
            </a:r>
            <a:endParaRPr lang="en-US" dirty="0"/>
          </a:p>
        </p:txBody>
      </p:sp>
      <p:sp>
        <p:nvSpPr>
          <p:cNvPr id="4" name="Text Placeholder 3"/>
          <p:cNvSpPr>
            <a:spLocks noGrp="1"/>
          </p:cNvSpPr>
          <p:nvPr>
            <p:ph type="body" sz="quarter" idx="13"/>
          </p:nvPr>
        </p:nvSpPr>
        <p:spPr>
          <a:xfrm>
            <a:off x="718622" y="562491"/>
            <a:ext cx="8425378" cy="304800"/>
          </a:xfrm>
        </p:spPr>
        <p:txBody>
          <a:bodyPr/>
          <a:lstStyle/>
          <a:p>
            <a:r>
              <a:rPr lang="en-US" dirty="0" smtClean="0"/>
              <a:t>1</a:t>
            </a:r>
            <a:r>
              <a:rPr lang="en-US" baseline="30000" dirty="0" smtClean="0"/>
              <a:t>st</a:t>
            </a:r>
            <a:r>
              <a:rPr lang="en-US" dirty="0" smtClean="0"/>
              <a:t> “Production” application on Oracle Database 12c</a:t>
            </a:r>
            <a:endParaRPr lang="en-US" dirty="0"/>
          </a:p>
        </p:txBody>
      </p:sp>
      <p:sp>
        <p:nvSpPr>
          <p:cNvPr id="8" name="Content Placeholder 2"/>
          <p:cNvSpPr txBox="1">
            <a:spLocks/>
          </p:cNvSpPr>
          <p:nvPr/>
        </p:nvSpPr>
        <p:spPr>
          <a:xfrm>
            <a:off x="5219700" y="1466849"/>
            <a:ext cx="3733800" cy="2562225"/>
          </a:xfrm>
          <a:prstGeom prst="rect">
            <a:avLst/>
          </a:prstGeom>
        </p:spPr>
        <p:txBody>
          <a:bodyPr vert="horz" lIns="0" tIns="0" rIns="0" bIns="0" rtlCol="0">
            <a:noAutofit/>
          </a:bodyPr>
          <a:lstStyle/>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Written in Application Express</a:t>
            </a:r>
          </a:p>
          <a:p>
            <a:pPr marL="219075" indent="-219075">
              <a:spcBef>
                <a:spcPts val="600"/>
              </a:spcBef>
              <a:spcAft>
                <a:spcPts val="600"/>
              </a:spcAft>
              <a:buClr>
                <a:srgbClr val="FF0000"/>
              </a:buClr>
              <a:buSzPct val="100000"/>
              <a:buFont typeface="Wingdings" pitchFamily="2" charset="2"/>
              <a:buChar char="§"/>
              <a:tabLst>
                <a:tab pos="219075" algn="l"/>
                <a:tab pos="666750" algn="l"/>
                <a:tab pos="1116013" algn="l"/>
                <a:tab pos="1565275" algn="l"/>
                <a:tab pos="2014538" algn="l"/>
                <a:tab pos="2463800" algn="l"/>
                <a:tab pos="2913063" algn="l"/>
                <a:tab pos="3362325" algn="l"/>
                <a:tab pos="3811588" algn="l"/>
                <a:tab pos="4260850" algn="l"/>
                <a:tab pos="4710113" algn="l"/>
                <a:tab pos="5159375" algn="l"/>
                <a:tab pos="5608638" algn="l"/>
                <a:tab pos="6057900" algn="l"/>
                <a:tab pos="6507163" algn="l"/>
                <a:tab pos="6956425" algn="l"/>
                <a:tab pos="7405688" algn="l"/>
                <a:tab pos="7854950" algn="l"/>
                <a:tab pos="8304213" algn="l"/>
                <a:tab pos="8753475" algn="l"/>
                <a:tab pos="9202738" algn="l"/>
              </a:tabLst>
            </a:pPr>
            <a:r>
              <a:rPr lang="en-US" sz="2000" dirty="0" smtClean="0">
                <a:solidFill>
                  <a:srgbClr val="000000"/>
                </a:solidFill>
              </a:rPr>
              <a:t>Used by virtually every employee in Oracle</a:t>
            </a:r>
          </a:p>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&gt;1.3 million page views</a:t>
            </a:r>
            <a:r>
              <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 day</a:t>
            </a:r>
          </a:p>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lang="en-US" sz="2000" baseline="0" dirty="0" smtClean="0">
                <a:latin typeface="Arial" pitchFamily="34" charset="0"/>
                <a:cs typeface="Arial" pitchFamily="34" charset="0"/>
              </a:rPr>
              <a:t>&gt; 60 page views</a:t>
            </a:r>
            <a:r>
              <a:rPr lang="en-US" sz="2000" dirty="0" smtClean="0">
                <a:latin typeface="Arial" pitchFamily="34" charset="0"/>
                <a:cs typeface="Arial" pitchFamily="34" charset="0"/>
              </a:rPr>
              <a:t> / sec</a:t>
            </a:r>
          </a:p>
          <a:p>
            <a:pPr marL="228600" marR="0" lvl="0" indent="-168275" algn="l" defTabSz="228600" rtl="0" eaLnBrk="1" fontAlgn="auto" latinLnBrk="0" hangingPunct="1">
              <a:lnSpc>
                <a:spcPct val="100000"/>
              </a:lnSpc>
              <a:spcBef>
                <a:spcPts val="0"/>
              </a:spcBef>
              <a:spcAft>
                <a:spcPts val="600"/>
              </a:spcAft>
              <a:buClr>
                <a:srgbClr val="FF0000"/>
              </a:buClr>
              <a:buSzPct val="85000"/>
              <a:buFont typeface="Wingdings" pitchFamily="2" charset="2"/>
              <a:buChar char="§"/>
              <a:tabLst/>
              <a:defRPr/>
            </a:pPr>
            <a:r>
              <a:rPr kumimoji="0" lang="en-US" sz="20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Median</a:t>
            </a:r>
            <a:r>
              <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execution time </a:t>
            </a:r>
            <a:br>
              <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br>
            <a:r>
              <a:rPr kumimoji="0" lang="en-US" sz="20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0.05 seconds</a:t>
            </a:r>
          </a:p>
        </p:txBody>
      </p:sp>
      <p:pic>
        <p:nvPicPr>
          <p:cNvPr id="7170" name="Picture 2"/>
          <p:cNvPicPr>
            <a:picLocks noChangeAspect="1" noChangeArrowheads="1"/>
          </p:cNvPicPr>
          <p:nvPr/>
        </p:nvPicPr>
        <p:blipFill>
          <a:blip r:embed="rId2" cstate="print"/>
          <a:srcRect/>
          <a:stretch>
            <a:fillRect/>
          </a:stretch>
        </p:blipFill>
        <p:spPr bwMode="auto">
          <a:xfrm>
            <a:off x="351314" y="1343024"/>
            <a:ext cx="4725510" cy="2752725"/>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Tree>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721499455"/>
              </p:ext>
            </p:extLst>
          </p:nvPr>
        </p:nvGraphicFramePr>
        <p:xfrm>
          <a:off x="291375" y="816401"/>
          <a:ext cx="8556565" cy="3716136"/>
        </p:xfrm>
        <a:graphic>
          <a:graphicData uri="http://schemas.openxmlformats.org/drawingml/2006/table">
            <a:tbl>
              <a:tblPr firstRow="1" bandRow="1">
                <a:tableStyleId>{6E25E649-3F16-4E02-A733-19D2CDBF48F0}</a:tableStyleId>
              </a:tblPr>
              <a:tblGrid>
                <a:gridCol w="2543362"/>
                <a:gridCol w="2833808"/>
                <a:gridCol w="3179395"/>
              </a:tblGrid>
              <a:tr h="353872">
                <a:tc>
                  <a:txBody>
                    <a:bodyPr/>
                    <a:lstStyle/>
                    <a:p>
                      <a:r>
                        <a:rPr lang="en-US" dirty="0" smtClean="0"/>
                        <a:t>Pressures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80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 Agility</a:t>
                      </a: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54863">
                <a:tc>
                  <a:txBody>
                    <a:bodyPr/>
                    <a:lstStyle/>
                    <a:p>
                      <a:r>
                        <a:rPr lang="en-US" dirty="0" smtClean="0"/>
                        <a:t>Reduce </a:t>
                      </a:r>
                      <a:r>
                        <a:rPr lang="en-US" baseline="0" dirty="0" smtClean="0"/>
                        <a:t>Costs</a:t>
                      </a:r>
                    </a:p>
                    <a:p>
                      <a:pPr marL="285750" indent="-285750">
                        <a:buFont typeface="Arial"/>
                        <a:buChar char="•"/>
                      </a:pPr>
                      <a:r>
                        <a:rPr lang="en-US" baseline="0" dirty="0" smtClean="0"/>
                        <a:t>Capital Costs</a:t>
                      </a:r>
                    </a:p>
                    <a:p>
                      <a:pPr marL="285750" indent="-285750">
                        <a:buFont typeface="Arial"/>
                        <a:buChar char="•"/>
                      </a:pPr>
                      <a:r>
                        <a:rPr lang="en-US" baseline="0" dirty="0" smtClean="0"/>
                        <a:t>Operating Costs</a:t>
                      </a: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00570">
                <a:tc>
                  <a:txBody>
                    <a:bodyPr/>
                    <a:lstStyle/>
                    <a:p>
                      <a:r>
                        <a:rPr lang="en-US" dirty="0" smtClean="0"/>
                        <a:t>Non-stop operations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54863">
                <a:tc>
                  <a:txBody>
                    <a:bodyPr/>
                    <a:lstStyle/>
                    <a:p>
                      <a:r>
                        <a:rPr lang="en-US" dirty="0" smtClean="0"/>
                        <a:t>DBA challenges:</a:t>
                      </a:r>
                    </a:p>
                    <a:p>
                      <a:pPr marL="285750" indent="-285750">
                        <a:buFont typeface="Arial"/>
                        <a:buChar char="•"/>
                      </a:pPr>
                      <a:r>
                        <a:rPr lang="en-US" dirty="0" smtClean="0"/>
                        <a:t>Patching,</a:t>
                      </a:r>
                      <a:r>
                        <a:rPr lang="en-US" baseline="0" dirty="0" smtClean="0"/>
                        <a:t> upgrades</a:t>
                      </a:r>
                    </a:p>
                    <a:p>
                      <a:pPr marL="285750" indent="-285750">
                        <a:buFont typeface="Arial"/>
                        <a:buChar char="•"/>
                      </a:pPr>
                      <a:r>
                        <a:rPr lang="en-US" baseline="0" dirty="0" smtClean="0"/>
                        <a:t>Provisioning</a:t>
                      </a: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81241725"/>
              </p:ext>
            </p:extLst>
          </p:nvPr>
        </p:nvGraphicFramePr>
        <p:xfrm>
          <a:off x="288941" y="813956"/>
          <a:ext cx="8556565" cy="3716136"/>
        </p:xfrm>
        <a:graphic>
          <a:graphicData uri="http://schemas.openxmlformats.org/drawingml/2006/table">
            <a:tbl>
              <a:tblPr firstRow="1" bandRow="1">
                <a:tableStyleId>{6E25E649-3F16-4E02-A733-19D2CDBF48F0}</a:tableStyleId>
              </a:tblPr>
              <a:tblGrid>
                <a:gridCol w="2543362"/>
                <a:gridCol w="2833808"/>
                <a:gridCol w="3179395"/>
              </a:tblGrid>
              <a:tr h="353872">
                <a:tc>
                  <a:txBody>
                    <a:bodyPr/>
                    <a:lstStyle/>
                    <a:p>
                      <a:r>
                        <a:rPr lang="en-US" dirty="0" smtClean="0"/>
                        <a:t>Pressures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Requirements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80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 Agility</a:t>
                      </a: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Performance, scalability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54863">
                <a:tc>
                  <a:txBody>
                    <a:bodyPr/>
                    <a:lstStyle/>
                    <a:p>
                      <a:r>
                        <a:rPr lang="en-US" dirty="0" smtClean="0"/>
                        <a:t>Reduce </a:t>
                      </a:r>
                      <a:r>
                        <a:rPr lang="en-US" baseline="0" dirty="0" smtClean="0"/>
                        <a:t>Costs</a:t>
                      </a:r>
                    </a:p>
                    <a:p>
                      <a:pPr marL="285750" indent="-285750">
                        <a:buFont typeface="Arial"/>
                        <a:buChar char="•"/>
                      </a:pPr>
                      <a:r>
                        <a:rPr lang="en-US" baseline="0" dirty="0" smtClean="0"/>
                        <a:t>Capital Costs</a:t>
                      </a:r>
                    </a:p>
                    <a:p>
                      <a:pPr marL="285750" indent="-285750">
                        <a:buFont typeface="Arial"/>
                        <a:buChar char="•"/>
                      </a:pPr>
                      <a:r>
                        <a:rPr lang="en-US" baseline="0" dirty="0" smtClean="0"/>
                        <a:t>Operating Costs</a:t>
                      </a: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Reliability,</a:t>
                      </a:r>
                      <a:r>
                        <a:rPr lang="en-US" baseline="0" dirty="0" smtClean="0"/>
                        <a:t> availability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00570">
                <a:tc>
                  <a:txBody>
                    <a:bodyPr/>
                    <a:lstStyle/>
                    <a:p>
                      <a:r>
                        <a:rPr lang="en-US" dirty="0" smtClean="0"/>
                        <a:t>Non-stop operations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Security, tenant isolation</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54863">
                <a:tc>
                  <a:txBody>
                    <a:bodyPr/>
                    <a:lstStyle/>
                    <a:p>
                      <a:r>
                        <a:rPr lang="en-US" dirty="0" smtClean="0"/>
                        <a:t>DBA challenges:</a:t>
                      </a:r>
                    </a:p>
                    <a:p>
                      <a:pPr marL="285750" indent="-285750">
                        <a:buFont typeface="Arial"/>
                        <a:buChar char="•"/>
                      </a:pPr>
                      <a:r>
                        <a:rPr lang="en-US" dirty="0" smtClean="0"/>
                        <a:t>Patching,</a:t>
                      </a:r>
                      <a:r>
                        <a:rPr lang="en-US" baseline="0" dirty="0" smtClean="0"/>
                        <a:t> upgrades</a:t>
                      </a:r>
                    </a:p>
                    <a:p>
                      <a:pPr marL="285750" indent="-285750">
                        <a:buFont typeface="Arial"/>
                        <a:buChar char="•"/>
                      </a:pPr>
                      <a:r>
                        <a:rPr lang="en-US" baseline="0" dirty="0" smtClean="0"/>
                        <a:t>Provisioning</a:t>
                      </a: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application</a:t>
                      </a:r>
                      <a:r>
                        <a:rPr lang="en-US" baseline="0" dirty="0" smtClean="0"/>
                        <a:t> changes</a:t>
                      </a:r>
                      <a:endParaRPr lang="en-US" dirty="0" smtClean="0"/>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1311240537"/>
              </p:ext>
            </p:extLst>
          </p:nvPr>
        </p:nvGraphicFramePr>
        <p:xfrm>
          <a:off x="286493" y="820914"/>
          <a:ext cx="8556565" cy="3716136"/>
        </p:xfrm>
        <a:graphic>
          <a:graphicData uri="http://schemas.openxmlformats.org/drawingml/2006/table">
            <a:tbl>
              <a:tblPr firstRow="1" bandRow="1">
                <a:tableStyleId>{6E25E649-3F16-4E02-A733-19D2CDBF48F0}</a:tableStyleId>
              </a:tblPr>
              <a:tblGrid>
                <a:gridCol w="2543362"/>
                <a:gridCol w="2833808"/>
                <a:gridCol w="3179395"/>
              </a:tblGrid>
              <a:tr h="353872">
                <a:tc>
                  <a:txBody>
                    <a:bodyPr/>
                    <a:lstStyle/>
                    <a:p>
                      <a:r>
                        <a:rPr lang="en-US" dirty="0" smtClean="0"/>
                        <a:t>Pressures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Requirements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Trends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80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 Agility</a:t>
                      </a:r>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Performance, scalability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Private Cloud</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54863">
                <a:tc>
                  <a:txBody>
                    <a:bodyPr/>
                    <a:lstStyle/>
                    <a:p>
                      <a:r>
                        <a:rPr lang="en-US" dirty="0" smtClean="0"/>
                        <a:t>Reduce </a:t>
                      </a:r>
                      <a:r>
                        <a:rPr lang="en-US" baseline="0" dirty="0" smtClean="0"/>
                        <a:t>Costs</a:t>
                      </a:r>
                    </a:p>
                    <a:p>
                      <a:pPr marL="285750" indent="-285750">
                        <a:buFont typeface="Arial"/>
                        <a:buChar char="•"/>
                      </a:pPr>
                      <a:r>
                        <a:rPr lang="en-US" baseline="0" dirty="0" smtClean="0"/>
                        <a:t>Capital Costs</a:t>
                      </a:r>
                    </a:p>
                    <a:p>
                      <a:pPr marL="285750" indent="-285750">
                        <a:buFont typeface="Arial"/>
                        <a:buChar char="•"/>
                      </a:pPr>
                      <a:r>
                        <a:rPr lang="en-US" baseline="0" dirty="0" smtClean="0"/>
                        <a:t>Operating Costs</a:t>
                      </a: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Reliability,</a:t>
                      </a:r>
                      <a:r>
                        <a:rPr lang="en-US" baseline="0" dirty="0" smtClean="0"/>
                        <a:t> availability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Massively Powerful Servers (</a:t>
                      </a:r>
                      <a:r>
                        <a:rPr lang="en-US" dirty="0" err="1" smtClean="0"/>
                        <a:t>Exadata</a:t>
                      </a:r>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00570">
                <a:tc>
                  <a:txBody>
                    <a:bodyPr/>
                    <a:lstStyle/>
                    <a:p>
                      <a:r>
                        <a:rPr lang="en-US" dirty="0" smtClean="0"/>
                        <a:t>Non-stop operations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Security, tenant isolation</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Virtualization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54863">
                <a:tc>
                  <a:txBody>
                    <a:bodyPr/>
                    <a:lstStyle/>
                    <a:p>
                      <a:r>
                        <a:rPr lang="en-US" dirty="0" smtClean="0"/>
                        <a:t>DBA challenges:</a:t>
                      </a:r>
                    </a:p>
                    <a:p>
                      <a:pPr marL="285750" indent="-285750">
                        <a:buFont typeface="Arial"/>
                        <a:buChar char="•"/>
                      </a:pPr>
                      <a:r>
                        <a:rPr lang="en-US" dirty="0" smtClean="0"/>
                        <a:t>Patching,</a:t>
                      </a:r>
                      <a:r>
                        <a:rPr lang="en-US" baseline="0" dirty="0" smtClean="0"/>
                        <a:t> upgrades</a:t>
                      </a:r>
                    </a:p>
                    <a:p>
                      <a:pPr marL="285750" indent="-285750">
                        <a:buFont typeface="Arial"/>
                        <a:buChar char="•"/>
                      </a:pPr>
                      <a:r>
                        <a:rPr lang="en-US" baseline="0" dirty="0" smtClean="0"/>
                        <a:t>Provisioning</a:t>
                      </a:r>
                      <a:endParaRPr lang="en-US"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No application</a:t>
                      </a:r>
                      <a:r>
                        <a:rPr lang="en-US" baseline="0" smtClean="0"/>
                        <a:t> changes</a:t>
                      </a:r>
                      <a:endParaRPr lang="en-US" smtClean="0"/>
                    </a:p>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Simplification</a:t>
                      </a:r>
                    </a:p>
                    <a:p>
                      <a:pPr marL="285750" indent="-285750">
                        <a:buFont typeface="Arial"/>
                        <a:buChar char="•"/>
                      </a:pPr>
                      <a:r>
                        <a:rPr lang="en-US" dirty="0" smtClean="0"/>
                        <a:t>Standardized Services</a:t>
                      </a:r>
                    </a:p>
                    <a:p>
                      <a:pPr marL="285750" indent="-285750">
                        <a:buFont typeface="Arial"/>
                        <a:buChar char="•"/>
                      </a:pPr>
                      <a:r>
                        <a:rPr lang="en-US" dirty="0" smtClean="0"/>
                        <a:t>Self-Service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lstStyle/>
          <a:p>
            <a:r>
              <a:rPr lang="en-US" dirty="0" smtClean="0"/>
              <a:t>Industry Today</a:t>
            </a:r>
            <a:endParaRPr lang="en-US" dirty="0"/>
          </a:p>
        </p:txBody>
      </p:sp>
    </p:spTree>
    <p:custDataLst>
      <p:tags r:id="rId1"/>
    </p:custDataLst>
    <p:extLst>
      <p:ext uri="{BB962C8B-B14F-4D97-AF65-F5344CB8AC3E}">
        <p14:creationId xmlns:p14="http://schemas.microsoft.com/office/powerpoint/2010/main" val="285511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a:off x="3522273" y="2192250"/>
            <a:ext cx="2261420" cy="1056967"/>
          </a:xfrm>
          <a:prstGeom prst="rightArrow">
            <a:avLst>
              <a:gd name="adj1" fmla="val 52677"/>
              <a:gd name="adj2" fmla="val 527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944870" y="2538705"/>
            <a:ext cx="2960864" cy="2071984"/>
          </a:xfrm>
          <a:prstGeom prst="rect">
            <a:avLst/>
          </a:prstGeom>
        </p:spPr>
      </p:pic>
      <p:pic>
        <p:nvPicPr>
          <p:cNvPr id="39" name="Picture 38"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399" y="2541125"/>
            <a:ext cx="2960864" cy="1698046"/>
          </a:xfrm>
          <a:prstGeom prst="rect">
            <a:avLst/>
          </a:prstGeom>
        </p:spPr>
      </p:pic>
      <p:pic>
        <p:nvPicPr>
          <p:cNvPr id="45" name="Picture 44"/>
          <p:cNvPicPr>
            <a:picLocks noChangeAspect="1"/>
          </p:cNvPicPr>
          <p:nvPr/>
        </p:nvPicPr>
        <p:blipFill>
          <a:blip r:embed="rId6" cstate="print"/>
          <a:stretch>
            <a:fillRect/>
          </a:stretch>
        </p:blipFill>
        <p:spPr>
          <a:xfrm>
            <a:off x="1337162" y="2097067"/>
            <a:ext cx="2203244" cy="1905501"/>
          </a:xfrm>
          <a:prstGeom prst="rect">
            <a:avLst/>
          </a:prstGeom>
        </p:spPr>
      </p:pic>
      <p:sp>
        <p:nvSpPr>
          <p:cNvPr id="10" name="Title 9"/>
          <p:cNvSpPr>
            <a:spLocks noGrp="1"/>
          </p:cNvSpPr>
          <p:nvPr>
            <p:ph type="title"/>
          </p:nvPr>
        </p:nvSpPr>
        <p:spPr/>
        <p:txBody>
          <a:bodyPr/>
          <a:lstStyle/>
          <a:p>
            <a:r>
              <a:rPr lang="en-US" dirty="0" smtClean="0"/>
              <a:t>Manage Many as One with Multitenant</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Backup databases as one; recover at pluggable database level</a:t>
            </a:r>
          </a:p>
        </p:txBody>
      </p:sp>
      <p:pic>
        <p:nvPicPr>
          <p:cNvPr id="30" name="Picture 29" descr="O_SunZFS_clr.bmp"/>
          <p:cNvPicPr>
            <a:picLocks noChangeAspect="1"/>
          </p:cNvPicPr>
          <p:nvPr/>
        </p:nvPicPr>
        <p:blipFill>
          <a:blip r:embed="rId7" cstate="print"/>
          <a:stretch>
            <a:fillRect/>
          </a:stretch>
        </p:blipFill>
        <p:spPr>
          <a:xfrm>
            <a:off x="7223153" y="3852141"/>
            <a:ext cx="1035021" cy="641749"/>
          </a:xfrm>
          <a:prstGeom prst="rect">
            <a:avLst/>
          </a:prstGeom>
        </p:spPr>
      </p:pic>
      <p:grpSp>
        <p:nvGrpSpPr>
          <p:cNvPr id="3" name="PDB_121_DW"/>
          <p:cNvGrpSpPr/>
          <p:nvPr/>
        </p:nvGrpSpPr>
        <p:grpSpPr>
          <a:xfrm>
            <a:off x="2622165" y="1341979"/>
            <a:ext cx="871222" cy="1285724"/>
            <a:chOff x="2574909" y="1607793"/>
            <a:chExt cx="871222" cy="1285724"/>
          </a:xfrm>
        </p:grpSpPr>
        <p:grpSp>
          <p:nvGrpSpPr>
            <p:cNvPr id="4" name="Group 40"/>
            <p:cNvGrpSpPr/>
            <p:nvPr/>
          </p:nvGrpSpPr>
          <p:grpSpPr>
            <a:xfrm>
              <a:off x="2574909" y="1607793"/>
              <a:ext cx="858902" cy="1285724"/>
              <a:chOff x="4371018" y="1720507"/>
              <a:chExt cx="858902" cy="1285724"/>
            </a:xfrm>
          </p:grpSpPr>
          <p:pic>
            <p:nvPicPr>
              <p:cNvPr id="43" name="Picture 42"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44" name="TextBox 43"/>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42" name="TextBox 41"/>
            <p:cNvSpPr txBox="1"/>
            <p:nvPr/>
          </p:nvSpPr>
          <p:spPr>
            <a:xfrm>
              <a:off x="2986913" y="2277839"/>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5" name="PDB_121_CRM"/>
          <p:cNvGrpSpPr/>
          <p:nvPr/>
        </p:nvGrpSpPr>
        <p:grpSpPr>
          <a:xfrm>
            <a:off x="2036733" y="1647849"/>
            <a:ext cx="877430" cy="1285724"/>
            <a:chOff x="1989477" y="1913663"/>
            <a:chExt cx="877430" cy="1285724"/>
          </a:xfrm>
        </p:grpSpPr>
        <p:grpSp>
          <p:nvGrpSpPr>
            <p:cNvPr id="6" name="Group 49"/>
            <p:cNvGrpSpPr/>
            <p:nvPr/>
          </p:nvGrpSpPr>
          <p:grpSpPr>
            <a:xfrm>
              <a:off x="1989477" y="1913663"/>
              <a:ext cx="877430" cy="1285724"/>
              <a:chOff x="3785586" y="2017767"/>
              <a:chExt cx="877430" cy="1285724"/>
            </a:xfrm>
          </p:grpSpPr>
          <p:pic>
            <p:nvPicPr>
              <p:cNvPr id="52" name="Picture 51"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55" name="TextBox 54"/>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51" name="TextBox 50"/>
            <p:cNvSpPr txBox="1"/>
            <p:nvPr/>
          </p:nvSpPr>
          <p:spPr>
            <a:xfrm>
              <a:off x="2406343" y="257719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7" name="Group 58"/>
          <p:cNvGrpSpPr/>
          <p:nvPr/>
        </p:nvGrpSpPr>
        <p:grpSpPr>
          <a:xfrm>
            <a:off x="1478320" y="1963523"/>
            <a:ext cx="875950" cy="1285724"/>
            <a:chOff x="1431064" y="2229337"/>
            <a:chExt cx="875950" cy="1285724"/>
          </a:xfrm>
        </p:grpSpPr>
        <p:grpSp>
          <p:nvGrpSpPr>
            <p:cNvPr id="8" name="Group 59"/>
            <p:cNvGrpSpPr/>
            <p:nvPr/>
          </p:nvGrpSpPr>
          <p:grpSpPr>
            <a:xfrm>
              <a:off x="1431064" y="2229337"/>
              <a:ext cx="875950" cy="1285724"/>
              <a:chOff x="3227173" y="2342051"/>
              <a:chExt cx="875950" cy="1285724"/>
            </a:xfrm>
          </p:grpSpPr>
          <p:pic>
            <p:nvPicPr>
              <p:cNvPr id="62" name="Picture 61"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64" name="TextBox 63"/>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61" name="TextBox 60"/>
            <p:cNvSpPr txBox="1"/>
            <p:nvPr/>
          </p:nvSpPr>
          <p:spPr>
            <a:xfrm>
              <a:off x="1843914" y="2903766"/>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sp>
        <p:nvSpPr>
          <p:cNvPr id="16" name="Up Arrow 15"/>
          <p:cNvSpPr/>
          <p:nvPr/>
        </p:nvSpPr>
        <p:spPr>
          <a:xfrm>
            <a:off x="1839738" y="3188169"/>
            <a:ext cx="467033" cy="688261"/>
          </a:xfrm>
          <a:prstGeom prst="upArrow">
            <a:avLst/>
          </a:prstGeom>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139029" y="4244781"/>
            <a:ext cx="4407821" cy="92270"/>
          </a:xfrm>
          <a:custGeom>
            <a:avLst/>
            <a:gdLst>
              <a:gd name="connsiteX0" fmla="*/ 0 w 4200033"/>
              <a:gd name="connsiteY0" fmla="*/ 0 h 92270"/>
              <a:gd name="connsiteX1" fmla="*/ 4200033 w 4200033"/>
              <a:gd name="connsiteY1" fmla="*/ 0 h 92270"/>
              <a:gd name="connsiteX2" fmla="*/ 4200033 w 4200033"/>
              <a:gd name="connsiteY2" fmla="*/ 92270 h 92270"/>
              <a:gd name="connsiteX3" fmla="*/ 0 w 4200033"/>
              <a:gd name="connsiteY3" fmla="*/ 92270 h 92270"/>
              <a:gd name="connsiteX4" fmla="*/ 0 w 4200033"/>
              <a:gd name="connsiteY4" fmla="*/ 0 h 92270"/>
              <a:gd name="connsiteX0" fmla="*/ 393700 w 4200033"/>
              <a:gd name="connsiteY0" fmla="*/ 0 h 92270"/>
              <a:gd name="connsiteX1" fmla="*/ 4200033 w 4200033"/>
              <a:gd name="connsiteY1" fmla="*/ 0 h 92270"/>
              <a:gd name="connsiteX2" fmla="*/ 4200033 w 4200033"/>
              <a:gd name="connsiteY2" fmla="*/ 92270 h 92270"/>
              <a:gd name="connsiteX3" fmla="*/ 0 w 4200033"/>
              <a:gd name="connsiteY3" fmla="*/ 92270 h 92270"/>
              <a:gd name="connsiteX4" fmla="*/ 393700 w 4200033"/>
              <a:gd name="connsiteY4" fmla="*/ 0 h 92270"/>
              <a:gd name="connsiteX0" fmla="*/ 155575 w 3961908"/>
              <a:gd name="connsiteY0" fmla="*/ 0 h 92270"/>
              <a:gd name="connsiteX1" fmla="*/ 3961908 w 3961908"/>
              <a:gd name="connsiteY1" fmla="*/ 0 h 92270"/>
              <a:gd name="connsiteX2" fmla="*/ 3961908 w 3961908"/>
              <a:gd name="connsiteY2" fmla="*/ 92270 h 92270"/>
              <a:gd name="connsiteX3" fmla="*/ 0 w 3961908"/>
              <a:gd name="connsiteY3" fmla="*/ 92270 h 92270"/>
              <a:gd name="connsiteX4" fmla="*/ 155575 w 3961908"/>
              <a:gd name="connsiteY4" fmla="*/ 0 h 9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1908" h="92270">
                <a:moveTo>
                  <a:pt x="155575" y="0"/>
                </a:moveTo>
                <a:lnTo>
                  <a:pt x="3961908" y="0"/>
                </a:lnTo>
                <a:lnTo>
                  <a:pt x="3961908" y="92270"/>
                </a:lnTo>
                <a:lnTo>
                  <a:pt x="0" y="92270"/>
                </a:lnTo>
                <a:lnTo>
                  <a:pt x="15557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stor_zfs_7420_ta4d_High_Res.JPG"/>
          <p:cNvPicPr>
            <a:picLocks noChangeAspect="1"/>
          </p:cNvPicPr>
          <p:nvPr/>
        </p:nvPicPr>
        <p:blipFill>
          <a:blip r:embed="rId9" cstate="screen">
            <a:extLst>
              <a:ext uri="{BEBA8EAE-BF5A-486C-A8C5-ECC9F3942E4B}">
                <a14:imgProps xmlns:a14="http://schemas.microsoft.com/office/drawing/2010/main">
                  <a14:imgLayer r:embed="rId10">
                    <a14:imgEffect>
                      <a14:backgroundRemoval t="711" b="100000" l="284" r="99432">
                        <a14:foregroundMark x1="1705" y1="95261" x2="56534" y2="99882"/>
                        <a14:foregroundMark x1="98011" y1="86848" x2="58807" y2="99882"/>
                        <a14:foregroundMark x1="99432" y1="86611" x2="99432" y2="14573"/>
                        <a14:foregroundMark x1="99432" y1="14573" x2="99432" y2="14573"/>
                        <a14:foregroundMark x1="62500" y1="711" x2="99432" y2="14810"/>
                        <a14:foregroundMark x1="1705" y1="4502" x2="42330" y2="1185"/>
                        <a14:backgroundMark x1="1420" y1="95616" x2="53977" y2="99763"/>
                      </a14:backgroundRemoval>
                    </a14:imgEffect>
                  </a14:imgLayer>
                </a14:imgProps>
              </a:ext>
            </a:extLst>
          </a:blip>
          <a:stretch>
            <a:fillRect/>
          </a:stretch>
        </p:blipFill>
        <p:spPr>
          <a:xfrm>
            <a:off x="5847515" y="1050925"/>
            <a:ext cx="1401010" cy="3356297"/>
          </a:xfrm>
          <a:prstGeom prst="rect">
            <a:avLst/>
          </a:prstGeom>
        </p:spPr>
      </p:pic>
      <p:sp>
        <p:nvSpPr>
          <p:cNvPr id="75" name="TextBox 74"/>
          <p:cNvSpPr txBox="1"/>
          <p:nvPr/>
        </p:nvSpPr>
        <p:spPr>
          <a:xfrm>
            <a:off x="3707089" y="2069173"/>
            <a:ext cx="1887872" cy="37642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marL="0" marR="0" lvl="0" indent="0" defTabSz="914400" eaLnBrk="0" fontAlgn="base" latinLnBrk="0" hangingPunct="0">
              <a:lnSpc>
                <a:spcPct val="100000"/>
              </a:lnSpc>
              <a:spcBef>
                <a:spcPct val="0"/>
              </a:spcBef>
              <a:spcAft>
                <a:spcPts val="0"/>
              </a:spcAft>
              <a:buClrTx/>
              <a:buSzTx/>
              <a:buFontTx/>
              <a:buNone/>
              <a:tabLst/>
              <a:defRPr/>
            </a:pPr>
            <a:r>
              <a:rPr kumimoji="0" lang="en-US" sz="1600" b="0" i="0" u="none" strike="noStrike" kern="0" cap="none" spc="0" normalizeH="0" baseline="0" noProof="0" dirty="0" smtClean="0">
                <a:ln>
                  <a:noFill/>
                </a:ln>
                <a:solidFill>
                  <a:schemeClr val="tx1"/>
                </a:solidFill>
                <a:effectLst/>
                <a:uLnTx/>
                <a:uFillTx/>
              </a:rPr>
              <a:t>One Backup</a:t>
            </a:r>
            <a:endParaRPr kumimoji="0" lang="en-US" sz="1600" b="0" i="0" u="none" strike="noStrike" kern="0" cap="none" spc="0" normalizeH="0" baseline="0" noProof="0" dirty="0">
              <a:ln>
                <a:noFill/>
              </a:ln>
              <a:solidFill>
                <a:schemeClr val="tx1"/>
              </a:solidFill>
              <a:effectLst/>
              <a:uLnTx/>
              <a:uFillTx/>
            </a:endParaRPr>
          </a:p>
        </p:txBody>
      </p:sp>
      <p:sp>
        <p:nvSpPr>
          <p:cNvPr id="77" name="Rectangle 76"/>
          <p:cNvSpPr/>
          <p:nvPr/>
        </p:nvSpPr>
        <p:spPr>
          <a:xfrm>
            <a:off x="3302281" y="3760784"/>
            <a:ext cx="2390648" cy="523220"/>
          </a:xfrm>
          <a:prstGeom prst="rect">
            <a:avLst/>
          </a:prstGeom>
        </p:spPr>
        <p:txBody>
          <a:bodyPr wrap="none">
            <a:spAutoFit/>
          </a:bodyPr>
          <a:lstStyle/>
          <a:p>
            <a:pPr lvl="0" algn="ctr" eaLnBrk="0" fontAlgn="base" hangingPunct="0">
              <a:spcBef>
                <a:spcPct val="0"/>
              </a:spcBef>
              <a:defRPr/>
            </a:pPr>
            <a:r>
              <a:rPr lang="en-US" sz="1400" kern="0" dirty="0" smtClean="0"/>
              <a:t>Point-in-time recovery</a:t>
            </a:r>
          </a:p>
          <a:p>
            <a:pPr lvl="0" algn="ctr" eaLnBrk="0" fontAlgn="base" hangingPunct="0">
              <a:spcBef>
                <a:spcPct val="0"/>
              </a:spcBef>
              <a:defRPr/>
            </a:pPr>
            <a:r>
              <a:rPr lang="en-US" sz="1400" kern="0" dirty="0" smtClean="0"/>
              <a:t>At pluggable </a:t>
            </a:r>
            <a:r>
              <a:rPr lang="en-US" sz="1400" kern="0" dirty="0"/>
              <a:t>d</a:t>
            </a:r>
            <a:r>
              <a:rPr lang="en-US" sz="1400" kern="0" dirty="0" smtClean="0"/>
              <a:t>atabase level</a:t>
            </a:r>
            <a:endParaRPr lang="en-US" sz="1400" kern="0" dirty="0"/>
          </a:p>
        </p:txBody>
      </p:sp>
      <p:pic>
        <p:nvPicPr>
          <p:cNvPr id="18" name="Picture 17"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5461" y="3395368"/>
            <a:ext cx="195935" cy="392518"/>
          </a:xfrm>
          <a:prstGeom prst="rect">
            <a:avLst/>
          </a:prstGeom>
        </p:spPr>
      </p:pic>
      <p:sp>
        <p:nvSpPr>
          <p:cNvPr id="2" name="Rectangle 1"/>
          <p:cNvSpPr/>
          <p:nvPr/>
        </p:nvSpPr>
        <p:spPr>
          <a:xfrm>
            <a:off x="2004089" y="3790435"/>
            <a:ext cx="292100" cy="175437"/>
          </a:xfrm>
          <a:custGeom>
            <a:avLst/>
            <a:gdLst>
              <a:gd name="connsiteX0" fmla="*/ 0 w 254000"/>
              <a:gd name="connsiteY0" fmla="*/ 0 h 200837"/>
              <a:gd name="connsiteX1" fmla="*/ 254000 w 254000"/>
              <a:gd name="connsiteY1" fmla="*/ 0 h 200837"/>
              <a:gd name="connsiteX2" fmla="*/ 254000 w 254000"/>
              <a:gd name="connsiteY2" fmla="*/ 200837 h 200837"/>
              <a:gd name="connsiteX3" fmla="*/ 0 w 254000"/>
              <a:gd name="connsiteY3" fmla="*/ 200837 h 200837"/>
              <a:gd name="connsiteX4" fmla="*/ 0 w 254000"/>
              <a:gd name="connsiteY4" fmla="*/ 0 h 200837"/>
              <a:gd name="connsiteX0" fmla="*/ 146050 w 400050"/>
              <a:gd name="connsiteY0" fmla="*/ 0 h 200837"/>
              <a:gd name="connsiteX1" fmla="*/ 400050 w 400050"/>
              <a:gd name="connsiteY1" fmla="*/ 0 h 200837"/>
              <a:gd name="connsiteX2" fmla="*/ 400050 w 400050"/>
              <a:gd name="connsiteY2" fmla="*/ 200837 h 200837"/>
              <a:gd name="connsiteX3" fmla="*/ 0 w 400050"/>
              <a:gd name="connsiteY3" fmla="*/ 108762 h 200837"/>
              <a:gd name="connsiteX4" fmla="*/ 146050 w 400050"/>
              <a:gd name="connsiteY4" fmla="*/ 0 h 200837"/>
              <a:gd name="connsiteX0" fmla="*/ 152400 w 400050"/>
              <a:gd name="connsiteY0" fmla="*/ 22225 h 200837"/>
              <a:gd name="connsiteX1" fmla="*/ 400050 w 400050"/>
              <a:gd name="connsiteY1" fmla="*/ 0 h 200837"/>
              <a:gd name="connsiteX2" fmla="*/ 400050 w 400050"/>
              <a:gd name="connsiteY2" fmla="*/ 200837 h 200837"/>
              <a:gd name="connsiteX3" fmla="*/ 0 w 400050"/>
              <a:gd name="connsiteY3" fmla="*/ 108762 h 200837"/>
              <a:gd name="connsiteX4" fmla="*/ 152400 w 400050"/>
              <a:gd name="connsiteY4" fmla="*/ 22225 h 200837"/>
              <a:gd name="connsiteX0" fmla="*/ 152400 w 463550"/>
              <a:gd name="connsiteY0" fmla="*/ 3175 h 181787"/>
              <a:gd name="connsiteX1" fmla="*/ 463550 w 463550"/>
              <a:gd name="connsiteY1" fmla="*/ 0 h 181787"/>
              <a:gd name="connsiteX2" fmla="*/ 400050 w 463550"/>
              <a:gd name="connsiteY2" fmla="*/ 181787 h 181787"/>
              <a:gd name="connsiteX3" fmla="*/ 0 w 463550"/>
              <a:gd name="connsiteY3" fmla="*/ 89712 h 181787"/>
              <a:gd name="connsiteX4" fmla="*/ 152400 w 463550"/>
              <a:gd name="connsiteY4" fmla="*/ 3175 h 181787"/>
              <a:gd name="connsiteX0" fmla="*/ 152400 w 463550"/>
              <a:gd name="connsiteY0" fmla="*/ 3175 h 92887"/>
              <a:gd name="connsiteX1" fmla="*/ 463550 w 463550"/>
              <a:gd name="connsiteY1" fmla="*/ 0 h 92887"/>
              <a:gd name="connsiteX2" fmla="*/ 288925 w 463550"/>
              <a:gd name="connsiteY2" fmla="*/ 92887 h 92887"/>
              <a:gd name="connsiteX3" fmla="*/ 0 w 463550"/>
              <a:gd name="connsiteY3" fmla="*/ 89712 h 92887"/>
              <a:gd name="connsiteX4" fmla="*/ 152400 w 463550"/>
              <a:gd name="connsiteY4" fmla="*/ 3175 h 92887"/>
              <a:gd name="connsiteX0" fmla="*/ 152400 w 463550"/>
              <a:gd name="connsiteY0" fmla="*/ 3175 h 178612"/>
              <a:gd name="connsiteX1" fmla="*/ 463550 w 463550"/>
              <a:gd name="connsiteY1" fmla="*/ 0 h 178612"/>
              <a:gd name="connsiteX2" fmla="*/ 142875 w 463550"/>
              <a:gd name="connsiteY2" fmla="*/ 178612 h 178612"/>
              <a:gd name="connsiteX3" fmla="*/ 0 w 463550"/>
              <a:gd name="connsiteY3" fmla="*/ 89712 h 178612"/>
              <a:gd name="connsiteX4" fmla="*/ 152400 w 463550"/>
              <a:gd name="connsiteY4" fmla="*/ 3175 h 178612"/>
              <a:gd name="connsiteX0" fmla="*/ 152400 w 282575"/>
              <a:gd name="connsiteY0" fmla="*/ 0 h 175437"/>
              <a:gd name="connsiteX1" fmla="*/ 282575 w 282575"/>
              <a:gd name="connsiteY1" fmla="*/ 88900 h 175437"/>
              <a:gd name="connsiteX2" fmla="*/ 142875 w 282575"/>
              <a:gd name="connsiteY2" fmla="*/ 175437 h 175437"/>
              <a:gd name="connsiteX3" fmla="*/ 0 w 282575"/>
              <a:gd name="connsiteY3" fmla="*/ 86537 h 175437"/>
              <a:gd name="connsiteX4" fmla="*/ 152400 w 282575"/>
              <a:gd name="connsiteY4" fmla="*/ 0 h 175437"/>
              <a:gd name="connsiteX0" fmla="*/ 152400 w 292100"/>
              <a:gd name="connsiteY0" fmla="*/ 0 h 175437"/>
              <a:gd name="connsiteX1" fmla="*/ 292100 w 292100"/>
              <a:gd name="connsiteY1" fmla="*/ 98425 h 175437"/>
              <a:gd name="connsiteX2" fmla="*/ 142875 w 292100"/>
              <a:gd name="connsiteY2" fmla="*/ 175437 h 175437"/>
              <a:gd name="connsiteX3" fmla="*/ 0 w 292100"/>
              <a:gd name="connsiteY3" fmla="*/ 86537 h 175437"/>
              <a:gd name="connsiteX4" fmla="*/ 152400 w 292100"/>
              <a:gd name="connsiteY4" fmla="*/ 0 h 175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175437">
                <a:moveTo>
                  <a:pt x="152400" y="0"/>
                </a:moveTo>
                <a:lnTo>
                  <a:pt x="292100" y="98425"/>
                </a:lnTo>
                <a:lnTo>
                  <a:pt x="142875" y="175437"/>
                </a:lnTo>
                <a:lnTo>
                  <a:pt x="0" y="86537"/>
                </a:lnTo>
                <a:lnTo>
                  <a:pt x="1524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
          <p:cNvSpPr/>
          <p:nvPr/>
        </p:nvSpPr>
        <p:spPr>
          <a:xfrm>
            <a:off x="2143788" y="3888860"/>
            <a:ext cx="155715" cy="445312"/>
          </a:xfrm>
          <a:custGeom>
            <a:avLst/>
            <a:gdLst>
              <a:gd name="connsiteX0" fmla="*/ 0 w 254000"/>
              <a:gd name="connsiteY0" fmla="*/ 0 h 200837"/>
              <a:gd name="connsiteX1" fmla="*/ 254000 w 254000"/>
              <a:gd name="connsiteY1" fmla="*/ 0 h 200837"/>
              <a:gd name="connsiteX2" fmla="*/ 254000 w 254000"/>
              <a:gd name="connsiteY2" fmla="*/ 200837 h 200837"/>
              <a:gd name="connsiteX3" fmla="*/ 0 w 254000"/>
              <a:gd name="connsiteY3" fmla="*/ 200837 h 200837"/>
              <a:gd name="connsiteX4" fmla="*/ 0 w 254000"/>
              <a:gd name="connsiteY4" fmla="*/ 0 h 200837"/>
              <a:gd name="connsiteX0" fmla="*/ 146050 w 400050"/>
              <a:gd name="connsiteY0" fmla="*/ 0 h 200837"/>
              <a:gd name="connsiteX1" fmla="*/ 400050 w 400050"/>
              <a:gd name="connsiteY1" fmla="*/ 0 h 200837"/>
              <a:gd name="connsiteX2" fmla="*/ 400050 w 400050"/>
              <a:gd name="connsiteY2" fmla="*/ 200837 h 200837"/>
              <a:gd name="connsiteX3" fmla="*/ 0 w 400050"/>
              <a:gd name="connsiteY3" fmla="*/ 108762 h 200837"/>
              <a:gd name="connsiteX4" fmla="*/ 146050 w 400050"/>
              <a:gd name="connsiteY4" fmla="*/ 0 h 200837"/>
              <a:gd name="connsiteX0" fmla="*/ 152400 w 400050"/>
              <a:gd name="connsiteY0" fmla="*/ 22225 h 200837"/>
              <a:gd name="connsiteX1" fmla="*/ 400050 w 400050"/>
              <a:gd name="connsiteY1" fmla="*/ 0 h 200837"/>
              <a:gd name="connsiteX2" fmla="*/ 400050 w 400050"/>
              <a:gd name="connsiteY2" fmla="*/ 200837 h 200837"/>
              <a:gd name="connsiteX3" fmla="*/ 0 w 400050"/>
              <a:gd name="connsiteY3" fmla="*/ 108762 h 200837"/>
              <a:gd name="connsiteX4" fmla="*/ 152400 w 400050"/>
              <a:gd name="connsiteY4" fmla="*/ 22225 h 200837"/>
              <a:gd name="connsiteX0" fmla="*/ 152400 w 463550"/>
              <a:gd name="connsiteY0" fmla="*/ 3175 h 181787"/>
              <a:gd name="connsiteX1" fmla="*/ 463550 w 463550"/>
              <a:gd name="connsiteY1" fmla="*/ 0 h 181787"/>
              <a:gd name="connsiteX2" fmla="*/ 400050 w 463550"/>
              <a:gd name="connsiteY2" fmla="*/ 181787 h 181787"/>
              <a:gd name="connsiteX3" fmla="*/ 0 w 463550"/>
              <a:gd name="connsiteY3" fmla="*/ 89712 h 181787"/>
              <a:gd name="connsiteX4" fmla="*/ 152400 w 463550"/>
              <a:gd name="connsiteY4" fmla="*/ 3175 h 181787"/>
              <a:gd name="connsiteX0" fmla="*/ 152400 w 463550"/>
              <a:gd name="connsiteY0" fmla="*/ 3175 h 92887"/>
              <a:gd name="connsiteX1" fmla="*/ 463550 w 463550"/>
              <a:gd name="connsiteY1" fmla="*/ 0 h 92887"/>
              <a:gd name="connsiteX2" fmla="*/ 288925 w 463550"/>
              <a:gd name="connsiteY2" fmla="*/ 92887 h 92887"/>
              <a:gd name="connsiteX3" fmla="*/ 0 w 463550"/>
              <a:gd name="connsiteY3" fmla="*/ 89712 h 92887"/>
              <a:gd name="connsiteX4" fmla="*/ 152400 w 463550"/>
              <a:gd name="connsiteY4" fmla="*/ 3175 h 92887"/>
              <a:gd name="connsiteX0" fmla="*/ 38100 w 463550"/>
              <a:gd name="connsiteY0" fmla="*/ 0 h 245287"/>
              <a:gd name="connsiteX1" fmla="*/ 463550 w 463550"/>
              <a:gd name="connsiteY1" fmla="*/ 152400 h 245287"/>
              <a:gd name="connsiteX2" fmla="*/ 288925 w 463550"/>
              <a:gd name="connsiteY2" fmla="*/ 245287 h 245287"/>
              <a:gd name="connsiteX3" fmla="*/ 0 w 463550"/>
              <a:gd name="connsiteY3" fmla="*/ 242112 h 245287"/>
              <a:gd name="connsiteX4" fmla="*/ 38100 w 463550"/>
              <a:gd name="connsiteY4" fmla="*/ 0 h 245287"/>
              <a:gd name="connsiteX0" fmla="*/ 149225 w 574675"/>
              <a:gd name="connsiteY0" fmla="*/ 0 h 245287"/>
              <a:gd name="connsiteX1" fmla="*/ 574675 w 574675"/>
              <a:gd name="connsiteY1" fmla="*/ 152400 h 245287"/>
              <a:gd name="connsiteX2" fmla="*/ 400050 w 574675"/>
              <a:gd name="connsiteY2" fmla="*/ 245287 h 245287"/>
              <a:gd name="connsiteX3" fmla="*/ 0 w 574675"/>
              <a:gd name="connsiteY3" fmla="*/ 86537 h 245287"/>
              <a:gd name="connsiteX4" fmla="*/ 149225 w 574675"/>
              <a:gd name="connsiteY4" fmla="*/ 0 h 245287"/>
              <a:gd name="connsiteX0" fmla="*/ 152400 w 577850"/>
              <a:gd name="connsiteY0" fmla="*/ 0 h 445312"/>
              <a:gd name="connsiteX1" fmla="*/ 577850 w 577850"/>
              <a:gd name="connsiteY1" fmla="*/ 152400 h 445312"/>
              <a:gd name="connsiteX2" fmla="*/ 0 w 577850"/>
              <a:gd name="connsiteY2" fmla="*/ 445312 h 445312"/>
              <a:gd name="connsiteX3" fmla="*/ 3175 w 577850"/>
              <a:gd name="connsiteY3" fmla="*/ 86537 h 445312"/>
              <a:gd name="connsiteX4" fmla="*/ 152400 w 577850"/>
              <a:gd name="connsiteY4" fmla="*/ 0 h 445312"/>
              <a:gd name="connsiteX0" fmla="*/ 152400 w 152400"/>
              <a:gd name="connsiteY0" fmla="*/ 0 h 445312"/>
              <a:gd name="connsiteX1" fmla="*/ 149225 w 152400"/>
              <a:gd name="connsiteY1" fmla="*/ 368300 h 445312"/>
              <a:gd name="connsiteX2" fmla="*/ 0 w 152400"/>
              <a:gd name="connsiteY2" fmla="*/ 445312 h 445312"/>
              <a:gd name="connsiteX3" fmla="*/ 3175 w 152400"/>
              <a:gd name="connsiteY3" fmla="*/ 86537 h 445312"/>
              <a:gd name="connsiteX4" fmla="*/ 152400 w 152400"/>
              <a:gd name="connsiteY4" fmla="*/ 0 h 445312"/>
              <a:gd name="connsiteX0" fmla="*/ 152400 w 155715"/>
              <a:gd name="connsiteY0" fmla="*/ 0 h 445312"/>
              <a:gd name="connsiteX1" fmla="*/ 155575 w 155715"/>
              <a:gd name="connsiteY1" fmla="*/ 361950 h 445312"/>
              <a:gd name="connsiteX2" fmla="*/ 0 w 155715"/>
              <a:gd name="connsiteY2" fmla="*/ 445312 h 445312"/>
              <a:gd name="connsiteX3" fmla="*/ 3175 w 155715"/>
              <a:gd name="connsiteY3" fmla="*/ 86537 h 445312"/>
              <a:gd name="connsiteX4" fmla="*/ 152400 w 155715"/>
              <a:gd name="connsiteY4" fmla="*/ 0 h 44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15" h="445312">
                <a:moveTo>
                  <a:pt x="152400" y="0"/>
                </a:moveTo>
                <a:cubicBezTo>
                  <a:pt x="151342" y="122767"/>
                  <a:pt x="156633" y="239183"/>
                  <a:pt x="155575" y="361950"/>
                </a:cubicBezTo>
                <a:lnTo>
                  <a:pt x="0" y="445312"/>
                </a:lnTo>
                <a:cubicBezTo>
                  <a:pt x="1058" y="325720"/>
                  <a:pt x="2117" y="206129"/>
                  <a:pt x="3175" y="86537"/>
                </a:cubicBezTo>
                <a:lnTo>
                  <a:pt x="1524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167397" y="3587616"/>
            <a:ext cx="3262832"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Multitenant Container Database</a:t>
            </a:r>
          </a:p>
        </p:txBody>
      </p:sp>
      <p:pic>
        <p:nvPicPr>
          <p:cNvPr id="47" name="Picture 46" descr="Glass Fron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6040" y="969048"/>
            <a:ext cx="2960864" cy="3260043"/>
          </a:xfrm>
          <a:prstGeom prst="rect">
            <a:avLst/>
          </a:prstGeom>
        </p:spPr>
      </p:pic>
    </p:spTree>
    <p:custDataLst>
      <p:tags r:id="rId1"/>
    </p:custDataLst>
    <p:extLst>
      <p:ext uri="{BB962C8B-B14F-4D97-AF65-F5344CB8AC3E}">
        <p14:creationId xmlns:p14="http://schemas.microsoft.com/office/powerpoint/2010/main" val="14984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1000"/>
                                        <p:tgtEl>
                                          <p:spTgt spid="7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75" grpId="0"/>
      <p:bldP spid="2" grpId="0" animBg="1"/>
      <p:bldP spid="5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03562" y="2645576"/>
            <a:ext cx="3153499" cy="1906739"/>
            <a:chOff x="1652492" y="-691865"/>
            <a:chExt cx="3153499" cy="1906739"/>
          </a:xfrm>
        </p:grpSpPr>
        <p:pic>
          <p:nvPicPr>
            <p:cNvPr id="15" name="Picture 14" descr="Red Blinth.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2492" y="-691865"/>
              <a:ext cx="2724718" cy="1906739"/>
            </a:xfrm>
            <a:prstGeom prst="rect">
              <a:avLst/>
            </a:prstGeom>
          </p:spPr>
        </p:pic>
        <p:sp>
          <p:nvSpPr>
            <p:cNvPr id="95" name="Rectangle 94"/>
            <p:cNvSpPr/>
            <p:nvPr/>
          </p:nvSpPr>
          <p:spPr>
            <a:xfrm>
              <a:off x="1947515" y="268539"/>
              <a:ext cx="2858476" cy="307777"/>
            </a:xfrm>
            <a:prstGeom prst="rect">
              <a:avLst/>
            </a:prstGeom>
            <a:scene3d>
              <a:camera prst="isometricRightUp"/>
              <a:lightRig rig="threePt" dir="t"/>
            </a:scene3d>
          </p:spPr>
          <p:txBody>
            <a:bodyPr wrap="none">
              <a:spAutoFit/>
            </a:bodyPr>
            <a:lstStyle/>
            <a:p>
              <a:pPr algn="ctr"/>
              <a:r>
                <a:rPr lang="en-US" sz="1400" b="1" dirty="0" smtClean="0">
                  <a:solidFill>
                    <a:schemeClr val="bg1"/>
                  </a:solidFill>
                  <a:latin typeface="Arial" pitchFamily="34" charset="0"/>
                  <a:cs typeface="Arial" pitchFamily="34" charset="0"/>
                </a:rPr>
                <a:t>Production Container Database</a:t>
              </a:r>
              <a:endParaRPr lang="en-US" sz="1400" b="1" dirty="0">
                <a:solidFill>
                  <a:schemeClr val="bg1"/>
                </a:solidFill>
                <a:latin typeface="Arial" pitchFamily="34" charset="0"/>
                <a:cs typeface="Arial" pitchFamily="34" charset="0"/>
              </a:endParaRPr>
            </a:p>
          </p:txBody>
        </p:sp>
      </p:grpSp>
      <p:pic>
        <p:nvPicPr>
          <p:cNvPr id="19" name="Picture 18" descr="Binary Text Arrow.png"/>
          <p:cNvPicPr>
            <a:picLocks noChangeAspect="1"/>
          </p:cNvPicPr>
          <p:nvPr/>
        </p:nvPicPr>
        <p:blipFill>
          <a:blip r:embed="rId5" cstate="print">
            <a:alphaModFix amt="66000"/>
            <a:extLst>
              <a:ext uri="{28A0092B-C50C-407E-A947-70E740481C1C}">
                <a14:useLocalDpi xmlns:a14="http://schemas.microsoft.com/office/drawing/2010/main" val="0"/>
              </a:ext>
            </a:extLst>
          </a:blip>
          <a:stretch>
            <a:fillRect/>
          </a:stretch>
        </p:blipFill>
        <p:spPr>
          <a:xfrm>
            <a:off x="3599812" y="2104956"/>
            <a:ext cx="2129955" cy="1132229"/>
          </a:xfrm>
          <a:prstGeom prst="rect">
            <a:avLst/>
          </a:prstGeom>
        </p:spPr>
      </p:pic>
      <p:sp>
        <p:nvSpPr>
          <p:cNvPr id="10" name="Title 9"/>
          <p:cNvSpPr>
            <a:spLocks noGrp="1"/>
          </p:cNvSpPr>
          <p:nvPr>
            <p:ph type="title"/>
          </p:nvPr>
        </p:nvSpPr>
        <p:spPr/>
        <p:txBody>
          <a:bodyPr/>
          <a:lstStyle/>
          <a:p>
            <a:r>
              <a:rPr lang="en-US" dirty="0" smtClean="0"/>
              <a:t>Manage Many as One with Multitenant</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One standby </a:t>
            </a:r>
            <a:r>
              <a:rPr lang="en-US" dirty="0">
                <a:solidFill>
                  <a:schemeClr val="accent1"/>
                </a:solidFill>
              </a:rPr>
              <a:t>d</a:t>
            </a:r>
            <a:r>
              <a:rPr lang="en-US" dirty="0" smtClean="0">
                <a:solidFill>
                  <a:schemeClr val="accent1"/>
                </a:solidFill>
              </a:rPr>
              <a:t>atabase covers all pluggable </a:t>
            </a:r>
            <a:r>
              <a:rPr lang="en-US" dirty="0">
                <a:solidFill>
                  <a:schemeClr val="accent1"/>
                </a:solidFill>
              </a:rPr>
              <a:t>d</a:t>
            </a:r>
            <a:r>
              <a:rPr lang="en-US" dirty="0" smtClean="0">
                <a:solidFill>
                  <a:schemeClr val="accent1"/>
                </a:solidFill>
              </a:rPr>
              <a:t>atabases</a:t>
            </a:r>
          </a:p>
          <a:p>
            <a:pPr marL="0" indent="0">
              <a:buNone/>
            </a:pPr>
            <a:endParaRPr lang="en-US" dirty="0">
              <a:solidFill>
                <a:schemeClr val="accent1"/>
              </a:solidFill>
            </a:endParaRPr>
          </a:p>
        </p:txBody>
      </p:sp>
      <p:pic>
        <p:nvPicPr>
          <p:cNvPr id="13" name="Picture 12" descr="Grey Rectang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4047" y="2650352"/>
            <a:ext cx="2724718" cy="1562623"/>
          </a:xfrm>
          <a:prstGeom prst="rect">
            <a:avLst/>
          </a:prstGeom>
        </p:spPr>
      </p:pic>
      <p:pic>
        <p:nvPicPr>
          <p:cNvPr id="12" name="Picture 11" descr="4 Socket Roo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5178" y="2332358"/>
            <a:ext cx="2106342" cy="1697182"/>
          </a:xfrm>
          <a:prstGeom prst="rect">
            <a:avLst/>
          </a:prstGeom>
        </p:spPr>
      </p:pic>
      <p:grpSp>
        <p:nvGrpSpPr>
          <p:cNvPr id="3" name="PDB_121_DW"/>
          <p:cNvGrpSpPr/>
          <p:nvPr/>
        </p:nvGrpSpPr>
        <p:grpSpPr>
          <a:xfrm>
            <a:off x="2902542" y="1753393"/>
            <a:ext cx="696292" cy="978175"/>
            <a:chOff x="2574909" y="1607793"/>
            <a:chExt cx="915210" cy="1285724"/>
          </a:xfrm>
        </p:grpSpPr>
        <p:grpSp>
          <p:nvGrpSpPr>
            <p:cNvPr id="4" name="Group 117"/>
            <p:cNvGrpSpPr/>
            <p:nvPr/>
          </p:nvGrpSpPr>
          <p:grpSpPr>
            <a:xfrm>
              <a:off x="2574909" y="1607793"/>
              <a:ext cx="914402" cy="1285724"/>
              <a:chOff x="4371018" y="1720507"/>
              <a:chExt cx="914402" cy="1285724"/>
            </a:xfrm>
          </p:grpSpPr>
          <p:pic>
            <p:nvPicPr>
              <p:cNvPr id="120" name="Picture 119"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21" name="TextBox 120"/>
              <p:cNvSpPr txBox="1"/>
              <p:nvPr/>
            </p:nvSpPr>
            <p:spPr>
              <a:xfrm>
                <a:off x="4697205" y="2572369"/>
                <a:ext cx="588215"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HCM</a:t>
                </a:r>
              </a:p>
            </p:txBody>
          </p:sp>
        </p:grpSp>
        <p:sp>
          <p:nvSpPr>
            <p:cNvPr id="119" name="TextBox 118"/>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5" name="PDB_121_DW"/>
          <p:cNvGrpSpPr/>
          <p:nvPr/>
        </p:nvGrpSpPr>
        <p:grpSpPr>
          <a:xfrm>
            <a:off x="2465967" y="1991512"/>
            <a:ext cx="696290" cy="978175"/>
            <a:chOff x="2574909" y="1607793"/>
            <a:chExt cx="915210" cy="1285724"/>
          </a:xfrm>
        </p:grpSpPr>
        <p:grpSp>
          <p:nvGrpSpPr>
            <p:cNvPr id="6" name="Group 73"/>
            <p:cNvGrpSpPr/>
            <p:nvPr/>
          </p:nvGrpSpPr>
          <p:grpSpPr>
            <a:xfrm>
              <a:off x="2574909" y="1607793"/>
              <a:ext cx="900008" cy="1285724"/>
              <a:chOff x="4371018" y="1720507"/>
              <a:chExt cx="900008" cy="1285724"/>
            </a:xfrm>
          </p:grpSpPr>
          <p:pic>
            <p:nvPicPr>
              <p:cNvPr id="76" name="Picture 75"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7" name="TextBox 76"/>
              <p:cNvSpPr txBox="1"/>
              <p:nvPr/>
            </p:nvSpPr>
            <p:spPr>
              <a:xfrm>
                <a:off x="4775459" y="2563675"/>
                <a:ext cx="49556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DW</a:t>
                </a:r>
              </a:p>
            </p:txBody>
          </p:sp>
        </p:grpSp>
        <p:sp>
          <p:nvSpPr>
            <p:cNvPr id="75" name="TextBox 74"/>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7" name="PDB_121_CRM"/>
          <p:cNvGrpSpPr/>
          <p:nvPr/>
        </p:nvGrpSpPr>
        <p:grpSpPr>
          <a:xfrm>
            <a:off x="2034472" y="2227692"/>
            <a:ext cx="690464" cy="978175"/>
            <a:chOff x="1989477" y="1913663"/>
            <a:chExt cx="907553" cy="1285724"/>
          </a:xfrm>
        </p:grpSpPr>
        <p:grpSp>
          <p:nvGrpSpPr>
            <p:cNvPr id="8" name="Group 78"/>
            <p:cNvGrpSpPr/>
            <p:nvPr/>
          </p:nvGrpSpPr>
          <p:grpSpPr>
            <a:xfrm>
              <a:off x="1989477" y="1913663"/>
              <a:ext cx="907553" cy="1285724"/>
              <a:chOff x="3785586" y="2017767"/>
              <a:chExt cx="907553" cy="1285724"/>
            </a:xfrm>
          </p:grpSpPr>
          <p:pic>
            <p:nvPicPr>
              <p:cNvPr id="81" name="Picture 80"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82" name="TextBox 81"/>
              <p:cNvSpPr txBox="1"/>
              <p:nvPr/>
            </p:nvSpPr>
            <p:spPr>
              <a:xfrm>
                <a:off x="4104930" y="2872480"/>
                <a:ext cx="588209"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CRM</a:t>
                </a:r>
              </a:p>
            </p:txBody>
          </p:sp>
        </p:grpSp>
        <p:sp>
          <p:nvSpPr>
            <p:cNvPr id="80" name="TextBox 79"/>
            <p:cNvSpPr txBox="1"/>
            <p:nvPr/>
          </p:nvSpPr>
          <p:spPr>
            <a:xfrm>
              <a:off x="2354173" y="2551114"/>
              <a:ext cx="53798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9" name="Group 82"/>
          <p:cNvGrpSpPr/>
          <p:nvPr/>
        </p:nvGrpSpPr>
        <p:grpSpPr>
          <a:xfrm>
            <a:off x="1595732" y="2464381"/>
            <a:ext cx="694016" cy="978175"/>
            <a:chOff x="1431064" y="2229337"/>
            <a:chExt cx="912223" cy="1285724"/>
          </a:xfrm>
        </p:grpSpPr>
        <p:grpSp>
          <p:nvGrpSpPr>
            <p:cNvPr id="11" name="Group 83"/>
            <p:cNvGrpSpPr/>
            <p:nvPr/>
          </p:nvGrpSpPr>
          <p:grpSpPr>
            <a:xfrm>
              <a:off x="1431064" y="2229337"/>
              <a:ext cx="912223" cy="1285724"/>
              <a:chOff x="3227173" y="2342051"/>
              <a:chExt cx="912223" cy="1285724"/>
            </a:xfrm>
          </p:grpSpPr>
          <p:pic>
            <p:nvPicPr>
              <p:cNvPr id="86" name="Picture 85"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87" name="TextBox 86"/>
              <p:cNvSpPr txBox="1"/>
              <p:nvPr/>
            </p:nvSpPr>
            <p:spPr>
              <a:xfrm>
                <a:off x="3587482" y="3189983"/>
                <a:ext cx="551914"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ERP</a:t>
                </a:r>
              </a:p>
            </p:txBody>
          </p:sp>
        </p:grpSp>
        <p:sp>
          <p:nvSpPr>
            <p:cNvPr id="85" name="TextBox 84"/>
            <p:cNvSpPr txBox="1"/>
            <p:nvPr/>
          </p:nvSpPr>
          <p:spPr>
            <a:xfrm>
              <a:off x="1800439" y="2877686"/>
              <a:ext cx="537988"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pic>
        <p:nvPicPr>
          <p:cNvPr id="58" name="Picture 57" descr="Glass Fro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6789" y="1222745"/>
            <a:ext cx="2707723" cy="2970758"/>
          </a:xfrm>
          <a:prstGeom prst="rect">
            <a:avLst/>
          </a:prstGeom>
        </p:spPr>
      </p:pic>
      <p:grpSp>
        <p:nvGrpSpPr>
          <p:cNvPr id="14" name="Group 62"/>
          <p:cNvGrpSpPr/>
          <p:nvPr/>
        </p:nvGrpSpPr>
        <p:grpSpPr>
          <a:xfrm>
            <a:off x="5425869" y="2662116"/>
            <a:ext cx="3041287" cy="1906739"/>
            <a:chOff x="1652492" y="-691865"/>
            <a:chExt cx="3041287" cy="1906739"/>
          </a:xfrm>
        </p:grpSpPr>
        <p:pic>
          <p:nvPicPr>
            <p:cNvPr id="64" name="Picture 63" descr="Red Blinth.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2492" y="-691865"/>
              <a:ext cx="2724718" cy="1906739"/>
            </a:xfrm>
            <a:prstGeom prst="rect">
              <a:avLst/>
            </a:prstGeom>
          </p:spPr>
        </p:pic>
        <p:sp>
          <p:nvSpPr>
            <p:cNvPr id="65" name="Rectangle 64"/>
            <p:cNvSpPr/>
            <p:nvPr/>
          </p:nvSpPr>
          <p:spPr>
            <a:xfrm>
              <a:off x="2059725" y="268539"/>
              <a:ext cx="2634054" cy="307777"/>
            </a:xfrm>
            <a:prstGeom prst="rect">
              <a:avLst/>
            </a:prstGeom>
            <a:scene3d>
              <a:camera prst="isometricRightUp"/>
              <a:lightRig rig="threePt" dir="t"/>
            </a:scene3d>
          </p:spPr>
          <p:txBody>
            <a:bodyPr wrap="none">
              <a:spAutoFit/>
            </a:bodyPr>
            <a:lstStyle/>
            <a:p>
              <a:pPr algn="ctr"/>
              <a:r>
                <a:rPr lang="en-US" sz="1400" b="1" dirty="0" smtClean="0">
                  <a:solidFill>
                    <a:schemeClr val="bg1"/>
                  </a:solidFill>
                  <a:latin typeface="Arial" pitchFamily="34" charset="0"/>
                  <a:cs typeface="Arial" pitchFamily="34" charset="0"/>
                </a:rPr>
                <a:t>Standby Container Database</a:t>
              </a:r>
              <a:endParaRPr lang="en-US" sz="1400" b="1" dirty="0">
                <a:solidFill>
                  <a:schemeClr val="bg1"/>
                </a:solidFill>
                <a:latin typeface="Arial" pitchFamily="34" charset="0"/>
                <a:cs typeface="Arial" pitchFamily="34" charset="0"/>
              </a:endParaRPr>
            </a:p>
          </p:txBody>
        </p:sp>
      </p:grpSp>
      <p:pic>
        <p:nvPicPr>
          <p:cNvPr id="66" name="Picture 65" descr="Grey Rectangl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6354" y="2666892"/>
            <a:ext cx="2724718" cy="1562623"/>
          </a:xfrm>
          <a:prstGeom prst="rect">
            <a:avLst/>
          </a:prstGeom>
        </p:spPr>
      </p:pic>
      <p:pic>
        <p:nvPicPr>
          <p:cNvPr id="67" name="Picture 66" descr="4 Socket Roo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37485" y="2348898"/>
            <a:ext cx="2106342" cy="1697182"/>
          </a:xfrm>
          <a:prstGeom prst="rect">
            <a:avLst/>
          </a:prstGeom>
        </p:spPr>
      </p:pic>
      <p:grpSp>
        <p:nvGrpSpPr>
          <p:cNvPr id="16" name="PDB_121_DW"/>
          <p:cNvGrpSpPr/>
          <p:nvPr/>
        </p:nvGrpSpPr>
        <p:grpSpPr>
          <a:xfrm>
            <a:off x="7114449" y="1764499"/>
            <a:ext cx="696292" cy="978175"/>
            <a:chOff x="2574909" y="1607793"/>
            <a:chExt cx="915210" cy="1285724"/>
          </a:xfrm>
        </p:grpSpPr>
        <p:grpSp>
          <p:nvGrpSpPr>
            <p:cNvPr id="17" name="Group 122"/>
            <p:cNvGrpSpPr/>
            <p:nvPr/>
          </p:nvGrpSpPr>
          <p:grpSpPr>
            <a:xfrm>
              <a:off x="2574909" y="1607793"/>
              <a:ext cx="914402" cy="1285724"/>
              <a:chOff x="4371018" y="1720507"/>
              <a:chExt cx="914402" cy="1285724"/>
            </a:xfrm>
          </p:grpSpPr>
          <p:pic>
            <p:nvPicPr>
              <p:cNvPr id="125" name="Picture 124"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26" name="TextBox 125"/>
              <p:cNvSpPr txBox="1"/>
              <p:nvPr/>
            </p:nvSpPr>
            <p:spPr>
              <a:xfrm>
                <a:off x="4697205" y="2572369"/>
                <a:ext cx="588215"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HCM</a:t>
                </a:r>
              </a:p>
            </p:txBody>
          </p:sp>
        </p:grpSp>
        <p:sp>
          <p:nvSpPr>
            <p:cNvPr id="124" name="TextBox 123"/>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18" name="PDB_121_DW"/>
          <p:cNvGrpSpPr/>
          <p:nvPr/>
        </p:nvGrpSpPr>
        <p:grpSpPr>
          <a:xfrm>
            <a:off x="6684487" y="2009233"/>
            <a:ext cx="696290" cy="978175"/>
            <a:chOff x="2574909" y="1607793"/>
            <a:chExt cx="915210" cy="1285724"/>
          </a:xfrm>
        </p:grpSpPr>
        <p:grpSp>
          <p:nvGrpSpPr>
            <p:cNvPr id="20" name="Group 98"/>
            <p:cNvGrpSpPr/>
            <p:nvPr/>
          </p:nvGrpSpPr>
          <p:grpSpPr>
            <a:xfrm>
              <a:off x="2574909" y="1607793"/>
              <a:ext cx="900008" cy="1285724"/>
              <a:chOff x="4371018" y="1720507"/>
              <a:chExt cx="900008" cy="1285724"/>
            </a:xfrm>
          </p:grpSpPr>
          <p:pic>
            <p:nvPicPr>
              <p:cNvPr id="101" name="Picture 100"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02" name="TextBox 101"/>
              <p:cNvSpPr txBox="1"/>
              <p:nvPr/>
            </p:nvSpPr>
            <p:spPr>
              <a:xfrm>
                <a:off x="4775459" y="2563675"/>
                <a:ext cx="49556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DW</a:t>
                </a:r>
              </a:p>
            </p:txBody>
          </p:sp>
        </p:grpSp>
        <p:sp>
          <p:nvSpPr>
            <p:cNvPr id="100" name="TextBox 99"/>
            <p:cNvSpPr txBox="1"/>
            <p:nvPr/>
          </p:nvSpPr>
          <p:spPr>
            <a:xfrm>
              <a:off x="2952133" y="2260452"/>
              <a:ext cx="537986"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21" name="PDB_121_CRM"/>
          <p:cNvGrpSpPr/>
          <p:nvPr/>
        </p:nvGrpSpPr>
        <p:grpSpPr>
          <a:xfrm>
            <a:off x="6252992" y="2245413"/>
            <a:ext cx="690464" cy="978175"/>
            <a:chOff x="1989477" y="1913663"/>
            <a:chExt cx="907553" cy="1285724"/>
          </a:xfrm>
        </p:grpSpPr>
        <p:grpSp>
          <p:nvGrpSpPr>
            <p:cNvPr id="22" name="Group 103"/>
            <p:cNvGrpSpPr/>
            <p:nvPr/>
          </p:nvGrpSpPr>
          <p:grpSpPr>
            <a:xfrm>
              <a:off x="1989477" y="1913663"/>
              <a:ext cx="907553" cy="1285724"/>
              <a:chOff x="3785586" y="2017767"/>
              <a:chExt cx="907553" cy="1285724"/>
            </a:xfrm>
          </p:grpSpPr>
          <p:pic>
            <p:nvPicPr>
              <p:cNvPr id="106" name="Picture 105"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107" name="TextBox 106"/>
              <p:cNvSpPr txBox="1"/>
              <p:nvPr/>
            </p:nvSpPr>
            <p:spPr>
              <a:xfrm>
                <a:off x="4104930" y="2872480"/>
                <a:ext cx="588209"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CRM</a:t>
                </a:r>
              </a:p>
            </p:txBody>
          </p:sp>
        </p:grpSp>
        <p:sp>
          <p:nvSpPr>
            <p:cNvPr id="105" name="TextBox 104"/>
            <p:cNvSpPr txBox="1"/>
            <p:nvPr/>
          </p:nvSpPr>
          <p:spPr>
            <a:xfrm>
              <a:off x="2354173" y="2551114"/>
              <a:ext cx="537987"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grpSp>
        <p:nvGrpSpPr>
          <p:cNvPr id="23" name="Group 107"/>
          <p:cNvGrpSpPr/>
          <p:nvPr/>
        </p:nvGrpSpPr>
        <p:grpSpPr>
          <a:xfrm>
            <a:off x="5814252" y="2482102"/>
            <a:ext cx="694016" cy="978175"/>
            <a:chOff x="1431064" y="2229337"/>
            <a:chExt cx="912223" cy="1285724"/>
          </a:xfrm>
        </p:grpSpPr>
        <p:grpSp>
          <p:nvGrpSpPr>
            <p:cNvPr id="24" name="Group 108"/>
            <p:cNvGrpSpPr/>
            <p:nvPr/>
          </p:nvGrpSpPr>
          <p:grpSpPr>
            <a:xfrm>
              <a:off x="1431064" y="2229337"/>
              <a:ext cx="912223" cy="1285724"/>
              <a:chOff x="3227173" y="2342051"/>
              <a:chExt cx="912223" cy="1285724"/>
            </a:xfrm>
          </p:grpSpPr>
          <p:pic>
            <p:nvPicPr>
              <p:cNvPr id="111" name="Picture 110"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12" name="TextBox 111"/>
              <p:cNvSpPr txBox="1"/>
              <p:nvPr/>
            </p:nvSpPr>
            <p:spPr>
              <a:xfrm>
                <a:off x="3587482" y="3189983"/>
                <a:ext cx="551914"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ERP</a:t>
                </a:r>
              </a:p>
            </p:txBody>
          </p:sp>
        </p:grpSp>
        <p:sp>
          <p:nvSpPr>
            <p:cNvPr id="110" name="TextBox 109"/>
            <p:cNvSpPr txBox="1"/>
            <p:nvPr/>
          </p:nvSpPr>
          <p:spPr>
            <a:xfrm>
              <a:off x="1800439" y="2877686"/>
              <a:ext cx="537988" cy="303408"/>
            </a:xfrm>
            <a:prstGeom prst="rect">
              <a:avLst/>
            </a:prstGeom>
            <a:noFill/>
            <a:scene3d>
              <a:camera prst="isometricRightUp"/>
              <a:lightRig rig="threePt" dir="t"/>
            </a:scene3d>
          </p:spPr>
          <p:txBody>
            <a:bodyPr wrap="none" rtlCol="0">
              <a:spAutoFit/>
            </a:bodyPr>
            <a:lstStyle/>
            <a:p>
              <a:r>
                <a:rPr lang="en-US" sz="900" b="1" dirty="0" smtClean="0">
                  <a:solidFill>
                    <a:schemeClr val="bg1"/>
                  </a:solidFill>
                </a:rPr>
                <a:t>12.1</a:t>
              </a:r>
            </a:p>
          </p:txBody>
        </p:sp>
      </p:grpSp>
      <p:pic>
        <p:nvPicPr>
          <p:cNvPr id="68" name="Picture 67" descr="Glass Fron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4370" y="1246373"/>
            <a:ext cx="2737258" cy="2970758"/>
          </a:xfrm>
          <a:prstGeom prst="rect">
            <a:avLst/>
          </a:prstGeom>
        </p:spPr>
      </p:pic>
    </p:spTree>
    <p:custDataLst>
      <p:tags r:id="rId1"/>
    </p:custDataLst>
    <p:extLst>
      <p:ext uri="{BB962C8B-B14F-4D97-AF65-F5344CB8AC3E}">
        <p14:creationId xmlns:p14="http://schemas.microsoft.com/office/powerpoint/2010/main" val="406028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Multi</a:t>
            </a:r>
            <a:r>
              <a:rPr lang="en-US" dirty="0"/>
              <a:t>t</a:t>
            </a:r>
            <a:r>
              <a:rPr lang="en-US" dirty="0" smtClean="0"/>
              <a:t>enant for Simplified Patching</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Apply changes once, all pluggable databases updated</a:t>
            </a:r>
            <a:endParaRPr lang="en-US" dirty="0">
              <a:solidFill>
                <a:schemeClr val="accent1"/>
              </a:solidFill>
            </a:endParaRPr>
          </a:p>
        </p:txBody>
      </p:sp>
      <p:grpSp>
        <p:nvGrpSpPr>
          <p:cNvPr id="2" name="Group 34"/>
          <p:cNvGrpSpPr/>
          <p:nvPr/>
        </p:nvGrpSpPr>
        <p:grpSpPr>
          <a:xfrm>
            <a:off x="571104" y="3809585"/>
            <a:ext cx="1700326" cy="418016"/>
            <a:chOff x="4222638" y="1216025"/>
            <a:chExt cx="1700326" cy="418016"/>
          </a:xfrm>
        </p:grpSpPr>
        <p:sp>
          <p:nvSpPr>
            <p:cNvPr id="81" name="TextBox 80"/>
            <p:cNvSpPr txBox="1"/>
            <p:nvPr/>
          </p:nvSpPr>
          <p:spPr>
            <a:xfrm>
              <a:off x="4222638" y="1216025"/>
              <a:ext cx="1354790" cy="37642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marL="0" marR="0" lvl="0" indent="0" defTabSz="914400" eaLnBrk="0" fontAlgn="base" latinLnBrk="0" hangingPunct="0">
                <a:lnSpc>
                  <a:spcPct val="100000"/>
                </a:lnSpc>
                <a:spcBef>
                  <a:spcPct val="0"/>
                </a:spcBef>
                <a:spcAft>
                  <a:spcPts val="0"/>
                </a:spcAft>
                <a:buClrTx/>
                <a:buSzTx/>
                <a:buFontTx/>
                <a:buNone/>
                <a:tabLst/>
                <a:defRPr/>
              </a:pPr>
              <a:r>
                <a:rPr kumimoji="0" lang="en-US" b="0" i="0" u="none" strike="noStrike" kern="0" cap="none" spc="0" normalizeH="0" baseline="0" noProof="0" dirty="0" smtClean="0">
                  <a:ln>
                    <a:noFill/>
                  </a:ln>
                  <a:solidFill>
                    <a:schemeClr val="tx1"/>
                  </a:solidFill>
                  <a:effectLst/>
                  <a:uLnTx/>
                  <a:uFillTx/>
                </a:rPr>
                <a:t>Upgrade</a:t>
              </a:r>
              <a:r>
                <a:rPr kumimoji="0" lang="en-US" b="0" i="0" u="none" strike="noStrike" kern="0" cap="none" spc="0" normalizeH="0" noProof="0" dirty="0" smtClean="0">
                  <a:ln>
                    <a:noFill/>
                  </a:ln>
                  <a:solidFill>
                    <a:schemeClr val="tx1"/>
                  </a:solidFill>
                  <a:effectLst/>
                  <a:uLnTx/>
                  <a:uFillTx/>
                </a:rPr>
                <a:t> </a:t>
              </a:r>
              <a:br>
                <a:rPr kumimoji="0" lang="en-US" b="0" i="0" u="none" strike="noStrike" kern="0" cap="none" spc="0" normalizeH="0" noProof="0" dirty="0" smtClean="0">
                  <a:ln>
                    <a:noFill/>
                  </a:ln>
                  <a:solidFill>
                    <a:schemeClr val="tx1"/>
                  </a:solidFill>
                  <a:effectLst/>
                  <a:uLnTx/>
                  <a:uFillTx/>
                </a:rPr>
              </a:br>
              <a:r>
                <a:rPr kumimoji="0" lang="en-US" b="0" i="0" u="none" strike="noStrike" kern="0" cap="none" spc="0" normalizeH="0" noProof="0" dirty="0" smtClean="0">
                  <a:ln>
                    <a:noFill/>
                  </a:ln>
                  <a:solidFill>
                    <a:schemeClr val="tx1"/>
                  </a:solidFill>
                  <a:effectLst/>
                  <a:uLnTx/>
                  <a:uFillTx/>
                </a:rPr>
                <a:t>in-place</a:t>
              </a:r>
              <a:endParaRPr kumimoji="0" lang="en-US" b="0" i="0" u="none" strike="noStrike" kern="0" cap="none" spc="0" normalizeH="0" baseline="0" noProof="0" dirty="0">
                <a:ln>
                  <a:noFill/>
                </a:ln>
                <a:solidFill>
                  <a:schemeClr val="tx1"/>
                </a:solidFill>
                <a:effectLst/>
                <a:uLnTx/>
                <a:uFillTx/>
              </a:endParaRPr>
            </a:p>
          </p:txBody>
        </p:sp>
        <p:grpSp>
          <p:nvGrpSpPr>
            <p:cNvPr id="3" name="Group 73"/>
            <p:cNvGrpSpPr/>
            <p:nvPr/>
          </p:nvGrpSpPr>
          <p:grpSpPr>
            <a:xfrm>
              <a:off x="5401677" y="1225550"/>
              <a:ext cx="521287" cy="408491"/>
              <a:chOff x="6900659" y="1932457"/>
              <a:chExt cx="521287" cy="408491"/>
            </a:xfrm>
          </p:grpSpPr>
          <p:sp>
            <p:nvSpPr>
              <p:cNvPr id="83" name="AutoShape 11"/>
              <p:cNvSpPr>
                <a:spLocks noChangeAspect="1" noChangeArrowheads="1"/>
              </p:cNvSpPr>
              <p:nvPr/>
            </p:nvSpPr>
            <p:spPr bwMode="gray">
              <a:xfrm>
                <a:off x="7136673" y="1932457"/>
                <a:ext cx="285273" cy="408491"/>
              </a:xfrm>
              <a:prstGeom prst="chevron">
                <a:avLst>
                  <a:gd name="adj" fmla="val 48446"/>
                </a:avLst>
              </a:prstGeom>
              <a:solidFill>
                <a:schemeClr val="tx1">
                  <a:lumMod val="75000"/>
                  <a:lumOff val="25000"/>
                </a:schemeClr>
              </a:soli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sp>
            <p:nvSpPr>
              <p:cNvPr id="84" name="Rectangle 83"/>
              <p:cNvSpPr/>
              <p:nvPr/>
            </p:nvSpPr>
            <p:spPr>
              <a:xfrm flipH="1">
                <a:off x="6900659" y="2037706"/>
                <a:ext cx="410336" cy="197996"/>
              </a:xfrm>
              <a:prstGeom prst="rect">
                <a:avLst/>
              </a:prstGeom>
              <a:gradFill flip="none" rotWithShape="1">
                <a:gsLst>
                  <a:gs pos="45000">
                    <a:schemeClr val="tx1">
                      <a:lumMod val="75000"/>
                      <a:lumOff val="25000"/>
                    </a:schemeClr>
                  </a:gs>
                  <a:gs pos="100000">
                    <a:srgbClr val="FFFFFF">
                      <a:alpha val="0"/>
                    </a:srgbClr>
                  </a:gs>
                </a:gsLst>
                <a:lin ang="0" scaled="1"/>
                <a:tileRect/>
              </a:gradFill>
              <a:ln w="50800">
                <a:noFill/>
              </a:ln>
            </p:spPr>
            <p:txBody>
              <a:bodyPr wrap="none" lIns="45681" tIns="22839" rIns="45681" bIns="22839" anchor="ctr"/>
              <a:lstStyle/>
              <a:p>
                <a:pPr defTabSz="456880" fontAlgn="base">
                  <a:spcBef>
                    <a:spcPct val="0"/>
                  </a:spcBef>
                  <a:spcAft>
                    <a:spcPct val="0"/>
                  </a:spcAft>
                </a:pPr>
                <a:endParaRPr lang="en-US" sz="900">
                  <a:solidFill>
                    <a:srgbClr val="000000"/>
                  </a:solidFill>
                  <a:ea typeface="MS PGothic" pitchFamily="34" charset="-128"/>
                  <a:cs typeface="Arial" pitchFamily="34" charset="0"/>
                </a:endParaRPr>
              </a:p>
            </p:txBody>
          </p:sp>
        </p:grpSp>
      </p:grpSp>
      <p:grpSp>
        <p:nvGrpSpPr>
          <p:cNvPr id="4" name="Group 32"/>
          <p:cNvGrpSpPr/>
          <p:nvPr/>
        </p:nvGrpSpPr>
        <p:grpSpPr>
          <a:xfrm>
            <a:off x="2315261" y="2550518"/>
            <a:ext cx="3486939" cy="2071984"/>
            <a:chOff x="6277323" y="2745229"/>
            <a:chExt cx="3140874" cy="1866348"/>
          </a:xfrm>
        </p:grpSpPr>
        <p:pic>
          <p:nvPicPr>
            <p:cNvPr id="37" name="Picture 36"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38" name="TextBox 37"/>
            <p:cNvSpPr txBox="1"/>
            <p:nvPr/>
          </p:nvSpPr>
          <p:spPr>
            <a:xfrm>
              <a:off x="6479188" y="3700272"/>
              <a:ext cx="2939009" cy="3049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Multitenant Container Database</a:t>
              </a:r>
            </a:p>
          </p:txBody>
        </p:sp>
      </p:grpSp>
      <p:pic>
        <p:nvPicPr>
          <p:cNvPr id="34" name="Picture 33"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2793" y="2552938"/>
            <a:ext cx="2960854" cy="1698046"/>
          </a:xfrm>
          <a:prstGeom prst="rect">
            <a:avLst/>
          </a:prstGeom>
        </p:spPr>
      </p:pic>
      <p:pic>
        <p:nvPicPr>
          <p:cNvPr id="35" name="Picture 34"/>
          <p:cNvPicPr>
            <a:picLocks noChangeAspect="1"/>
          </p:cNvPicPr>
          <p:nvPr/>
        </p:nvPicPr>
        <p:blipFill>
          <a:blip r:embed="rId6" cstate="print"/>
          <a:stretch>
            <a:fillRect/>
          </a:stretch>
        </p:blipFill>
        <p:spPr>
          <a:xfrm>
            <a:off x="2707556" y="2108880"/>
            <a:ext cx="2203237" cy="1905501"/>
          </a:xfrm>
          <a:prstGeom prst="rect">
            <a:avLst/>
          </a:prstGeom>
        </p:spPr>
      </p:pic>
      <p:grpSp>
        <p:nvGrpSpPr>
          <p:cNvPr id="5" name="Group 18"/>
          <p:cNvGrpSpPr/>
          <p:nvPr/>
        </p:nvGrpSpPr>
        <p:grpSpPr>
          <a:xfrm>
            <a:off x="3981930" y="1385459"/>
            <a:ext cx="858902" cy="1285724"/>
            <a:chOff x="4371018" y="1720507"/>
            <a:chExt cx="858902" cy="1285724"/>
          </a:xfrm>
        </p:grpSpPr>
        <p:pic>
          <p:nvPicPr>
            <p:cNvPr id="12" name="Picture 1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4" name="TextBox 73"/>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78" name="TextBox 77"/>
          <p:cNvSpPr txBox="1"/>
          <p:nvPr/>
        </p:nvSpPr>
        <p:spPr>
          <a:xfrm>
            <a:off x="4393934" y="205550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nvGrpSpPr>
          <p:cNvPr id="6" name="Group 17"/>
          <p:cNvGrpSpPr/>
          <p:nvPr/>
        </p:nvGrpSpPr>
        <p:grpSpPr>
          <a:xfrm>
            <a:off x="3396498" y="1682719"/>
            <a:ext cx="877430" cy="1285724"/>
            <a:chOff x="3785586" y="2017767"/>
            <a:chExt cx="877430" cy="1285724"/>
          </a:xfrm>
        </p:grpSpPr>
        <p:pic>
          <p:nvPicPr>
            <p:cNvPr id="71" name="Picture 7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3" name="TextBox 72"/>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76" name="TextBox 75"/>
          <p:cNvSpPr txBox="1"/>
          <p:nvPr/>
        </p:nvSpPr>
        <p:spPr>
          <a:xfrm>
            <a:off x="3813364" y="2354861"/>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nvGrpSpPr>
          <p:cNvPr id="7" name="Group 16"/>
          <p:cNvGrpSpPr/>
          <p:nvPr/>
        </p:nvGrpSpPr>
        <p:grpSpPr>
          <a:xfrm>
            <a:off x="2838085" y="2007003"/>
            <a:ext cx="875950" cy="1285724"/>
            <a:chOff x="3227173" y="2342051"/>
            <a:chExt cx="875950" cy="1285724"/>
          </a:xfrm>
        </p:grpSpPr>
        <p:pic>
          <p:nvPicPr>
            <p:cNvPr id="72" name="Picture 71"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3" name="TextBox 12"/>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75" name="TextBox 74"/>
          <p:cNvSpPr txBox="1"/>
          <p:nvPr/>
        </p:nvSpPr>
        <p:spPr>
          <a:xfrm>
            <a:off x="3250935" y="2681432"/>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sp>
        <p:nvSpPr>
          <p:cNvPr id="85" name="TextBox 84"/>
          <p:cNvSpPr txBox="1"/>
          <p:nvPr/>
        </p:nvSpPr>
        <p:spPr>
          <a:xfrm>
            <a:off x="4392127" y="2057221"/>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sp>
        <p:nvSpPr>
          <p:cNvPr id="86" name="TextBox 85"/>
          <p:cNvSpPr txBox="1"/>
          <p:nvPr/>
        </p:nvSpPr>
        <p:spPr>
          <a:xfrm>
            <a:off x="3811557" y="2356577"/>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sp>
        <p:nvSpPr>
          <p:cNvPr id="87" name="TextBox 86"/>
          <p:cNvSpPr txBox="1"/>
          <p:nvPr/>
        </p:nvSpPr>
        <p:spPr>
          <a:xfrm>
            <a:off x="3249128" y="2683148"/>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pic>
        <p:nvPicPr>
          <p:cNvPr id="36" name="Picture 35" descr="Glass Fro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02342" y="986627"/>
            <a:ext cx="2960854" cy="3260043"/>
          </a:xfrm>
          <a:prstGeom prst="rect">
            <a:avLst/>
          </a:prstGeom>
        </p:spPr>
      </p:pic>
    </p:spTree>
    <p:custDataLst>
      <p:tags r:id="rId1"/>
    </p:custDataLst>
    <p:extLst>
      <p:ext uri="{BB962C8B-B14F-4D97-AF65-F5344CB8AC3E}">
        <p14:creationId xmlns:p14="http://schemas.microsoft.com/office/powerpoint/2010/main" val="249137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7"/>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6"/>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5"/>
                                        </p:tgtEl>
                                        <p:attrNameLst>
                                          <p:attrName>r</p:attrName>
                                        </p:attrNameLst>
                                      </p:cBhvr>
                                    </p:animRot>
                                  </p:childTnLst>
                                </p:cTn>
                              </p:par>
                              <p:par>
                                <p:cTn id="15" presetID="10" presetClass="exit" presetSubtype="0" fill="hold" grpId="0" nodeType="withEffect">
                                  <p:stCondLst>
                                    <p:cond delay="0"/>
                                  </p:stCondLst>
                                  <p:childTnLst>
                                    <p:animEffect transition="out" filter="fade">
                                      <p:cBhvr>
                                        <p:cTn id="16" dur="500"/>
                                        <p:tgtEl>
                                          <p:spTgt spid="75"/>
                                        </p:tgtEl>
                                      </p:cBhvr>
                                    </p:animEffect>
                                    <p:set>
                                      <p:cBhvr>
                                        <p:cTn id="17" dur="1" fill="hold">
                                          <p:stCondLst>
                                            <p:cond delay="499"/>
                                          </p:stCondLst>
                                        </p:cTn>
                                        <p:tgtEl>
                                          <p:spTgt spid="75"/>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76"/>
                                        </p:tgtEl>
                                      </p:cBhvr>
                                    </p:animEffect>
                                    <p:set>
                                      <p:cBhvr>
                                        <p:cTn id="20" dur="1" fill="hold">
                                          <p:stCondLst>
                                            <p:cond delay="499"/>
                                          </p:stCondLst>
                                        </p:cTn>
                                        <p:tgtEl>
                                          <p:spTgt spid="7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78"/>
                                        </p:tgtEl>
                                      </p:cBhvr>
                                    </p:animEffect>
                                    <p:set>
                                      <p:cBhvr>
                                        <p:cTn id="23" dur="1" fill="hold">
                                          <p:stCondLst>
                                            <p:cond delay="499"/>
                                          </p:stCondLst>
                                        </p:cTn>
                                        <p:tgtEl>
                                          <p:spTgt spid="78"/>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6" grpId="0"/>
      <p:bldP spid="75" grpId="0"/>
      <p:bldP spid="85" grpId="0"/>
      <p:bldP spid="86" grpId="0"/>
      <p:bldP spid="8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Multi</a:t>
            </a:r>
            <a:r>
              <a:rPr lang="en-US" dirty="0"/>
              <a:t>t</a:t>
            </a:r>
            <a:r>
              <a:rPr lang="en-US" dirty="0" smtClean="0"/>
              <a:t>enant for Upgrades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accent1"/>
                </a:solidFill>
              </a:rPr>
              <a:t>Flexible choice when patching &amp; upgrading databases</a:t>
            </a:r>
          </a:p>
          <a:p>
            <a:pPr marL="0" indent="0">
              <a:buNone/>
            </a:pPr>
            <a:endParaRPr lang="en-US" dirty="0">
              <a:solidFill>
                <a:schemeClr val="accent1"/>
              </a:solidFill>
            </a:endParaRPr>
          </a:p>
        </p:txBody>
      </p:sp>
      <p:grpSp>
        <p:nvGrpSpPr>
          <p:cNvPr id="2" name="Group 48"/>
          <p:cNvGrpSpPr/>
          <p:nvPr/>
        </p:nvGrpSpPr>
        <p:grpSpPr>
          <a:xfrm>
            <a:off x="944870" y="2538705"/>
            <a:ext cx="3249231" cy="2071984"/>
            <a:chOff x="6277322" y="2745229"/>
            <a:chExt cx="2926747" cy="1866348"/>
          </a:xfrm>
        </p:grpSpPr>
        <p:pic>
          <p:nvPicPr>
            <p:cNvPr id="79" name="Picture 78"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2" y="2745229"/>
              <a:ext cx="2667000" cy="1866348"/>
            </a:xfrm>
            <a:prstGeom prst="rect">
              <a:avLst/>
            </a:prstGeom>
          </p:spPr>
        </p:pic>
        <p:sp>
          <p:nvSpPr>
            <p:cNvPr id="80" name="TextBox 79"/>
            <p:cNvSpPr txBox="1"/>
            <p:nvPr/>
          </p:nvSpPr>
          <p:spPr>
            <a:xfrm>
              <a:off x="6773050" y="3704365"/>
              <a:ext cx="2431019" cy="249508"/>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Original Container Database (12.1)</a:t>
              </a:r>
            </a:p>
          </p:txBody>
        </p:sp>
      </p:grpSp>
      <p:pic>
        <p:nvPicPr>
          <p:cNvPr id="51" name="Picture 50"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399" y="2541125"/>
            <a:ext cx="2960864" cy="1698046"/>
          </a:xfrm>
          <a:prstGeom prst="rect">
            <a:avLst/>
          </a:prstGeom>
        </p:spPr>
      </p:pic>
      <p:pic>
        <p:nvPicPr>
          <p:cNvPr id="52" name="Picture 51"/>
          <p:cNvPicPr>
            <a:picLocks noChangeAspect="1"/>
          </p:cNvPicPr>
          <p:nvPr/>
        </p:nvPicPr>
        <p:blipFill>
          <a:blip r:embed="rId6" cstate="print"/>
          <a:stretch>
            <a:fillRect/>
          </a:stretch>
        </p:blipFill>
        <p:spPr>
          <a:xfrm>
            <a:off x="1337162" y="2097067"/>
            <a:ext cx="2203244" cy="1905501"/>
          </a:xfrm>
          <a:prstGeom prst="rect">
            <a:avLst/>
          </a:prstGeom>
        </p:spPr>
      </p:pic>
      <p:grpSp>
        <p:nvGrpSpPr>
          <p:cNvPr id="3" name="Group 81"/>
          <p:cNvGrpSpPr/>
          <p:nvPr/>
        </p:nvGrpSpPr>
        <p:grpSpPr>
          <a:xfrm>
            <a:off x="5527508" y="2525710"/>
            <a:ext cx="3326252" cy="2071985"/>
            <a:chOff x="6277322" y="2745229"/>
            <a:chExt cx="2996122" cy="1866348"/>
          </a:xfrm>
        </p:grpSpPr>
        <p:pic>
          <p:nvPicPr>
            <p:cNvPr id="86" name="Picture 85"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2" y="2745229"/>
              <a:ext cx="2667000" cy="1866348"/>
            </a:xfrm>
            <a:prstGeom prst="rect">
              <a:avLst/>
            </a:prstGeom>
          </p:spPr>
        </p:pic>
        <p:sp>
          <p:nvSpPr>
            <p:cNvPr id="87" name="TextBox 86"/>
            <p:cNvSpPr txBox="1"/>
            <p:nvPr/>
          </p:nvSpPr>
          <p:spPr>
            <a:xfrm>
              <a:off x="6703882" y="3704365"/>
              <a:ext cx="2569562" cy="249508"/>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Upgraded Container Database (12.X)</a:t>
              </a:r>
            </a:p>
          </p:txBody>
        </p:sp>
      </p:grpSp>
      <p:pic>
        <p:nvPicPr>
          <p:cNvPr id="83" name="Picture 82"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0945" y="2522225"/>
            <a:ext cx="2960866" cy="1698047"/>
          </a:xfrm>
          <a:prstGeom prst="rect">
            <a:avLst/>
          </a:prstGeom>
        </p:spPr>
      </p:pic>
      <p:pic>
        <p:nvPicPr>
          <p:cNvPr id="84" name="Picture 83"/>
          <p:cNvPicPr>
            <a:picLocks noChangeAspect="1"/>
          </p:cNvPicPr>
          <p:nvPr/>
        </p:nvPicPr>
        <p:blipFill>
          <a:blip r:embed="rId6" cstate="print"/>
          <a:stretch>
            <a:fillRect/>
          </a:stretch>
        </p:blipFill>
        <p:spPr>
          <a:xfrm>
            <a:off x="5919800" y="2084073"/>
            <a:ext cx="2203246" cy="1905502"/>
          </a:xfrm>
          <a:prstGeom prst="rect">
            <a:avLst/>
          </a:prstGeom>
        </p:spPr>
      </p:pic>
      <p:pic>
        <p:nvPicPr>
          <p:cNvPr id="77" name="PDB_DW_Unplugged" descr="Unlabelled Unplugg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1978" y="1313947"/>
            <a:ext cx="801242" cy="1494738"/>
          </a:xfrm>
          <a:prstGeom prst="rect">
            <a:avLst/>
          </a:prstGeom>
        </p:spPr>
      </p:pic>
      <p:grpSp>
        <p:nvGrpSpPr>
          <p:cNvPr id="4" name="PDB_12X_DW"/>
          <p:cNvGrpSpPr/>
          <p:nvPr/>
        </p:nvGrpSpPr>
        <p:grpSpPr>
          <a:xfrm>
            <a:off x="6605663" y="1644842"/>
            <a:ext cx="879342" cy="1285724"/>
            <a:chOff x="2574909" y="1607793"/>
            <a:chExt cx="879342" cy="1285724"/>
          </a:xfrm>
        </p:grpSpPr>
        <p:grpSp>
          <p:nvGrpSpPr>
            <p:cNvPr id="5" name="Group 57"/>
            <p:cNvGrpSpPr/>
            <p:nvPr/>
          </p:nvGrpSpPr>
          <p:grpSpPr>
            <a:xfrm>
              <a:off x="2574909" y="1607793"/>
              <a:ext cx="858902" cy="1285724"/>
              <a:chOff x="4371018" y="1720507"/>
              <a:chExt cx="858902" cy="1285724"/>
            </a:xfrm>
          </p:grpSpPr>
          <p:pic>
            <p:nvPicPr>
              <p:cNvPr id="60" name="Picture 59"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61" name="TextBox 60"/>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59" name="TextBox 58"/>
            <p:cNvSpPr txBox="1"/>
            <p:nvPr/>
          </p:nvSpPr>
          <p:spPr>
            <a:xfrm>
              <a:off x="2979398" y="2270325"/>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grpSp>
      <p:pic>
        <p:nvPicPr>
          <p:cNvPr id="6" name="PDB_CRM_Unplugged" descr="Unlabelled Unplugg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3520" y="1638146"/>
            <a:ext cx="801242" cy="1494738"/>
          </a:xfrm>
          <a:prstGeom prst="rect">
            <a:avLst/>
          </a:prstGeom>
        </p:spPr>
      </p:pic>
      <p:grpSp>
        <p:nvGrpSpPr>
          <p:cNvPr id="7" name="PDB_12X_CRM"/>
          <p:cNvGrpSpPr/>
          <p:nvPr/>
        </p:nvGrpSpPr>
        <p:grpSpPr>
          <a:xfrm>
            <a:off x="6043859" y="1962526"/>
            <a:ext cx="877430" cy="1285724"/>
            <a:chOff x="1989477" y="1913663"/>
            <a:chExt cx="877430" cy="1285724"/>
          </a:xfrm>
        </p:grpSpPr>
        <p:grpSp>
          <p:nvGrpSpPr>
            <p:cNvPr id="8" name="Group 62"/>
            <p:cNvGrpSpPr/>
            <p:nvPr/>
          </p:nvGrpSpPr>
          <p:grpSpPr>
            <a:xfrm>
              <a:off x="1989477" y="1913663"/>
              <a:ext cx="877430" cy="1285724"/>
              <a:chOff x="3785586" y="2017767"/>
              <a:chExt cx="877430" cy="1285724"/>
            </a:xfrm>
          </p:grpSpPr>
          <p:pic>
            <p:nvPicPr>
              <p:cNvPr id="65" name="Picture 64"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66" name="TextBox 65"/>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64" name="TextBox 63"/>
            <p:cNvSpPr txBox="1"/>
            <p:nvPr/>
          </p:nvSpPr>
          <p:spPr>
            <a:xfrm>
              <a:off x="2391313" y="2569681"/>
              <a:ext cx="474853"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12.X</a:t>
              </a:r>
            </a:p>
          </p:txBody>
        </p:sp>
      </p:grpSp>
      <p:grpSp>
        <p:nvGrpSpPr>
          <p:cNvPr id="9" name="PDB_121_DW"/>
          <p:cNvGrpSpPr/>
          <p:nvPr/>
        </p:nvGrpSpPr>
        <p:grpSpPr>
          <a:xfrm>
            <a:off x="2592630" y="1324257"/>
            <a:ext cx="871222" cy="1285724"/>
            <a:chOff x="2574909" y="1607793"/>
            <a:chExt cx="871222" cy="1285724"/>
          </a:xfrm>
        </p:grpSpPr>
        <p:grpSp>
          <p:nvGrpSpPr>
            <p:cNvPr id="11" name="Group 18"/>
            <p:cNvGrpSpPr/>
            <p:nvPr/>
          </p:nvGrpSpPr>
          <p:grpSpPr>
            <a:xfrm>
              <a:off x="2574909" y="1607793"/>
              <a:ext cx="858902" cy="1285724"/>
              <a:chOff x="4371018" y="1720507"/>
              <a:chExt cx="858902" cy="1285724"/>
            </a:xfrm>
          </p:grpSpPr>
          <p:pic>
            <p:nvPicPr>
              <p:cNvPr id="12" name="Picture 11"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4" name="TextBox 73"/>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78" name="TextBox 77"/>
            <p:cNvSpPr txBox="1"/>
            <p:nvPr/>
          </p:nvSpPr>
          <p:spPr>
            <a:xfrm>
              <a:off x="2986913" y="2277839"/>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14" name="PDB_121_CRM"/>
          <p:cNvGrpSpPr/>
          <p:nvPr/>
        </p:nvGrpSpPr>
        <p:grpSpPr>
          <a:xfrm>
            <a:off x="2019012" y="1636034"/>
            <a:ext cx="877430" cy="1285724"/>
            <a:chOff x="1989477" y="1913663"/>
            <a:chExt cx="877430" cy="1285724"/>
          </a:xfrm>
        </p:grpSpPr>
        <p:grpSp>
          <p:nvGrpSpPr>
            <p:cNvPr id="15" name="Group 17"/>
            <p:cNvGrpSpPr/>
            <p:nvPr/>
          </p:nvGrpSpPr>
          <p:grpSpPr>
            <a:xfrm>
              <a:off x="1989477" y="1913663"/>
              <a:ext cx="877430" cy="1285724"/>
              <a:chOff x="3785586" y="2017767"/>
              <a:chExt cx="877430" cy="1285724"/>
            </a:xfrm>
          </p:grpSpPr>
          <p:pic>
            <p:nvPicPr>
              <p:cNvPr id="71" name="Picture 70"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3" name="TextBox 72"/>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76" name="TextBox 75"/>
            <p:cNvSpPr txBox="1"/>
            <p:nvPr/>
          </p:nvSpPr>
          <p:spPr>
            <a:xfrm>
              <a:off x="2406343" y="257719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16" name="Group 2"/>
          <p:cNvGrpSpPr/>
          <p:nvPr/>
        </p:nvGrpSpPr>
        <p:grpSpPr>
          <a:xfrm>
            <a:off x="1466506" y="1963522"/>
            <a:ext cx="875950" cy="1285724"/>
            <a:chOff x="1431064" y="2229337"/>
            <a:chExt cx="875950" cy="1285724"/>
          </a:xfrm>
        </p:grpSpPr>
        <p:grpSp>
          <p:nvGrpSpPr>
            <p:cNvPr id="17" name="Group 16"/>
            <p:cNvGrpSpPr/>
            <p:nvPr/>
          </p:nvGrpSpPr>
          <p:grpSpPr>
            <a:xfrm>
              <a:off x="1431064" y="2229337"/>
              <a:ext cx="875950" cy="1285724"/>
              <a:chOff x="3227173" y="2342051"/>
              <a:chExt cx="875950" cy="1285724"/>
            </a:xfrm>
          </p:grpSpPr>
          <p:pic>
            <p:nvPicPr>
              <p:cNvPr id="72" name="Picture 71"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3" name="TextBox 12"/>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75" name="TextBox 74"/>
            <p:cNvSpPr txBox="1"/>
            <p:nvPr/>
          </p:nvSpPr>
          <p:spPr>
            <a:xfrm>
              <a:off x="1843914" y="2903766"/>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pic>
        <p:nvPicPr>
          <p:cNvPr id="85" name="Picture 84" descr="Glass Fro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8678" y="956053"/>
            <a:ext cx="2960866" cy="3260044"/>
          </a:xfrm>
          <a:prstGeom prst="rect">
            <a:avLst/>
          </a:prstGeom>
        </p:spPr>
      </p:pic>
      <p:pic>
        <p:nvPicPr>
          <p:cNvPr id="53" name="Picture 52" descr="Glass Fro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133" y="974955"/>
            <a:ext cx="2960864" cy="3260043"/>
          </a:xfrm>
          <a:prstGeom prst="rect">
            <a:avLst/>
          </a:prstGeom>
        </p:spPr>
      </p:pic>
    </p:spTree>
    <p:custDataLst>
      <p:tags r:id="rId1"/>
    </p:custDataLst>
    <p:extLst>
      <p:ext uri="{BB962C8B-B14F-4D97-AF65-F5344CB8AC3E}">
        <p14:creationId xmlns:p14="http://schemas.microsoft.com/office/powerpoint/2010/main" val="127342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1.66667E-6 -3.67479E-6 C 0.01528 -0.03856 0.02847 -0.19685 0.09184 -0.23171 C 0.15521 -0.26658 0.32205 -0.25856 0.38038 -0.20981 C 0.43872 -0.16106 0.42917 0.00463 0.44202 0.0611 " pathEditMode="relative" rAng="0" ptsTypes="aaaa">
                                      <p:cBhvr>
                                        <p:cTn id="13" dur="2000" fill="hold"/>
                                        <p:tgtEl>
                                          <p:spTgt spid="77"/>
                                        </p:tgtEl>
                                        <p:attrNameLst>
                                          <p:attrName>ppt_x</p:attrName>
                                          <p:attrName>ppt_y</p:attrName>
                                        </p:attrNameLst>
                                      </p:cBhvr>
                                      <p:rCtr x="22101" y="-10275"/>
                                    </p:animMotion>
                                  </p:childTnLst>
                                </p:cTn>
                              </p:par>
                            </p:childTnLst>
                          </p:cTn>
                        </p:par>
                        <p:par>
                          <p:cTn id="14" fill="hold">
                            <p:stCondLst>
                              <p:cond delay="2500"/>
                            </p:stCondLst>
                            <p:childTnLst>
                              <p:par>
                                <p:cTn id="15" presetID="10" presetClass="exit" presetSubtype="0" fill="hold" nodeType="afterEffect">
                                  <p:stCondLst>
                                    <p:cond delay="0"/>
                                  </p:stCondLst>
                                  <p:childTnLst>
                                    <p:animEffect transition="out" filter="fade">
                                      <p:cBhvr>
                                        <p:cTn id="16" dur="500"/>
                                        <p:tgtEl>
                                          <p:spTgt spid="77"/>
                                        </p:tgtEl>
                                      </p:cBhvr>
                                    </p:animEffect>
                                    <p:set>
                                      <p:cBhvr>
                                        <p:cTn id="17" dur="1" fill="hold">
                                          <p:stCondLst>
                                            <p:cond delay="499"/>
                                          </p:stCondLst>
                                        </p:cTn>
                                        <p:tgtEl>
                                          <p:spTgt spid="7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3000"/>
                            </p:stCondLst>
                            <p:childTnLst>
                              <p:par>
                                <p:cTn id="22" presetID="10" presetClass="exit" presetSubtype="0" fill="hold" nodeType="after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500"/>
                            </p:stCondLst>
                            <p:childTnLst>
                              <p:par>
                                <p:cTn id="29" presetID="0" presetClass="path" presetSubtype="0" accel="50000" decel="50000" fill="hold" nodeType="afterEffect">
                                  <p:stCondLst>
                                    <p:cond delay="0"/>
                                  </p:stCondLst>
                                  <p:childTnLst>
                                    <p:animMotion origin="layout" path="M 1.11111E-6 2.78926E-6 C 0.02031 -0.09473 0.0408 -0.18945 0.09948 -0.2308 C 0.15816 -0.27214 0.29549 -0.29898 0.3526 -0.24838 C 0.40972 -0.19778 0.42361 0.00679 0.44219 0.07374 " pathEditMode="relative" rAng="0" ptsTypes="aaaa">
                                      <p:cBhvr>
                                        <p:cTn id="30" dur="2000" fill="hold"/>
                                        <p:tgtEl>
                                          <p:spTgt spid="6"/>
                                        </p:tgtEl>
                                        <p:attrNameLst>
                                          <p:attrName>ppt_x</p:attrName>
                                          <p:attrName>ppt_y</p:attrName>
                                        </p:attrNameLst>
                                      </p:cBhvr>
                                      <p:rCtr x="22101" y="-11262"/>
                                    </p:animMotion>
                                  </p:childTnLst>
                                </p:cTn>
                              </p:par>
                            </p:childTnLst>
                          </p:cTn>
                        </p:par>
                        <p:par>
                          <p:cTn id="31" fill="hold">
                            <p:stCondLst>
                              <p:cond delay="5500"/>
                            </p:stCondLst>
                            <p:childTnLst>
                              <p:par>
                                <p:cTn id="32" presetID="10" presetClass="exit" presetSubtype="0" fill="hold" nodeType="after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235585" y="2631133"/>
            <a:ext cx="772" cy="579502"/>
          </a:xfrm>
          <a:prstGeom prst="line">
            <a:avLst/>
          </a:prstGeom>
        </p:spPr>
        <p:style>
          <a:lnRef idx="2">
            <a:schemeClr val="dk1"/>
          </a:lnRef>
          <a:fillRef idx="0">
            <a:schemeClr val="dk1"/>
          </a:fillRef>
          <a:effectRef idx="1">
            <a:schemeClr val="dk1"/>
          </a:effectRef>
          <a:fontRef idx="minor">
            <a:schemeClr val="tx1"/>
          </a:fontRef>
        </p:style>
      </p:cxnSp>
      <p:sp>
        <p:nvSpPr>
          <p:cNvPr id="4" name="Text Placeholder 3"/>
          <p:cNvSpPr>
            <a:spLocks noGrp="1"/>
          </p:cNvSpPr>
          <p:nvPr>
            <p:ph type="body" sz="quarter" idx="13"/>
          </p:nvPr>
        </p:nvSpPr>
        <p:spPr/>
        <p:txBody>
          <a:bodyPr/>
          <a:lstStyle/>
          <a:p>
            <a:r>
              <a:rPr lang="en-US" dirty="0" smtClean="0"/>
              <a:t>Expand Cluster to Support Flexible Consolidation Model</a:t>
            </a:r>
            <a:endParaRPr lang="en-US" dirty="0"/>
          </a:p>
        </p:txBody>
      </p:sp>
      <p:cxnSp>
        <p:nvCxnSpPr>
          <p:cNvPr id="7" name="Straight Connector 6"/>
          <p:cNvCxnSpPr/>
          <p:nvPr/>
        </p:nvCxnSpPr>
        <p:spPr>
          <a:xfrm>
            <a:off x="6773815" y="2351602"/>
            <a:ext cx="0" cy="291334"/>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807358" y="2351602"/>
            <a:ext cx="0" cy="29133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3807358" y="2642936"/>
            <a:ext cx="29664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7" name="Picture 66" descr="Wide Poin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228" y="1044094"/>
            <a:ext cx="1488017" cy="401120"/>
          </a:xfrm>
          <a:prstGeom prst="rect">
            <a:avLst/>
          </a:prstGeom>
        </p:spPr>
      </p:pic>
      <p:pic>
        <p:nvPicPr>
          <p:cNvPr id="68" name="Picture 67" descr="Wide Point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5229" y="1412406"/>
            <a:ext cx="1488017" cy="748843"/>
          </a:xfrm>
          <a:prstGeom prst="rect">
            <a:avLst/>
          </a:prstGeom>
        </p:spPr>
      </p:pic>
      <p:sp>
        <p:nvSpPr>
          <p:cNvPr id="81" name="TextBox 80"/>
          <p:cNvSpPr txBox="1"/>
          <p:nvPr/>
        </p:nvSpPr>
        <p:spPr>
          <a:xfrm>
            <a:off x="1285618" y="1102064"/>
            <a:ext cx="676400" cy="246221"/>
          </a:xfrm>
          <a:prstGeom prst="rect">
            <a:avLst/>
          </a:prstGeom>
          <a:noFill/>
        </p:spPr>
        <p:txBody>
          <a:bodyPr wrap="none" rtlCol="0">
            <a:spAutoFit/>
          </a:bodyPr>
          <a:lstStyle/>
          <a:p>
            <a:r>
              <a:rPr lang="en-US" sz="1000" dirty="0" smtClean="0">
                <a:solidFill>
                  <a:schemeClr val="tx2"/>
                </a:solidFill>
              </a:rPr>
              <a:t>Services</a:t>
            </a:r>
          </a:p>
        </p:txBody>
      </p:sp>
      <p:sp>
        <p:nvSpPr>
          <p:cNvPr id="82" name="TextBox 81"/>
          <p:cNvSpPr txBox="1"/>
          <p:nvPr/>
        </p:nvSpPr>
        <p:spPr>
          <a:xfrm>
            <a:off x="1180375" y="1585582"/>
            <a:ext cx="1061496" cy="400110"/>
          </a:xfrm>
          <a:prstGeom prst="rect">
            <a:avLst/>
          </a:prstGeom>
          <a:noFill/>
        </p:spPr>
        <p:txBody>
          <a:bodyPr wrap="none" rtlCol="0">
            <a:spAutoFit/>
          </a:bodyPr>
          <a:lstStyle/>
          <a:p>
            <a:r>
              <a:rPr lang="en-US" sz="1000" dirty="0" smtClean="0">
                <a:solidFill>
                  <a:schemeClr val="tx2"/>
                </a:solidFill>
              </a:rPr>
              <a:t>Single SGA per</a:t>
            </a:r>
          </a:p>
          <a:p>
            <a:r>
              <a:rPr lang="en-US" sz="1000" dirty="0" smtClean="0">
                <a:solidFill>
                  <a:schemeClr val="tx2"/>
                </a:solidFill>
              </a:rPr>
              <a:t>CDB Instance</a:t>
            </a:r>
          </a:p>
        </p:txBody>
      </p:sp>
      <p:sp>
        <p:nvSpPr>
          <p:cNvPr id="42" name="Title 1"/>
          <p:cNvSpPr>
            <a:spLocks noGrp="1"/>
          </p:cNvSpPr>
          <p:nvPr>
            <p:ph type="title"/>
          </p:nvPr>
        </p:nvSpPr>
        <p:spPr/>
        <p:txBody>
          <a:bodyPr/>
          <a:lstStyle/>
          <a:p>
            <a:r>
              <a:rPr lang="en-US" dirty="0" smtClean="0">
                <a:latin typeface="Arial"/>
                <a:cs typeface="Arial"/>
              </a:rPr>
              <a:t>Improved Agility With Changing Workloads</a:t>
            </a:r>
            <a:endParaRPr lang="en-US" dirty="0"/>
          </a:p>
        </p:txBody>
      </p:sp>
      <p:grpSp>
        <p:nvGrpSpPr>
          <p:cNvPr id="2" name="Group 4"/>
          <p:cNvGrpSpPr/>
          <p:nvPr/>
        </p:nvGrpSpPr>
        <p:grpSpPr>
          <a:xfrm>
            <a:off x="2648752" y="928596"/>
            <a:ext cx="2449771" cy="2197967"/>
            <a:chOff x="2648752" y="928596"/>
            <a:chExt cx="2449771" cy="2197967"/>
          </a:xfrm>
        </p:grpSpPr>
        <p:grpSp>
          <p:nvGrpSpPr>
            <p:cNvPr id="3" name="Group 2"/>
            <p:cNvGrpSpPr/>
            <p:nvPr/>
          </p:nvGrpSpPr>
          <p:grpSpPr>
            <a:xfrm>
              <a:off x="3353040" y="928596"/>
              <a:ext cx="1745483" cy="1500453"/>
              <a:chOff x="3353040" y="928596"/>
              <a:chExt cx="1745483" cy="1500453"/>
            </a:xfrm>
          </p:grpSpPr>
          <p:sp>
            <p:nvSpPr>
              <p:cNvPr id="13" name="Rectangle 20"/>
              <p:cNvSpPr>
                <a:spLocks noChangeArrowheads="1"/>
              </p:cNvSpPr>
              <p:nvPr/>
            </p:nvSpPr>
            <p:spPr bwMode="auto">
              <a:xfrm>
                <a:off x="3353040" y="953017"/>
                <a:ext cx="1745483" cy="1476032"/>
              </a:xfrm>
              <a:prstGeom prst="rect">
                <a:avLst/>
              </a:prstGeom>
              <a:solidFill>
                <a:schemeClr val="bg2">
                  <a:lumMod val="20000"/>
                  <a:lumOff val="8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b"/>
              <a:lstStyle/>
              <a:p>
                <a:pPr defTabSz="228600">
                  <a:lnSpc>
                    <a:spcPct val="90000"/>
                  </a:lnSpc>
                  <a:spcBef>
                    <a:spcPct val="50000"/>
                  </a:spcBef>
                  <a:buClr>
                    <a:srgbClr val="FD0000"/>
                  </a:buClr>
                  <a:defRPr/>
                </a:pPr>
                <a:r>
                  <a:rPr lang="en-US" sz="900" dirty="0" smtClean="0">
                    <a:solidFill>
                      <a:schemeClr val="tx1"/>
                    </a:solidFill>
                    <a:latin typeface="Arial" charset="0"/>
                  </a:rPr>
                  <a:t>Node1</a:t>
                </a:r>
                <a:endParaRPr lang="en-US" sz="900" dirty="0">
                  <a:solidFill>
                    <a:schemeClr val="tx1"/>
                  </a:solidFill>
                  <a:latin typeface="Arial" charset="0"/>
                </a:endParaRPr>
              </a:p>
            </p:txBody>
          </p:sp>
          <p:sp>
            <p:nvSpPr>
              <p:cNvPr id="31" name="Rounded Rectangle 30"/>
              <p:cNvSpPr/>
              <p:nvPr/>
            </p:nvSpPr>
            <p:spPr>
              <a:xfrm>
                <a:off x="3476984" y="1382492"/>
                <a:ext cx="1511893" cy="778757"/>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r>
                  <a:rPr lang="en-US" sz="900" dirty="0" smtClean="0">
                    <a:solidFill>
                      <a:schemeClr val="tx1"/>
                    </a:solidFill>
                    <a:latin typeface="Arial" charset="0"/>
                  </a:rPr>
                  <a:t>CDB Instance 1</a:t>
                </a:r>
                <a:endParaRPr lang="en-US" sz="900" dirty="0">
                  <a:solidFill>
                    <a:schemeClr val="tx1"/>
                  </a:solidFill>
                  <a:latin typeface="Arial" charset="0"/>
                </a:endParaRPr>
              </a:p>
            </p:txBody>
          </p:sp>
          <p:pic>
            <p:nvPicPr>
              <p:cNvPr id="57" name="Picture 56" descr="PDB Green 2D I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2834" y="1648735"/>
                <a:ext cx="300350" cy="482600"/>
              </a:xfrm>
              <a:prstGeom prst="rect">
                <a:avLst/>
              </a:prstGeom>
            </p:spPr>
          </p:pic>
          <p:pic>
            <p:nvPicPr>
              <p:cNvPr id="59" name="Picture 58" descr="PDB Purple 2D Icon.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9611" y="1648735"/>
                <a:ext cx="300349" cy="482600"/>
              </a:xfrm>
              <a:prstGeom prst="rect">
                <a:avLst/>
              </a:prstGeom>
            </p:spPr>
          </p:pic>
          <p:pic>
            <p:nvPicPr>
              <p:cNvPr id="63" name="Picture 62" descr="PDB Yello 2D Icon.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8119" y="1639599"/>
                <a:ext cx="304800" cy="489751"/>
              </a:xfrm>
              <a:prstGeom prst="rect">
                <a:avLst/>
              </a:prstGeom>
            </p:spPr>
          </p:pic>
          <p:pic>
            <p:nvPicPr>
              <p:cNvPr id="133" name="Picture 132" descr="Green Funnel.png"/>
              <p:cNvPicPr>
                <a:picLocks/>
              </p:cNvPicPr>
              <p:nvPr/>
            </p:nvPicPr>
            <p:blipFill>
              <a:blip r:embed="rId9" cstate="print">
                <a:extLst>
                  <a:ext uri="{28A0092B-C50C-407E-A947-70E740481C1C}">
                    <a14:useLocalDpi xmlns:a14="http://schemas.microsoft.com/office/drawing/2010/main" val="0"/>
                  </a:ext>
                </a:extLst>
              </a:blip>
              <a:stretch>
                <a:fillRect/>
              </a:stretch>
            </p:blipFill>
            <p:spPr>
              <a:xfrm flipV="1">
                <a:off x="3642937" y="928596"/>
                <a:ext cx="215900" cy="508000"/>
              </a:xfrm>
              <a:prstGeom prst="rect">
                <a:avLst/>
              </a:prstGeom>
            </p:spPr>
          </p:pic>
          <p:pic>
            <p:nvPicPr>
              <p:cNvPr id="136" name="Picture 135" descr="Purple Funnel.png"/>
              <p:cNvPicPr>
                <a:picLocks/>
              </p:cNvPicPr>
              <p:nvPr/>
            </p:nvPicPr>
            <p:blipFill>
              <a:blip r:embed="rId10" cstate="print">
                <a:extLst>
                  <a:ext uri="{28A0092B-C50C-407E-A947-70E740481C1C}">
                    <a14:useLocalDpi xmlns:a14="http://schemas.microsoft.com/office/drawing/2010/main" val="0"/>
                  </a:ext>
                </a:extLst>
              </a:blip>
              <a:stretch>
                <a:fillRect/>
              </a:stretch>
            </p:blipFill>
            <p:spPr>
              <a:xfrm flipV="1">
                <a:off x="4334060" y="928596"/>
                <a:ext cx="215900" cy="508000"/>
              </a:xfrm>
              <a:prstGeom prst="rect">
                <a:avLst/>
              </a:prstGeom>
            </p:spPr>
          </p:pic>
          <p:pic>
            <p:nvPicPr>
              <p:cNvPr id="142" name="Picture 141" descr="Yellow Funnel.png"/>
              <p:cNvPicPr>
                <a:picLocks/>
              </p:cNvPicPr>
              <p:nvPr/>
            </p:nvPicPr>
            <p:blipFill>
              <a:blip r:embed="rId11" cstate="print">
                <a:extLst>
                  <a:ext uri="{28A0092B-C50C-407E-A947-70E740481C1C}">
                    <a14:useLocalDpi xmlns:a14="http://schemas.microsoft.com/office/drawing/2010/main" val="0"/>
                  </a:ext>
                </a:extLst>
              </a:blip>
              <a:stretch>
                <a:fillRect/>
              </a:stretch>
            </p:blipFill>
            <p:spPr>
              <a:xfrm flipV="1">
                <a:off x="4564364" y="937732"/>
                <a:ext cx="215900" cy="508000"/>
              </a:xfrm>
              <a:prstGeom prst="rect">
                <a:avLst/>
              </a:prstGeom>
            </p:spPr>
          </p:pic>
          <p:pic>
            <p:nvPicPr>
              <p:cNvPr id="43" name="Picture 42" descr="PDB Red 2D 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12498" y="1648735"/>
                <a:ext cx="281766" cy="482600"/>
              </a:xfrm>
              <a:prstGeom prst="rect">
                <a:avLst/>
              </a:prstGeom>
            </p:spPr>
          </p:pic>
          <p:pic>
            <p:nvPicPr>
              <p:cNvPr id="44" name="Picture 43" descr="Red Funnel.png"/>
              <p:cNvPicPr>
                <a:picLocks/>
              </p:cNvPicPr>
              <p:nvPr/>
            </p:nvPicPr>
            <p:blipFill>
              <a:blip r:embed="rId13" cstate="print">
                <a:extLst>
                  <a:ext uri="{28A0092B-C50C-407E-A947-70E740481C1C}">
                    <a14:useLocalDpi xmlns:a14="http://schemas.microsoft.com/office/drawing/2010/main" val="0"/>
                  </a:ext>
                </a:extLst>
              </a:blip>
              <a:stretch>
                <a:fillRect/>
              </a:stretch>
            </p:blipFill>
            <p:spPr>
              <a:xfrm flipV="1">
                <a:off x="3866218" y="928596"/>
                <a:ext cx="215900" cy="508000"/>
              </a:xfrm>
              <a:prstGeom prst="rect">
                <a:avLst/>
              </a:prstGeom>
            </p:spPr>
          </p:pic>
          <p:pic>
            <p:nvPicPr>
              <p:cNvPr id="46" name="Picture 45" descr="Red Funnel.png"/>
              <p:cNvPicPr>
                <a:picLocks/>
              </p:cNvPicPr>
              <p:nvPr/>
            </p:nvPicPr>
            <p:blipFill>
              <a:blip r:embed="rId13" cstate="print">
                <a:extLst>
                  <a:ext uri="{28A0092B-C50C-407E-A947-70E740481C1C}">
                    <a14:useLocalDpi xmlns:a14="http://schemas.microsoft.com/office/drawing/2010/main" val="0"/>
                  </a:ext>
                </a:extLst>
              </a:blip>
              <a:stretch>
                <a:fillRect/>
              </a:stretch>
            </p:blipFill>
            <p:spPr>
              <a:xfrm flipV="1">
                <a:off x="4108391" y="928596"/>
                <a:ext cx="215900" cy="508000"/>
              </a:xfrm>
              <a:prstGeom prst="rect">
                <a:avLst/>
              </a:prstGeom>
            </p:spPr>
          </p:pic>
        </p:grpSp>
        <p:pic>
          <p:nvPicPr>
            <p:cNvPr id="71" name="Picture 70" descr="dial high.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48752" y="2237563"/>
              <a:ext cx="889000" cy="889000"/>
            </a:xfrm>
            <a:prstGeom prst="rect">
              <a:avLst/>
            </a:prstGeom>
          </p:spPr>
        </p:pic>
      </p:grpSp>
      <p:grpSp>
        <p:nvGrpSpPr>
          <p:cNvPr id="5" name="Group 5"/>
          <p:cNvGrpSpPr/>
          <p:nvPr/>
        </p:nvGrpSpPr>
        <p:grpSpPr>
          <a:xfrm>
            <a:off x="5345235" y="928596"/>
            <a:ext cx="2474906" cy="2185921"/>
            <a:chOff x="5345235" y="928596"/>
            <a:chExt cx="2474906" cy="2185921"/>
          </a:xfrm>
        </p:grpSpPr>
        <p:grpSp>
          <p:nvGrpSpPr>
            <p:cNvPr id="6" name="Group 1"/>
            <p:cNvGrpSpPr/>
            <p:nvPr/>
          </p:nvGrpSpPr>
          <p:grpSpPr>
            <a:xfrm>
              <a:off x="5345235" y="928596"/>
              <a:ext cx="1763469" cy="1500452"/>
              <a:chOff x="5345235" y="928596"/>
              <a:chExt cx="1763469" cy="1500452"/>
            </a:xfrm>
          </p:grpSpPr>
          <p:sp>
            <p:nvSpPr>
              <p:cNvPr id="12" name="Rectangle 20"/>
              <p:cNvSpPr>
                <a:spLocks noChangeArrowheads="1"/>
              </p:cNvSpPr>
              <p:nvPr/>
            </p:nvSpPr>
            <p:spPr bwMode="auto">
              <a:xfrm>
                <a:off x="5345235" y="953017"/>
                <a:ext cx="1763469" cy="1476031"/>
              </a:xfrm>
              <a:prstGeom prst="rect">
                <a:avLst/>
              </a:prstGeom>
              <a:solidFill>
                <a:schemeClr val="bg2">
                  <a:lumMod val="20000"/>
                  <a:lumOff val="8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b"/>
              <a:lstStyle/>
              <a:p>
                <a:pPr defTabSz="228600">
                  <a:lnSpc>
                    <a:spcPct val="90000"/>
                  </a:lnSpc>
                  <a:spcBef>
                    <a:spcPct val="50000"/>
                  </a:spcBef>
                  <a:buClr>
                    <a:srgbClr val="FD0000"/>
                  </a:buClr>
                </a:pPr>
                <a:r>
                  <a:rPr lang="en-US" sz="900" dirty="0">
                    <a:solidFill>
                      <a:schemeClr val="tx1"/>
                    </a:solidFill>
                    <a:latin typeface="Arial" charset="0"/>
                  </a:rPr>
                  <a:t>Node2</a:t>
                </a:r>
              </a:p>
            </p:txBody>
          </p:sp>
          <p:sp>
            <p:nvSpPr>
              <p:cNvPr id="41" name="Rounded Rectangle 40"/>
              <p:cNvSpPr/>
              <p:nvPr/>
            </p:nvSpPr>
            <p:spPr>
              <a:xfrm>
                <a:off x="5486242" y="1382492"/>
                <a:ext cx="1521953" cy="778757"/>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r>
                  <a:rPr lang="en-US" sz="900" dirty="0" smtClean="0">
                    <a:solidFill>
                      <a:schemeClr val="tx1"/>
                    </a:solidFill>
                    <a:latin typeface="Arial" charset="0"/>
                  </a:rPr>
                  <a:t>CDB Instance 2</a:t>
                </a:r>
                <a:endParaRPr lang="en-US" sz="900" dirty="0">
                  <a:solidFill>
                    <a:schemeClr val="tx1"/>
                  </a:solidFill>
                  <a:latin typeface="Arial" charset="0"/>
                </a:endParaRPr>
              </a:p>
            </p:txBody>
          </p:sp>
          <p:pic>
            <p:nvPicPr>
              <p:cNvPr id="60" name="Picture 59" descr="PDB Red 2D 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55525" y="1648735"/>
                <a:ext cx="281766" cy="482600"/>
              </a:xfrm>
              <a:prstGeom prst="rect">
                <a:avLst/>
              </a:prstGeom>
            </p:spPr>
          </p:pic>
          <p:pic>
            <p:nvPicPr>
              <p:cNvPr id="61" name="Picture 60" descr="PDB Blue 2D Ico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86932" y="1648735"/>
                <a:ext cx="300350" cy="482600"/>
              </a:xfrm>
              <a:prstGeom prst="rect">
                <a:avLst/>
              </a:prstGeom>
            </p:spPr>
          </p:pic>
          <p:pic>
            <p:nvPicPr>
              <p:cNvPr id="62" name="Picture 61" descr="PDB Purple 2D Icon.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36916" y="1648735"/>
                <a:ext cx="304800" cy="489752"/>
              </a:xfrm>
              <a:prstGeom prst="rect">
                <a:avLst/>
              </a:prstGeom>
            </p:spPr>
          </p:pic>
          <p:pic>
            <p:nvPicPr>
              <p:cNvPr id="130" name="Picture 129" descr="Red Funnel.png"/>
              <p:cNvPicPr>
                <a:picLocks/>
              </p:cNvPicPr>
              <p:nvPr/>
            </p:nvPicPr>
            <p:blipFill>
              <a:blip r:embed="rId13" cstate="print">
                <a:extLst>
                  <a:ext uri="{28A0092B-C50C-407E-A947-70E740481C1C}">
                    <a14:useLocalDpi xmlns:a14="http://schemas.microsoft.com/office/drawing/2010/main" val="0"/>
                  </a:ext>
                </a:extLst>
              </a:blip>
              <a:stretch>
                <a:fillRect/>
              </a:stretch>
            </p:blipFill>
            <p:spPr>
              <a:xfrm flipV="1">
                <a:off x="5838627" y="928596"/>
                <a:ext cx="215900" cy="508000"/>
              </a:xfrm>
              <a:prstGeom prst="rect">
                <a:avLst/>
              </a:prstGeom>
            </p:spPr>
          </p:pic>
          <p:pic>
            <p:nvPicPr>
              <p:cNvPr id="131" name="Picture 130" descr="Blue Funnel.png"/>
              <p:cNvPicPr>
                <a:picLocks/>
              </p:cNvPicPr>
              <p:nvPr/>
            </p:nvPicPr>
            <p:blipFill>
              <a:blip r:embed="rId17" cstate="print">
                <a:extLst>
                  <a:ext uri="{28A0092B-C50C-407E-A947-70E740481C1C}">
                    <a14:useLocalDpi xmlns:a14="http://schemas.microsoft.com/office/drawing/2010/main" val="0"/>
                  </a:ext>
                </a:extLst>
              </a:blip>
              <a:stretch>
                <a:fillRect/>
              </a:stretch>
            </p:blipFill>
            <p:spPr>
              <a:xfrm flipV="1">
                <a:off x="6059752" y="928596"/>
                <a:ext cx="215900" cy="508000"/>
              </a:xfrm>
              <a:prstGeom prst="rect">
                <a:avLst/>
              </a:prstGeom>
            </p:spPr>
          </p:pic>
          <p:pic>
            <p:nvPicPr>
              <p:cNvPr id="140" name="Picture 139" descr="Purple Funnel.png"/>
              <p:cNvPicPr>
                <a:picLocks/>
              </p:cNvPicPr>
              <p:nvPr/>
            </p:nvPicPr>
            <p:blipFill>
              <a:blip r:embed="rId18" cstate="print">
                <a:extLst>
                  <a:ext uri="{28A0092B-C50C-407E-A947-70E740481C1C}">
                    <a14:useLocalDpi xmlns:a14="http://schemas.microsoft.com/office/drawing/2010/main" val="0"/>
                  </a:ext>
                </a:extLst>
              </a:blip>
              <a:stretch>
                <a:fillRect/>
              </a:stretch>
            </p:blipFill>
            <p:spPr>
              <a:xfrm flipV="1">
                <a:off x="6306390" y="937732"/>
                <a:ext cx="214013" cy="499790"/>
              </a:xfrm>
              <a:prstGeom prst="rect">
                <a:avLst/>
              </a:prstGeom>
            </p:spPr>
          </p:pic>
          <p:pic>
            <p:nvPicPr>
              <p:cNvPr id="141" name="Picture 140" descr="Purple Funnel.png"/>
              <p:cNvPicPr>
                <a:picLocks/>
              </p:cNvPicPr>
              <p:nvPr/>
            </p:nvPicPr>
            <p:blipFill>
              <a:blip r:embed="rId18" cstate="print">
                <a:extLst>
                  <a:ext uri="{28A0092B-C50C-407E-A947-70E740481C1C}">
                    <a14:useLocalDpi xmlns:a14="http://schemas.microsoft.com/office/drawing/2010/main" val="0"/>
                  </a:ext>
                </a:extLst>
              </a:blip>
              <a:stretch>
                <a:fillRect/>
              </a:stretch>
            </p:blipFill>
            <p:spPr>
              <a:xfrm flipV="1">
                <a:off x="6540924" y="937732"/>
                <a:ext cx="214013" cy="499790"/>
              </a:xfrm>
              <a:prstGeom prst="rect">
                <a:avLst/>
              </a:prstGeom>
            </p:spPr>
          </p:pic>
        </p:grpSp>
        <p:pic>
          <p:nvPicPr>
            <p:cNvPr id="72" name="Picture 71" descr="dial high.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31141" y="2225517"/>
              <a:ext cx="889000" cy="889000"/>
            </a:xfrm>
            <a:prstGeom prst="rect">
              <a:avLst/>
            </a:prstGeom>
          </p:spPr>
        </p:pic>
      </p:grpSp>
      <p:grpSp>
        <p:nvGrpSpPr>
          <p:cNvPr id="9" name="Group 8"/>
          <p:cNvGrpSpPr/>
          <p:nvPr/>
        </p:nvGrpSpPr>
        <p:grpSpPr>
          <a:xfrm>
            <a:off x="3088461" y="3058816"/>
            <a:ext cx="4304759" cy="1539790"/>
            <a:chOff x="3088461" y="3058816"/>
            <a:chExt cx="4304759" cy="1539790"/>
          </a:xfrm>
        </p:grpSpPr>
        <p:sp>
          <p:nvSpPr>
            <p:cNvPr id="35" name="Trapezoid 34"/>
            <p:cNvSpPr/>
            <p:nvPr/>
          </p:nvSpPr>
          <p:spPr>
            <a:xfrm>
              <a:off x="3088461" y="3859378"/>
              <a:ext cx="4304759" cy="299243"/>
            </a:xfrm>
            <a:prstGeom prst="trapezoid">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endParaRPr lang="en-US" sz="900">
                <a:solidFill>
                  <a:schemeClr val="tx1"/>
                </a:solidFill>
                <a:latin typeface="Arial" charset="0"/>
              </a:endParaRPr>
            </a:p>
          </p:txBody>
        </p:sp>
        <p:sp>
          <p:nvSpPr>
            <p:cNvPr id="33" name="Rectangle 20"/>
            <p:cNvSpPr>
              <a:spLocks noChangeArrowheads="1"/>
            </p:cNvSpPr>
            <p:nvPr/>
          </p:nvSpPr>
          <p:spPr bwMode="auto">
            <a:xfrm>
              <a:off x="3088462" y="4158622"/>
              <a:ext cx="4304758" cy="439984"/>
            </a:xfrm>
            <a:prstGeom prst="rect">
              <a:avLst/>
            </a:prstGeom>
            <a:solidFill>
              <a:schemeClr val="bg1">
                <a:lumMod val="5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defRPr/>
              </a:pPr>
              <a:r>
                <a:rPr lang="en-US" sz="900" dirty="0">
                  <a:solidFill>
                    <a:schemeClr val="tx1"/>
                  </a:solidFill>
                  <a:effectLst>
                    <a:glow rad="63500">
                      <a:schemeClr val="accent2">
                        <a:alpha val="75000"/>
                      </a:schemeClr>
                    </a:glow>
                  </a:effectLst>
                  <a:latin typeface="Arial" charset="0"/>
                </a:rPr>
                <a:t>Multitenant Container Database (CDB)</a:t>
              </a:r>
            </a:p>
          </p:txBody>
        </p:sp>
        <p:grpSp>
          <p:nvGrpSpPr>
            <p:cNvPr id="10" name="Group 44"/>
            <p:cNvGrpSpPr/>
            <p:nvPr/>
          </p:nvGrpSpPr>
          <p:grpSpPr>
            <a:xfrm>
              <a:off x="4930584" y="3066961"/>
              <a:ext cx="729901" cy="1017787"/>
              <a:chOff x="4741987" y="3072401"/>
              <a:chExt cx="729901" cy="1017787"/>
            </a:xfrm>
          </p:grpSpPr>
          <p:grpSp>
            <p:nvGrpSpPr>
              <p:cNvPr id="11" name="Group 46"/>
              <p:cNvGrpSpPr/>
              <p:nvPr/>
            </p:nvGrpSpPr>
            <p:grpSpPr>
              <a:xfrm>
                <a:off x="4878777" y="3931873"/>
                <a:ext cx="310415" cy="158315"/>
                <a:chOff x="2884130" y="3620727"/>
                <a:chExt cx="327740" cy="167151"/>
              </a:xfrm>
            </p:grpSpPr>
            <p:sp>
              <p:nvSpPr>
                <p:cNvPr id="53" name="Rectangle 52"/>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p:cNvSpPr/>
              <p:nvPr/>
            </p:nvSpPr>
            <p:spPr>
              <a:xfrm>
                <a:off x="4741987" y="3072401"/>
                <a:ext cx="637519" cy="333699"/>
              </a:xfrm>
              <a:prstGeom prst="ellipse">
                <a:avLst/>
              </a:prstGeom>
              <a:solidFill>
                <a:srgbClr val="FF5E55"/>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49" name="Magnetic Disk 6"/>
              <p:cNvSpPr/>
              <p:nvPr/>
            </p:nvSpPr>
            <p:spPr>
              <a:xfrm>
                <a:off x="4741989"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0" name="Arc 49"/>
              <p:cNvSpPr/>
              <p:nvPr/>
            </p:nvSpPr>
            <p:spPr>
              <a:xfrm rot="5400000" flipV="1">
                <a:off x="4874110"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1" name="Arc 50"/>
              <p:cNvSpPr/>
              <p:nvPr/>
            </p:nvSpPr>
            <p:spPr>
              <a:xfrm rot="5400000" flipV="1">
                <a:off x="4874111"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2" name="TextBox 51"/>
              <p:cNvSpPr txBox="1"/>
              <p:nvPr/>
            </p:nvSpPr>
            <p:spPr>
              <a:xfrm>
                <a:off x="4992713" y="3763497"/>
                <a:ext cx="479175" cy="247781"/>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grpSp>
          <p:nvGrpSpPr>
            <p:cNvPr id="14" name="Group 54"/>
            <p:cNvGrpSpPr/>
            <p:nvPr/>
          </p:nvGrpSpPr>
          <p:grpSpPr>
            <a:xfrm>
              <a:off x="4116608" y="3058816"/>
              <a:ext cx="707202" cy="1017787"/>
              <a:chOff x="3910628" y="3072401"/>
              <a:chExt cx="707202" cy="1017787"/>
            </a:xfrm>
          </p:grpSpPr>
          <p:grpSp>
            <p:nvGrpSpPr>
              <p:cNvPr id="15" name="Group 55"/>
              <p:cNvGrpSpPr/>
              <p:nvPr/>
            </p:nvGrpSpPr>
            <p:grpSpPr>
              <a:xfrm>
                <a:off x="3910628" y="3072401"/>
                <a:ext cx="637521" cy="1017787"/>
                <a:chOff x="3910628" y="3072401"/>
                <a:chExt cx="637521" cy="1017787"/>
              </a:xfrm>
            </p:grpSpPr>
            <p:grpSp>
              <p:nvGrpSpPr>
                <p:cNvPr id="17" name="Group 63"/>
                <p:cNvGrpSpPr/>
                <p:nvPr/>
              </p:nvGrpSpPr>
              <p:grpSpPr>
                <a:xfrm>
                  <a:off x="4047418" y="3931873"/>
                  <a:ext cx="310415" cy="158315"/>
                  <a:chOff x="2884130" y="3620727"/>
                  <a:chExt cx="327740" cy="167151"/>
                </a:xfrm>
              </p:grpSpPr>
              <p:sp>
                <p:nvSpPr>
                  <p:cNvPr id="73" name="Rectangle 72"/>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Oval 64"/>
                <p:cNvSpPr/>
                <p:nvPr/>
              </p:nvSpPr>
              <p:spPr>
                <a:xfrm>
                  <a:off x="3910628" y="3072401"/>
                  <a:ext cx="637519" cy="333699"/>
                </a:xfrm>
                <a:prstGeom prst="ellipse">
                  <a:avLst/>
                </a:prstGeom>
                <a:solidFill>
                  <a:srgbClr val="4CD0F6"/>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66" name="Magnetic Disk 6"/>
                <p:cNvSpPr/>
                <p:nvPr/>
              </p:nvSpPr>
              <p:spPr>
                <a:xfrm>
                  <a:off x="3910630"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45B9DA"/>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Arc 68"/>
                <p:cNvSpPr/>
                <p:nvPr/>
              </p:nvSpPr>
              <p:spPr>
                <a:xfrm rot="5400000" flipV="1">
                  <a:off x="4042751"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70" name="Arc 69"/>
                <p:cNvSpPr/>
                <p:nvPr/>
              </p:nvSpPr>
              <p:spPr>
                <a:xfrm rot="5400000" flipV="1">
                  <a:off x="4042752"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grpSp>
          <p:sp>
            <p:nvSpPr>
              <p:cNvPr id="58" name="TextBox 57"/>
              <p:cNvSpPr txBox="1"/>
              <p:nvPr/>
            </p:nvSpPr>
            <p:spPr>
              <a:xfrm>
                <a:off x="4292100" y="3757272"/>
                <a:ext cx="325730"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BI</a:t>
                </a:r>
              </a:p>
            </p:txBody>
          </p:sp>
        </p:grpSp>
        <p:grpSp>
          <p:nvGrpSpPr>
            <p:cNvPr id="18" name="Group 74"/>
            <p:cNvGrpSpPr/>
            <p:nvPr/>
          </p:nvGrpSpPr>
          <p:grpSpPr>
            <a:xfrm>
              <a:off x="5735708" y="3070175"/>
              <a:ext cx="756644" cy="1017787"/>
              <a:chOff x="5596045" y="3072401"/>
              <a:chExt cx="756644" cy="1017787"/>
            </a:xfrm>
          </p:grpSpPr>
          <p:grpSp>
            <p:nvGrpSpPr>
              <p:cNvPr id="19" name="Group 75"/>
              <p:cNvGrpSpPr/>
              <p:nvPr/>
            </p:nvGrpSpPr>
            <p:grpSpPr>
              <a:xfrm>
                <a:off x="5732835" y="3931873"/>
                <a:ext cx="310415" cy="158315"/>
                <a:chOff x="2884130" y="3620727"/>
                <a:chExt cx="327740" cy="167151"/>
              </a:xfrm>
            </p:grpSpPr>
            <p:sp>
              <p:nvSpPr>
                <p:cNvPr id="84" name="Rectangle 83"/>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p:cNvSpPr/>
              <p:nvPr/>
            </p:nvSpPr>
            <p:spPr>
              <a:xfrm>
                <a:off x="5596045" y="3072401"/>
                <a:ext cx="637519" cy="333699"/>
              </a:xfrm>
              <a:prstGeom prst="ellipse">
                <a:avLst/>
              </a:prstGeom>
              <a:solidFill>
                <a:srgbClr val="FFC261"/>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78" name="Magnetic Disk 6"/>
              <p:cNvSpPr/>
              <p:nvPr/>
            </p:nvSpPr>
            <p:spPr>
              <a:xfrm>
                <a:off x="5596047"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F7A13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9" name="Arc 78"/>
              <p:cNvSpPr/>
              <p:nvPr/>
            </p:nvSpPr>
            <p:spPr>
              <a:xfrm rot="5400000" flipV="1">
                <a:off x="5728168"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80" name="Arc 79"/>
              <p:cNvSpPr/>
              <p:nvPr/>
            </p:nvSpPr>
            <p:spPr>
              <a:xfrm rot="5400000" flipV="1">
                <a:off x="5728169"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83" name="TextBox 82"/>
              <p:cNvSpPr txBox="1"/>
              <p:nvPr/>
            </p:nvSpPr>
            <p:spPr>
              <a:xfrm>
                <a:off x="5846771" y="3744822"/>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HCM</a:t>
                </a:r>
              </a:p>
            </p:txBody>
          </p:sp>
        </p:grpSp>
        <p:grpSp>
          <p:nvGrpSpPr>
            <p:cNvPr id="20" name="Group 85"/>
            <p:cNvGrpSpPr/>
            <p:nvPr/>
          </p:nvGrpSpPr>
          <p:grpSpPr>
            <a:xfrm>
              <a:off x="6543913" y="3072811"/>
              <a:ext cx="752718" cy="1017787"/>
              <a:chOff x="6476846" y="3072401"/>
              <a:chExt cx="752718" cy="1017787"/>
            </a:xfrm>
          </p:grpSpPr>
          <p:grpSp>
            <p:nvGrpSpPr>
              <p:cNvPr id="21" name="Group 86"/>
              <p:cNvGrpSpPr/>
              <p:nvPr/>
            </p:nvGrpSpPr>
            <p:grpSpPr>
              <a:xfrm>
                <a:off x="6476846" y="3072401"/>
                <a:ext cx="637521" cy="1017787"/>
                <a:chOff x="6476846" y="3072401"/>
                <a:chExt cx="637521" cy="1017787"/>
              </a:xfrm>
            </p:grpSpPr>
            <p:grpSp>
              <p:nvGrpSpPr>
                <p:cNvPr id="22" name="Group 88"/>
                <p:cNvGrpSpPr/>
                <p:nvPr/>
              </p:nvGrpSpPr>
              <p:grpSpPr>
                <a:xfrm>
                  <a:off x="6613636" y="3931873"/>
                  <a:ext cx="310415" cy="158315"/>
                  <a:chOff x="2884130" y="3620727"/>
                  <a:chExt cx="327740" cy="167151"/>
                </a:xfrm>
              </p:grpSpPr>
              <p:sp>
                <p:nvSpPr>
                  <p:cNvPr id="94" name="Rectangle 93"/>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Oval 89"/>
                <p:cNvSpPr/>
                <p:nvPr/>
              </p:nvSpPr>
              <p:spPr>
                <a:xfrm>
                  <a:off x="6476846" y="3072401"/>
                  <a:ext cx="637519" cy="333699"/>
                </a:xfrm>
                <a:prstGeom prst="ellipse">
                  <a:avLst/>
                </a:prstGeom>
                <a:solidFill>
                  <a:srgbClr val="E69BFF"/>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91" name="Magnetic Disk 6"/>
                <p:cNvSpPr/>
                <p:nvPr/>
              </p:nvSpPr>
              <p:spPr>
                <a:xfrm>
                  <a:off x="6476848"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CF7DEE"/>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2" name="Arc 91"/>
                <p:cNvSpPr/>
                <p:nvPr/>
              </p:nvSpPr>
              <p:spPr>
                <a:xfrm rot="5400000" flipV="1">
                  <a:off x="6608969"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93" name="Arc 92"/>
                <p:cNvSpPr/>
                <p:nvPr/>
              </p:nvSpPr>
              <p:spPr>
                <a:xfrm rot="5400000" flipV="1">
                  <a:off x="6608970"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grpSp>
          <p:sp>
            <p:nvSpPr>
              <p:cNvPr id="88" name="TextBox 87"/>
              <p:cNvSpPr txBox="1"/>
              <p:nvPr/>
            </p:nvSpPr>
            <p:spPr>
              <a:xfrm>
                <a:off x="6757397" y="3746515"/>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grpSp>
          <p:nvGrpSpPr>
            <p:cNvPr id="23" name="Group 95"/>
            <p:cNvGrpSpPr/>
            <p:nvPr/>
          </p:nvGrpSpPr>
          <p:grpSpPr>
            <a:xfrm>
              <a:off x="3276810" y="3061494"/>
              <a:ext cx="725136" cy="1017785"/>
              <a:chOff x="2312318" y="2618661"/>
              <a:chExt cx="725136" cy="1017785"/>
            </a:xfrm>
          </p:grpSpPr>
          <p:grpSp>
            <p:nvGrpSpPr>
              <p:cNvPr id="24" name="Group 96"/>
              <p:cNvGrpSpPr/>
              <p:nvPr/>
            </p:nvGrpSpPr>
            <p:grpSpPr>
              <a:xfrm>
                <a:off x="2449108" y="3478132"/>
                <a:ext cx="310415" cy="158314"/>
                <a:chOff x="2884130" y="3620727"/>
                <a:chExt cx="327740" cy="167150"/>
              </a:xfrm>
            </p:grpSpPr>
            <p:sp>
              <p:nvSpPr>
                <p:cNvPr id="103" name="Rectangle 102"/>
                <p:cNvSpPr/>
                <p:nvPr/>
              </p:nvSpPr>
              <p:spPr>
                <a:xfrm>
                  <a:off x="2884130" y="3637114"/>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p:cNvSpPr/>
              <p:nvPr/>
            </p:nvSpPr>
            <p:spPr>
              <a:xfrm>
                <a:off x="2312318" y="2618661"/>
                <a:ext cx="637519" cy="333699"/>
              </a:xfrm>
              <a:prstGeom prst="ellipse">
                <a:avLst/>
              </a:prstGeom>
              <a:solidFill>
                <a:srgbClr val="AAEB78"/>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99" name="Magnetic Disk 6"/>
              <p:cNvSpPr/>
              <p:nvPr/>
            </p:nvSpPr>
            <p:spPr>
              <a:xfrm>
                <a:off x="2312320" y="275576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93CD65"/>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0" name="Arc 99"/>
              <p:cNvSpPr/>
              <p:nvPr/>
            </p:nvSpPr>
            <p:spPr>
              <a:xfrm rot="5400000" flipV="1">
                <a:off x="2444441" y="286718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01" name="Arc 100"/>
              <p:cNvSpPr/>
              <p:nvPr/>
            </p:nvSpPr>
            <p:spPr>
              <a:xfrm rot="5400000" flipV="1">
                <a:off x="2444442" y="266503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02" name="TextBox 101"/>
              <p:cNvSpPr txBox="1"/>
              <p:nvPr/>
            </p:nvSpPr>
            <p:spPr>
              <a:xfrm>
                <a:off x="2617773" y="3299000"/>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grpSp>
    </p:spTree>
    <p:custDataLst>
      <p:tags r:id="rId1"/>
    </p:custDataLst>
    <p:extLst>
      <p:ext uri="{BB962C8B-B14F-4D97-AF65-F5344CB8AC3E}">
        <p14:creationId xmlns:p14="http://schemas.microsoft.com/office/powerpoint/2010/main" val="91358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748E-6 2.51312E-6 L -0.07275 2.51312E-6 " pathEditMode="relative" rAng="0" ptsTypes="AA">
                                      <p:cBhvr>
                                        <p:cTn id="6" dur="2000" fill="hold"/>
                                        <p:tgtEl>
                                          <p:spTgt spid="2"/>
                                        </p:tgtEl>
                                        <p:attrNameLst>
                                          <p:attrName>ppt_x</p:attrName>
                                          <p:attrName>ppt_y</p:attrName>
                                        </p:attrNameLst>
                                      </p:cBhvr>
                                      <p:rCtr x="-3646" y="0"/>
                                    </p:animMotion>
                                  </p:childTnLst>
                                </p:cTn>
                              </p:par>
                              <p:par>
                                <p:cTn id="7" presetID="0" presetClass="path" presetSubtype="0" accel="50000" decel="50000" fill="hold" nodeType="withEffect">
                                  <p:stCondLst>
                                    <p:cond delay="0"/>
                                  </p:stCondLst>
                                  <p:childTnLst>
                                    <p:animMotion origin="layout" path="M 3.3478E-6 -2.53782E-6 L 0.06459 -2.53782E-6 " pathEditMode="relative" rAng="0" ptsTypes="AA">
                                      <p:cBhvr>
                                        <p:cTn id="8" dur="2000" fill="hold"/>
                                        <p:tgtEl>
                                          <p:spTgt spid="5"/>
                                        </p:tgtEl>
                                        <p:attrNameLst>
                                          <p:attrName>ppt_x</p:attrName>
                                          <p:attrName>ppt_y</p:attrName>
                                        </p:attrNameLst>
                                      </p:cBhvr>
                                      <p:rCtr x="32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812800" y="1439466"/>
            <a:ext cx="6789738" cy="634020"/>
          </a:xfrm>
          <a:prstGeom prst="rect">
            <a:avLst/>
          </a:prstGeom>
          <a:noFill/>
          <a:ln w="9525">
            <a:noFill/>
            <a:miter lim="800000"/>
            <a:headEnd/>
            <a:tailEnd/>
          </a:ln>
        </p:spPr>
        <p:txBody>
          <a:bodyPr>
            <a:spAutoFit/>
          </a:bodyPr>
          <a:lstStyle/>
          <a:p>
            <a:pPr marL="119063" indent="-119063" algn="l" eaLnBrk="0" hangingPunct="0">
              <a:lnSpc>
                <a:spcPct val="100000"/>
              </a:lnSpc>
              <a:spcBef>
                <a:spcPct val="20000"/>
              </a:spcBef>
              <a:buClrTx/>
            </a:pPr>
            <a:endParaRPr lang="en-US" sz="1600">
              <a:latin typeface="Arial" charset="0"/>
            </a:endParaRPr>
          </a:p>
          <a:p>
            <a:pPr marL="119063" indent="-119063" algn="l" eaLnBrk="0" hangingPunct="0">
              <a:lnSpc>
                <a:spcPct val="100000"/>
              </a:lnSpc>
              <a:spcBef>
                <a:spcPct val="20000"/>
              </a:spcBef>
              <a:buClrTx/>
            </a:pPr>
            <a:endParaRPr lang="en-US" sz="1600" b="0">
              <a:latin typeface="Arial" charset="0"/>
            </a:endParaRPr>
          </a:p>
        </p:txBody>
      </p:sp>
      <p:sp>
        <p:nvSpPr>
          <p:cNvPr id="9" name="Rectangle 4"/>
          <p:cNvSpPr txBox="1">
            <a:spLocks noChangeArrowheads="1"/>
          </p:cNvSpPr>
          <p:nvPr/>
        </p:nvSpPr>
        <p:spPr bwMode="auto">
          <a:xfrm>
            <a:off x="663575" y="988361"/>
            <a:ext cx="8204200" cy="34979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8600" lvl="0" indent="-228600" algn="l">
              <a:lnSpc>
                <a:spcPct val="100000"/>
              </a:lnSpc>
              <a:spcBef>
                <a:spcPts val="1200"/>
              </a:spcBef>
              <a:buClr>
                <a:schemeClr val="accent1"/>
              </a:buClr>
              <a:buFont typeface="Wingdings" pitchFamily="2" charset="2"/>
              <a:buChar char="§"/>
            </a:pPr>
            <a:r>
              <a:rPr lang="en-US" sz="2400" b="0" kern="0" dirty="0" smtClean="0">
                <a:latin typeface="+mn-lt"/>
                <a:ea typeface="+mn-ea"/>
              </a:rPr>
              <a:t>Oracle Database 12</a:t>
            </a:r>
            <a:r>
              <a:rPr lang="en-US" sz="2400" kern="0" dirty="0" smtClean="0">
                <a:latin typeface="+mn-lt"/>
              </a:rPr>
              <a:t>c</a:t>
            </a:r>
            <a:r>
              <a:rPr lang="en-US" sz="2400" b="0" kern="0" dirty="0" smtClean="0">
                <a:latin typeface="+mn-lt"/>
                <a:ea typeface="+mn-ea"/>
              </a:rPr>
              <a:t> lets you have many </a:t>
            </a:r>
            <a:br>
              <a:rPr lang="en-US" sz="2400" b="0" kern="0" dirty="0" smtClean="0">
                <a:latin typeface="+mn-lt"/>
                <a:ea typeface="+mn-ea"/>
              </a:rPr>
            </a:br>
            <a:r>
              <a:rPr lang="en-US" sz="2400" b="0" i="1" kern="0" dirty="0" smtClean="0">
                <a:latin typeface="+mn-lt"/>
                <a:ea typeface="+mn-ea"/>
              </a:rPr>
              <a:t>pluggable databases</a:t>
            </a:r>
            <a:r>
              <a:rPr lang="en-US" sz="2400" b="0" kern="0" dirty="0" smtClean="0">
                <a:latin typeface="+mn-lt"/>
                <a:ea typeface="+mn-ea"/>
              </a:rPr>
              <a:t> (PDBs)</a:t>
            </a:r>
            <a:br>
              <a:rPr lang="en-US" sz="2400" b="0" kern="0" dirty="0" smtClean="0">
                <a:latin typeface="+mn-lt"/>
                <a:ea typeface="+mn-ea"/>
              </a:rPr>
            </a:br>
            <a:r>
              <a:rPr lang="en-US" sz="2400" b="0" kern="0" dirty="0" smtClean="0">
                <a:latin typeface="+mn-lt"/>
                <a:ea typeface="+mn-ea"/>
              </a:rPr>
              <a:t>in a single </a:t>
            </a:r>
            <a:r>
              <a:rPr lang="en-US" sz="2400" b="0" i="1" kern="0" dirty="0" smtClean="0">
                <a:latin typeface="+mn-lt"/>
                <a:ea typeface="+mn-ea"/>
              </a:rPr>
              <a:t>multitenant container database (CDB)</a:t>
            </a:r>
          </a:p>
          <a:p>
            <a:pPr marL="228600" lvl="0" indent="-228600" algn="l">
              <a:lnSpc>
                <a:spcPct val="100000"/>
              </a:lnSpc>
              <a:spcBef>
                <a:spcPts val="1200"/>
              </a:spcBef>
              <a:buClr>
                <a:schemeClr val="accent1"/>
              </a:buClr>
              <a:buFont typeface="Wingdings" pitchFamily="2" charset="2"/>
              <a:buChar char="§"/>
            </a:pPr>
            <a:r>
              <a:rPr lang="en-US" sz="2400" b="0" kern="0" dirty="0" smtClean="0">
                <a:latin typeface="+mn-lt"/>
                <a:ea typeface="+mn-ea"/>
              </a:rPr>
              <a:t>PDBs share common resources</a:t>
            </a:r>
          </a:p>
          <a:p>
            <a:pPr marL="228600" lvl="0" indent="-228600" algn="l">
              <a:lnSpc>
                <a:spcPct val="100000"/>
              </a:lnSpc>
              <a:spcBef>
                <a:spcPts val="1200"/>
              </a:spcBef>
              <a:buClr>
                <a:schemeClr val="accent1"/>
              </a:buClr>
              <a:buFont typeface="Wingdings" pitchFamily="2" charset="2"/>
              <a:buChar char="§"/>
            </a:pPr>
            <a:r>
              <a:rPr lang="en-US" sz="2400" b="0" kern="0" dirty="0" smtClean="0">
                <a:latin typeface="+mn-lt"/>
                <a:ea typeface="+mn-ea"/>
              </a:rPr>
              <a:t>The application connects to the PDB and sees it just like </a:t>
            </a:r>
            <a:br>
              <a:rPr lang="en-US" sz="2400" b="0" kern="0" dirty="0" smtClean="0">
                <a:latin typeface="+mn-lt"/>
                <a:ea typeface="+mn-ea"/>
              </a:rPr>
            </a:br>
            <a:r>
              <a:rPr lang="en-US" sz="2400" b="0" kern="0" dirty="0" smtClean="0">
                <a:latin typeface="+mn-lt"/>
                <a:ea typeface="+mn-ea"/>
              </a:rPr>
              <a:t>a pre-12</a:t>
            </a:r>
            <a:r>
              <a:rPr lang="en-US" sz="2400" kern="0" dirty="0" smtClean="0">
                <a:latin typeface="+mn-lt"/>
              </a:rPr>
              <a:t>c</a:t>
            </a:r>
            <a:r>
              <a:rPr lang="en-US" sz="2400" b="0" kern="0" dirty="0" smtClean="0">
                <a:latin typeface="+mn-lt"/>
                <a:ea typeface="+mn-ea"/>
              </a:rPr>
              <a:t> database</a:t>
            </a:r>
          </a:p>
          <a:p>
            <a:pPr marL="228600" lvl="0" indent="-228600" algn="l">
              <a:lnSpc>
                <a:spcPct val="100000"/>
              </a:lnSpc>
              <a:spcBef>
                <a:spcPts val="1200"/>
              </a:spcBef>
              <a:buClr>
                <a:schemeClr val="accent1"/>
              </a:buClr>
              <a:buFont typeface="Wingdings" pitchFamily="2" charset="2"/>
              <a:buChar char="§"/>
            </a:pPr>
            <a:r>
              <a:rPr lang="en-US" sz="2400" b="0" kern="0" dirty="0" smtClean="0">
                <a:latin typeface="+mn-lt"/>
                <a:ea typeface="+mn-ea"/>
              </a:rPr>
              <a:t>The system administrator connects to the CDB as a whole and sees a single system image</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Title 3"/>
          <p:cNvSpPr>
            <a:spLocks noGrp="1"/>
          </p:cNvSpPr>
          <p:nvPr>
            <p:ph type="title"/>
          </p:nvPr>
        </p:nvSpPr>
        <p:spPr>
          <a:xfrm>
            <a:off x="804347" y="245538"/>
            <a:ext cx="8229586" cy="770462"/>
          </a:xfrm>
        </p:spPr>
        <p:txBody>
          <a:bodyPr/>
          <a:lstStyle/>
          <a:p>
            <a:r>
              <a:rPr lang="en-US" dirty="0" smtClean="0"/>
              <a:t>Multitenant Architecture + Pluggable Databases</a:t>
            </a:r>
            <a:endParaRPr lang="en-US" sz="2000" b="0" dirty="0">
              <a:solidFill>
                <a:schemeClr val="accent1"/>
              </a:solidFill>
            </a:endParaRPr>
          </a:p>
        </p:txBody>
      </p:sp>
    </p:spTree>
  </p:cSld>
  <p:clrMapOvr>
    <a:masterClrMapping/>
  </p:clrMapOvr>
  <p:transition spd="med">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235585" y="2631133"/>
            <a:ext cx="772" cy="579502"/>
          </a:xfrm>
          <a:prstGeom prst="line">
            <a:avLst/>
          </a:prstGeom>
        </p:spPr>
        <p:style>
          <a:lnRef idx="2">
            <a:schemeClr val="dk1"/>
          </a:lnRef>
          <a:fillRef idx="0">
            <a:schemeClr val="dk1"/>
          </a:fillRef>
          <a:effectRef idx="1">
            <a:schemeClr val="dk1"/>
          </a:effectRef>
          <a:fontRef idx="minor">
            <a:schemeClr val="tx1"/>
          </a:fontRef>
        </p:style>
      </p:cxnSp>
      <p:sp>
        <p:nvSpPr>
          <p:cNvPr id="4" name="Text Placeholder 3"/>
          <p:cNvSpPr>
            <a:spLocks noGrp="1"/>
          </p:cNvSpPr>
          <p:nvPr>
            <p:ph type="body" sz="quarter" idx="13"/>
          </p:nvPr>
        </p:nvSpPr>
        <p:spPr/>
        <p:txBody>
          <a:bodyPr/>
          <a:lstStyle/>
          <a:p>
            <a:r>
              <a:rPr lang="en-US" dirty="0" smtClean="0"/>
              <a:t>Expand Cluster to Support Flexible Consolidation Model</a:t>
            </a:r>
            <a:endParaRPr lang="en-US" dirty="0"/>
          </a:p>
        </p:txBody>
      </p:sp>
      <p:cxnSp>
        <p:nvCxnSpPr>
          <p:cNvPr id="7" name="Straight Connector 6"/>
          <p:cNvCxnSpPr/>
          <p:nvPr/>
        </p:nvCxnSpPr>
        <p:spPr>
          <a:xfrm>
            <a:off x="6773815" y="2351602"/>
            <a:ext cx="0" cy="291334"/>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807358" y="2351602"/>
            <a:ext cx="0" cy="29133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3807358" y="2642936"/>
            <a:ext cx="29664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7" name="Picture 66" descr="Wide Poin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28" y="1044094"/>
            <a:ext cx="1488017" cy="401120"/>
          </a:xfrm>
          <a:prstGeom prst="rect">
            <a:avLst/>
          </a:prstGeom>
        </p:spPr>
      </p:pic>
      <p:pic>
        <p:nvPicPr>
          <p:cNvPr id="68" name="Picture 67" descr="Wide Poin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229" y="1412406"/>
            <a:ext cx="1488017" cy="748843"/>
          </a:xfrm>
          <a:prstGeom prst="rect">
            <a:avLst/>
          </a:prstGeom>
        </p:spPr>
      </p:pic>
      <p:sp>
        <p:nvSpPr>
          <p:cNvPr id="81" name="TextBox 80"/>
          <p:cNvSpPr txBox="1"/>
          <p:nvPr/>
        </p:nvSpPr>
        <p:spPr>
          <a:xfrm>
            <a:off x="1285618" y="1102064"/>
            <a:ext cx="676400" cy="246221"/>
          </a:xfrm>
          <a:prstGeom prst="rect">
            <a:avLst/>
          </a:prstGeom>
          <a:noFill/>
        </p:spPr>
        <p:txBody>
          <a:bodyPr wrap="none" rtlCol="0">
            <a:spAutoFit/>
          </a:bodyPr>
          <a:lstStyle/>
          <a:p>
            <a:r>
              <a:rPr lang="en-US" sz="1000" dirty="0" smtClean="0">
                <a:solidFill>
                  <a:schemeClr val="tx2"/>
                </a:solidFill>
              </a:rPr>
              <a:t>Services</a:t>
            </a:r>
          </a:p>
        </p:txBody>
      </p:sp>
      <p:sp>
        <p:nvSpPr>
          <p:cNvPr id="82" name="TextBox 81"/>
          <p:cNvSpPr txBox="1"/>
          <p:nvPr/>
        </p:nvSpPr>
        <p:spPr>
          <a:xfrm>
            <a:off x="1180375" y="1585582"/>
            <a:ext cx="1061496" cy="400110"/>
          </a:xfrm>
          <a:prstGeom prst="rect">
            <a:avLst/>
          </a:prstGeom>
          <a:noFill/>
        </p:spPr>
        <p:txBody>
          <a:bodyPr wrap="none" rtlCol="0">
            <a:spAutoFit/>
          </a:bodyPr>
          <a:lstStyle/>
          <a:p>
            <a:r>
              <a:rPr lang="en-US" sz="1000" dirty="0" smtClean="0">
                <a:solidFill>
                  <a:schemeClr val="tx2"/>
                </a:solidFill>
              </a:rPr>
              <a:t>Single SGA per</a:t>
            </a:r>
          </a:p>
          <a:p>
            <a:r>
              <a:rPr lang="en-US" sz="1000" dirty="0" smtClean="0">
                <a:solidFill>
                  <a:schemeClr val="tx2"/>
                </a:solidFill>
              </a:rPr>
              <a:t>CDB Instance</a:t>
            </a:r>
          </a:p>
        </p:txBody>
      </p:sp>
      <p:sp>
        <p:nvSpPr>
          <p:cNvPr id="13" name="Rectangle 20"/>
          <p:cNvSpPr>
            <a:spLocks noChangeArrowheads="1"/>
          </p:cNvSpPr>
          <p:nvPr/>
        </p:nvSpPr>
        <p:spPr bwMode="auto">
          <a:xfrm>
            <a:off x="2686029" y="953017"/>
            <a:ext cx="1745483" cy="1476032"/>
          </a:xfrm>
          <a:prstGeom prst="rect">
            <a:avLst/>
          </a:prstGeom>
          <a:solidFill>
            <a:schemeClr val="bg2">
              <a:lumMod val="20000"/>
              <a:lumOff val="8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b"/>
          <a:lstStyle/>
          <a:p>
            <a:pPr defTabSz="228600">
              <a:lnSpc>
                <a:spcPct val="90000"/>
              </a:lnSpc>
              <a:spcBef>
                <a:spcPct val="50000"/>
              </a:spcBef>
              <a:buClr>
                <a:srgbClr val="FD0000"/>
              </a:buClr>
              <a:defRPr/>
            </a:pPr>
            <a:r>
              <a:rPr lang="en-US" sz="900" dirty="0" smtClean="0">
                <a:solidFill>
                  <a:schemeClr val="tx1"/>
                </a:solidFill>
                <a:latin typeface="Arial" charset="0"/>
              </a:rPr>
              <a:t>Node1</a:t>
            </a:r>
            <a:endParaRPr lang="en-US" sz="900" dirty="0">
              <a:solidFill>
                <a:schemeClr val="tx1"/>
              </a:solidFill>
              <a:latin typeface="Arial" charset="0"/>
            </a:endParaRPr>
          </a:p>
        </p:txBody>
      </p:sp>
      <p:pic>
        <p:nvPicPr>
          <p:cNvPr id="47" name="Picture 46" descr="dial hig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8241" y="2230539"/>
            <a:ext cx="889000" cy="889000"/>
          </a:xfrm>
          <a:prstGeom prst="rect">
            <a:avLst/>
          </a:prstGeom>
        </p:spPr>
      </p:pic>
      <p:sp>
        <p:nvSpPr>
          <p:cNvPr id="31" name="Rounded Rectangle 30"/>
          <p:cNvSpPr/>
          <p:nvPr/>
        </p:nvSpPr>
        <p:spPr>
          <a:xfrm>
            <a:off x="2809973" y="1382492"/>
            <a:ext cx="1511893" cy="778757"/>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r>
              <a:rPr lang="en-US" sz="900" dirty="0" smtClean="0">
                <a:solidFill>
                  <a:schemeClr val="tx1"/>
                </a:solidFill>
                <a:latin typeface="Arial" charset="0"/>
              </a:rPr>
              <a:t>CDB Instance 1</a:t>
            </a:r>
            <a:endParaRPr lang="en-US" sz="900" dirty="0">
              <a:solidFill>
                <a:schemeClr val="tx1"/>
              </a:solidFill>
              <a:latin typeface="Arial" charset="0"/>
            </a:endParaRPr>
          </a:p>
        </p:txBody>
      </p:sp>
      <p:sp>
        <p:nvSpPr>
          <p:cNvPr id="12" name="Rectangle 20"/>
          <p:cNvSpPr>
            <a:spLocks noChangeArrowheads="1"/>
          </p:cNvSpPr>
          <p:nvPr/>
        </p:nvSpPr>
        <p:spPr bwMode="auto">
          <a:xfrm>
            <a:off x="5939149" y="953017"/>
            <a:ext cx="1763469" cy="1476031"/>
          </a:xfrm>
          <a:prstGeom prst="rect">
            <a:avLst/>
          </a:prstGeom>
          <a:solidFill>
            <a:schemeClr val="bg2">
              <a:lumMod val="20000"/>
              <a:lumOff val="8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b"/>
          <a:lstStyle/>
          <a:p>
            <a:pPr defTabSz="228600">
              <a:lnSpc>
                <a:spcPct val="90000"/>
              </a:lnSpc>
              <a:spcBef>
                <a:spcPct val="50000"/>
              </a:spcBef>
              <a:buClr>
                <a:srgbClr val="FD0000"/>
              </a:buClr>
            </a:pPr>
            <a:r>
              <a:rPr lang="en-US" sz="900" dirty="0">
                <a:solidFill>
                  <a:schemeClr val="tx1"/>
                </a:solidFill>
                <a:latin typeface="Arial" charset="0"/>
              </a:rPr>
              <a:t>Node2</a:t>
            </a:r>
          </a:p>
        </p:txBody>
      </p:sp>
      <p:pic>
        <p:nvPicPr>
          <p:cNvPr id="45" name="Picture 44" descr="dial hig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8663" y="2220245"/>
            <a:ext cx="889000" cy="889000"/>
          </a:xfrm>
          <a:prstGeom prst="rect">
            <a:avLst/>
          </a:prstGeom>
        </p:spPr>
      </p:pic>
      <p:sp>
        <p:nvSpPr>
          <p:cNvPr id="41" name="Rounded Rectangle 40"/>
          <p:cNvSpPr/>
          <p:nvPr/>
        </p:nvSpPr>
        <p:spPr>
          <a:xfrm>
            <a:off x="6080156" y="1382492"/>
            <a:ext cx="1521953" cy="778757"/>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r>
              <a:rPr lang="en-US" sz="900" dirty="0" smtClean="0">
                <a:solidFill>
                  <a:schemeClr val="tx1"/>
                </a:solidFill>
                <a:latin typeface="Arial" charset="0"/>
              </a:rPr>
              <a:t>CDB Instance 2</a:t>
            </a:r>
            <a:endParaRPr lang="en-US" sz="900" dirty="0">
              <a:solidFill>
                <a:schemeClr val="tx1"/>
              </a:solidFill>
              <a:latin typeface="Arial" charset="0"/>
            </a:endParaRPr>
          </a:p>
        </p:txBody>
      </p:sp>
      <p:grpSp>
        <p:nvGrpSpPr>
          <p:cNvPr id="2" name="Group 9"/>
          <p:cNvGrpSpPr/>
          <p:nvPr/>
        </p:nvGrpSpPr>
        <p:grpSpPr>
          <a:xfrm>
            <a:off x="4490010" y="953017"/>
            <a:ext cx="1391228" cy="2165872"/>
            <a:chOff x="4490010" y="953017"/>
            <a:chExt cx="1391228" cy="2165872"/>
          </a:xfrm>
        </p:grpSpPr>
        <p:grpSp>
          <p:nvGrpSpPr>
            <p:cNvPr id="3" name="Group 4"/>
            <p:cNvGrpSpPr/>
            <p:nvPr/>
          </p:nvGrpSpPr>
          <p:grpSpPr>
            <a:xfrm>
              <a:off x="4490010" y="953017"/>
              <a:ext cx="1391228" cy="1476031"/>
              <a:chOff x="4490010" y="953017"/>
              <a:chExt cx="1391228" cy="1476031"/>
            </a:xfrm>
          </p:grpSpPr>
          <p:sp>
            <p:nvSpPr>
              <p:cNvPr id="38" name="Rectangle 20"/>
              <p:cNvSpPr>
                <a:spLocks noChangeArrowheads="1"/>
              </p:cNvSpPr>
              <p:nvPr/>
            </p:nvSpPr>
            <p:spPr bwMode="auto">
              <a:xfrm>
                <a:off x="4490010" y="953017"/>
                <a:ext cx="1391228" cy="1476031"/>
              </a:xfrm>
              <a:prstGeom prst="rect">
                <a:avLst/>
              </a:prstGeom>
              <a:solidFill>
                <a:schemeClr val="bg2">
                  <a:lumMod val="20000"/>
                  <a:lumOff val="8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b"/>
              <a:lstStyle/>
              <a:p>
                <a:pPr defTabSz="228600">
                  <a:lnSpc>
                    <a:spcPct val="90000"/>
                  </a:lnSpc>
                  <a:spcBef>
                    <a:spcPct val="50000"/>
                  </a:spcBef>
                  <a:buClr>
                    <a:srgbClr val="FD0000"/>
                  </a:buClr>
                </a:pPr>
                <a:r>
                  <a:rPr lang="en-US" sz="900" dirty="0" smtClean="0">
                    <a:solidFill>
                      <a:schemeClr val="tx1"/>
                    </a:solidFill>
                    <a:latin typeface="Arial" charset="0"/>
                  </a:rPr>
                  <a:t>Node3</a:t>
                </a:r>
                <a:endParaRPr lang="en-US" sz="900" dirty="0">
                  <a:solidFill>
                    <a:schemeClr val="tx1"/>
                  </a:solidFill>
                  <a:latin typeface="Arial" charset="0"/>
                </a:endParaRPr>
              </a:p>
            </p:txBody>
          </p:sp>
          <p:sp>
            <p:nvSpPr>
              <p:cNvPr id="39" name="Rounded Rectangle 38"/>
              <p:cNvSpPr/>
              <p:nvPr/>
            </p:nvSpPr>
            <p:spPr>
              <a:xfrm>
                <a:off x="4572524" y="1382492"/>
                <a:ext cx="1162705" cy="778757"/>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r>
                  <a:rPr lang="en-US" sz="900" dirty="0" smtClean="0">
                    <a:solidFill>
                      <a:schemeClr val="tx1"/>
                    </a:solidFill>
                    <a:latin typeface="Arial" charset="0"/>
                  </a:rPr>
                  <a:t>CDB Instance 3</a:t>
                </a:r>
                <a:endParaRPr lang="en-US" sz="900" dirty="0">
                  <a:solidFill>
                    <a:schemeClr val="tx1"/>
                  </a:solidFill>
                  <a:latin typeface="Arial" charset="0"/>
                </a:endParaRPr>
              </a:p>
            </p:txBody>
          </p:sp>
        </p:grpSp>
        <p:pic>
          <p:nvPicPr>
            <p:cNvPr id="48" name="Picture 47" descr="dial low.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5933" y="2229889"/>
              <a:ext cx="889000" cy="889000"/>
            </a:xfrm>
            <a:prstGeom prst="rect">
              <a:avLst/>
            </a:prstGeom>
          </p:spPr>
        </p:pic>
      </p:grpSp>
      <p:pic>
        <p:nvPicPr>
          <p:cNvPr id="61" name="Picture 60" descr="PDB Blue 2D Icon.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0846" y="1648735"/>
            <a:ext cx="300350" cy="482600"/>
          </a:xfrm>
          <a:prstGeom prst="rect">
            <a:avLst/>
          </a:prstGeom>
        </p:spPr>
      </p:pic>
      <p:pic>
        <p:nvPicPr>
          <p:cNvPr id="62" name="Picture 61" descr="PDB Purple 2D Icon.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30830" y="1648735"/>
            <a:ext cx="304800" cy="489752"/>
          </a:xfrm>
          <a:prstGeom prst="rect">
            <a:avLst/>
          </a:prstGeom>
        </p:spPr>
      </p:pic>
      <p:grpSp>
        <p:nvGrpSpPr>
          <p:cNvPr id="5" name="Group 5"/>
          <p:cNvGrpSpPr/>
          <p:nvPr/>
        </p:nvGrpSpPr>
        <p:grpSpPr>
          <a:xfrm>
            <a:off x="6349439" y="928596"/>
            <a:ext cx="299002" cy="1202739"/>
            <a:chOff x="6349439" y="928596"/>
            <a:chExt cx="299002" cy="1202739"/>
          </a:xfrm>
        </p:grpSpPr>
        <p:pic>
          <p:nvPicPr>
            <p:cNvPr id="60" name="Picture 59" descr="PDB Red 2D Icon.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39" y="1648735"/>
              <a:ext cx="281766" cy="482600"/>
            </a:xfrm>
            <a:prstGeom prst="rect">
              <a:avLst/>
            </a:prstGeom>
          </p:spPr>
        </p:pic>
        <p:pic>
          <p:nvPicPr>
            <p:cNvPr id="130" name="Picture 129" descr="Red Funnel.png"/>
            <p:cNvPicPr>
              <a:picLocks/>
            </p:cNvPicPr>
            <p:nvPr/>
          </p:nvPicPr>
          <p:blipFill>
            <a:blip r:embed="rId10" cstate="print">
              <a:extLst>
                <a:ext uri="{28A0092B-C50C-407E-A947-70E740481C1C}">
                  <a14:useLocalDpi xmlns:a14="http://schemas.microsoft.com/office/drawing/2010/main" val="0"/>
                </a:ext>
              </a:extLst>
            </a:blip>
            <a:stretch>
              <a:fillRect/>
            </a:stretch>
          </p:blipFill>
          <p:spPr>
            <a:xfrm flipV="1">
              <a:off x="6432541" y="928596"/>
              <a:ext cx="215900" cy="508000"/>
            </a:xfrm>
            <a:prstGeom prst="rect">
              <a:avLst/>
            </a:prstGeom>
          </p:spPr>
        </p:pic>
      </p:grpSp>
      <p:pic>
        <p:nvPicPr>
          <p:cNvPr id="131" name="Picture 130" descr="Blue Funnel.png"/>
          <p:cNvPicPr>
            <a:picLocks/>
          </p:cNvPicPr>
          <p:nvPr/>
        </p:nvPicPr>
        <p:blipFill>
          <a:blip r:embed="rId11" cstate="print">
            <a:extLst>
              <a:ext uri="{28A0092B-C50C-407E-A947-70E740481C1C}">
                <a14:useLocalDpi xmlns:a14="http://schemas.microsoft.com/office/drawing/2010/main" val="0"/>
              </a:ext>
            </a:extLst>
          </a:blip>
          <a:stretch>
            <a:fillRect/>
          </a:stretch>
        </p:blipFill>
        <p:spPr>
          <a:xfrm flipV="1">
            <a:off x="6653666" y="928596"/>
            <a:ext cx="215900" cy="508000"/>
          </a:xfrm>
          <a:prstGeom prst="rect">
            <a:avLst/>
          </a:prstGeom>
        </p:spPr>
      </p:pic>
      <p:pic>
        <p:nvPicPr>
          <p:cNvPr id="140" name="Picture 139" descr="Purple Funnel.png"/>
          <p:cNvPicPr>
            <a:picLocks/>
          </p:cNvPicPr>
          <p:nvPr/>
        </p:nvPicPr>
        <p:blipFill>
          <a:blip r:embed="rId12" cstate="print">
            <a:extLst>
              <a:ext uri="{28A0092B-C50C-407E-A947-70E740481C1C}">
                <a14:useLocalDpi xmlns:a14="http://schemas.microsoft.com/office/drawing/2010/main" val="0"/>
              </a:ext>
            </a:extLst>
          </a:blip>
          <a:stretch>
            <a:fillRect/>
          </a:stretch>
        </p:blipFill>
        <p:spPr>
          <a:xfrm flipV="1">
            <a:off x="6900304" y="937732"/>
            <a:ext cx="214013" cy="499790"/>
          </a:xfrm>
          <a:prstGeom prst="rect">
            <a:avLst/>
          </a:prstGeom>
        </p:spPr>
      </p:pic>
      <p:pic>
        <p:nvPicPr>
          <p:cNvPr id="141" name="Picture 140" descr="Purple Funnel.png"/>
          <p:cNvPicPr>
            <a:picLocks/>
          </p:cNvPicPr>
          <p:nvPr/>
        </p:nvPicPr>
        <p:blipFill>
          <a:blip r:embed="rId12" cstate="print">
            <a:extLst>
              <a:ext uri="{28A0092B-C50C-407E-A947-70E740481C1C}">
                <a14:useLocalDpi xmlns:a14="http://schemas.microsoft.com/office/drawing/2010/main" val="0"/>
              </a:ext>
            </a:extLst>
          </a:blip>
          <a:stretch>
            <a:fillRect/>
          </a:stretch>
        </p:blipFill>
        <p:spPr>
          <a:xfrm flipV="1">
            <a:off x="7134838" y="937732"/>
            <a:ext cx="214013" cy="499790"/>
          </a:xfrm>
          <a:prstGeom prst="rect">
            <a:avLst/>
          </a:prstGeom>
        </p:spPr>
      </p:pic>
      <p:sp>
        <p:nvSpPr>
          <p:cNvPr id="42" name="Title 1"/>
          <p:cNvSpPr>
            <a:spLocks noGrp="1"/>
          </p:cNvSpPr>
          <p:nvPr>
            <p:ph type="title"/>
          </p:nvPr>
        </p:nvSpPr>
        <p:spPr/>
        <p:txBody>
          <a:bodyPr/>
          <a:lstStyle/>
          <a:p>
            <a:r>
              <a:rPr lang="en-US" dirty="0">
                <a:latin typeface="Arial"/>
                <a:cs typeface="Arial"/>
              </a:rPr>
              <a:t>Improved Agility With Changing Workloads</a:t>
            </a:r>
            <a:endParaRPr lang="en-US" dirty="0"/>
          </a:p>
        </p:txBody>
      </p:sp>
      <p:pic>
        <p:nvPicPr>
          <p:cNvPr id="57" name="Picture 56" descr="PDB Green 2D Icon.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95823" y="1648735"/>
            <a:ext cx="300350" cy="482600"/>
          </a:xfrm>
          <a:prstGeom prst="rect">
            <a:avLst/>
          </a:prstGeom>
        </p:spPr>
      </p:pic>
      <p:pic>
        <p:nvPicPr>
          <p:cNvPr id="59" name="Picture 58" descr="PDB Purple 2D Icon.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82600" y="1648735"/>
            <a:ext cx="300349" cy="482600"/>
          </a:xfrm>
          <a:prstGeom prst="rect">
            <a:avLst/>
          </a:prstGeom>
        </p:spPr>
      </p:pic>
      <p:pic>
        <p:nvPicPr>
          <p:cNvPr id="133" name="Picture 132" descr="Green Funnel.png"/>
          <p:cNvPicPr>
            <a:picLocks/>
          </p:cNvPicPr>
          <p:nvPr/>
        </p:nvPicPr>
        <p:blipFill>
          <a:blip r:embed="rId15" cstate="print">
            <a:extLst>
              <a:ext uri="{28A0092B-C50C-407E-A947-70E740481C1C}">
                <a14:useLocalDpi xmlns:a14="http://schemas.microsoft.com/office/drawing/2010/main" val="0"/>
              </a:ext>
            </a:extLst>
          </a:blip>
          <a:stretch>
            <a:fillRect/>
          </a:stretch>
        </p:blipFill>
        <p:spPr>
          <a:xfrm flipV="1">
            <a:off x="2975926" y="928596"/>
            <a:ext cx="215900" cy="508000"/>
          </a:xfrm>
          <a:prstGeom prst="rect">
            <a:avLst/>
          </a:prstGeom>
        </p:spPr>
      </p:pic>
      <p:pic>
        <p:nvPicPr>
          <p:cNvPr id="136" name="Picture 135" descr="Purple Funnel.png"/>
          <p:cNvPicPr>
            <a:picLocks/>
          </p:cNvPicPr>
          <p:nvPr/>
        </p:nvPicPr>
        <p:blipFill>
          <a:blip r:embed="rId16" cstate="print">
            <a:extLst>
              <a:ext uri="{28A0092B-C50C-407E-A947-70E740481C1C}">
                <a14:useLocalDpi xmlns:a14="http://schemas.microsoft.com/office/drawing/2010/main" val="0"/>
              </a:ext>
            </a:extLst>
          </a:blip>
          <a:stretch>
            <a:fillRect/>
          </a:stretch>
        </p:blipFill>
        <p:spPr>
          <a:xfrm flipV="1">
            <a:off x="3667049" y="928596"/>
            <a:ext cx="215900" cy="508000"/>
          </a:xfrm>
          <a:prstGeom prst="rect">
            <a:avLst/>
          </a:prstGeom>
        </p:spPr>
      </p:pic>
      <p:grpSp>
        <p:nvGrpSpPr>
          <p:cNvPr id="6" name="Group 8"/>
          <p:cNvGrpSpPr/>
          <p:nvPr/>
        </p:nvGrpSpPr>
        <p:grpSpPr>
          <a:xfrm>
            <a:off x="3897353" y="937732"/>
            <a:ext cx="318555" cy="1191618"/>
            <a:chOff x="3897353" y="937732"/>
            <a:chExt cx="318555" cy="1191618"/>
          </a:xfrm>
        </p:grpSpPr>
        <p:pic>
          <p:nvPicPr>
            <p:cNvPr id="63" name="Picture 62" descr="PDB Yello 2D Icon.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11108" y="1639599"/>
              <a:ext cx="304800" cy="489751"/>
            </a:xfrm>
            <a:prstGeom prst="rect">
              <a:avLst/>
            </a:prstGeom>
          </p:spPr>
        </p:pic>
        <p:pic>
          <p:nvPicPr>
            <p:cNvPr id="142" name="Picture 141" descr="Yellow Funnel.png"/>
            <p:cNvPicPr>
              <a:picLocks/>
            </p:cNvPicPr>
            <p:nvPr/>
          </p:nvPicPr>
          <p:blipFill>
            <a:blip r:embed="rId18" cstate="print">
              <a:extLst>
                <a:ext uri="{28A0092B-C50C-407E-A947-70E740481C1C}">
                  <a14:useLocalDpi xmlns:a14="http://schemas.microsoft.com/office/drawing/2010/main" val="0"/>
                </a:ext>
              </a:extLst>
            </a:blip>
            <a:stretch>
              <a:fillRect/>
            </a:stretch>
          </p:blipFill>
          <p:spPr>
            <a:xfrm flipV="1">
              <a:off x="3897353" y="937732"/>
              <a:ext cx="215900" cy="508000"/>
            </a:xfrm>
            <a:prstGeom prst="rect">
              <a:avLst/>
            </a:prstGeom>
          </p:spPr>
        </p:pic>
      </p:grpSp>
      <p:pic>
        <p:nvPicPr>
          <p:cNvPr id="43" name="Picture 42" descr="PDB Red 2D Icon.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45487" y="1648735"/>
            <a:ext cx="281766" cy="482600"/>
          </a:xfrm>
          <a:prstGeom prst="rect">
            <a:avLst/>
          </a:prstGeom>
        </p:spPr>
      </p:pic>
      <p:pic>
        <p:nvPicPr>
          <p:cNvPr id="44" name="Picture 43" descr="Red Funnel.png"/>
          <p:cNvPicPr>
            <a:picLocks/>
          </p:cNvPicPr>
          <p:nvPr/>
        </p:nvPicPr>
        <p:blipFill>
          <a:blip r:embed="rId10" cstate="print">
            <a:extLst>
              <a:ext uri="{28A0092B-C50C-407E-A947-70E740481C1C}">
                <a14:useLocalDpi xmlns:a14="http://schemas.microsoft.com/office/drawing/2010/main" val="0"/>
              </a:ext>
            </a:extLst>
          </a:blip>
          <a:stretch>
            <a:fillRect/>
          </a:stretch>
        </p:blipFill>
        <p:spPr>
          <a:xfrm flipV="1">
            <a:off x="3199207" y="928596"/>
            <a:ext cx="215900" cy="508000"/>
          </a:xfrm>
          <a:prstGeom prst="rect">
            <a:avLst/>
          </a:prstGeom>
        </p:spPr>
      </p:pic>
      <p:pic>
        <p:nvPicPr>
          <p:cNvPr id="46" name="Picture 45" descr="Red Funnel.png"/>
          <p:cNvPicPr>
            <a:picLocks/>
          </p:cNvPicPr>
          <p:nvPr/>
        </p:nvPicPr>
        <p:blipFill>
          <a:blip r:embed="rId10" cstate="print">
            <a:extLst>
              <a:ext uri="{28A0092B-C50C-407E-A947-70E740481C1C}">
                <a14:useLocalDpi xmlns:a14="http://schemas.microsoft.com/office/drawing/2010/main" val="0"/>
              </a:ext>
            </a:extLst>
          </a:blip>
          <a:stretch>
            <a:fillRect/>
          </a:stretch>
        </p:blipFill>
        <p:spPr>
          <a:xfrm flipV="1">
            <a:off x="3441380" y="928596"/>
            <a:ext cx="215900" cy="508000"/>
          </a:xfrm>
          <a:prstGeom prst="rect">
            <a:avLst/>
          </a:prstGeom>
        </p:spPr>
      </p:pic>
      <p:grpSp>
        <p:nvGrpSpPr>
          <p:cNvPr id="9" name="Group 13"/>
          <p:cNvGrpSpPr/>
          <p:nvPr/>
        </p:nvGrpSpPr>
        <p:grpSpPr>
          <a:xfrm>
            <a:off x="1981741" y="2219543"/>
            <a:ext cx="6435247" cy="898136"/>
            <a:chOff x="1981741" y="2219543"/>
            <a:chExt cx="6435247" cy="898136"/>
          </a:xfrm>
        </p:grpSpPr>
        <p:pic>
          <p:nvPicPr>
            <p:cNvPr id="49" name="Picture 48"/>
            <p:cNvPicPr>
              <a:picLocks noChangeAspect="1"/>
            </p:cNvPicPr>
            <p:nvPr/>
          </p:nvPicPr>
          <p:blipFill>
            <a:blip r:embed="rId19" cstate="print"/>
            <a:stretch>
              <a:fillRect/>
            </a:stretch>
          </p:blipFill>
          <p:spPr>
            <a:xfrm>
              <a:off x="1981741" y="2228679"/>
              <a:ext cx="889000" cy="889000"/>
            </a:xfrm>
            <a:prstGeom prst="rect">
              <a:avLst/>
            </a:prstGeom>
          </p:spPr>
        </p:pic>
        <p:pic>
          <p:nvPicPr>
            <p:cNvPr id="50" name="Picture 49"/>
            <p:cNvPicPr>
              <a:picLocks noChangeAspect="1"/>
            </p:cNvPicPr>
            <p:nvPr/>
          </p:nvPicPr>
          <p:blipFill>
            <a:blip r:embed="rId19" cstate="print"/>
            <a:stretch>
              <a:fillRect/>
            </a:stretch>
          </p:blipFill>
          <p:spPr>
            <a:xfrm>
              <a:off x="7527988" y="2219543"/>
              <a:ext cx="889000" cy="889000"/>
            </a:xfrm>
            <a:prstGeom prst="rect">
              <a:avLst/>
            </a:prstGeom>
          </p:spPr>
        </p:pic>
        <p:pic>
          <p:nvPicPr>
            <p:cNvPr id="51" name="Picture 50"/>
            <p:cNvPicPr>
              <a:picLocks noChangeAspect="1"/>
            </p:cNvPicPr>
            <p:nvPr/>
          </p:nvPicPr>
          <p:blipFill>
            <a:blip r:embed="rId19" cstate="print"/>
            <a:stretch>
              <a:fillRect/>
            </a:stretch>
          </p:blipFill>
          <p:spPr>
            <a:xfrm>
              <a:off x="4765639" y="2225770"/>
              <a:ext cx="889000" cy="889000"/>
            </a:xfrm>
            <a:prstGeom prst="rect">
              <a:avLst/>
            </a:prstGeom>
          </p:spPr>
        </p:pic>
      </p:grpSp>
      <p:grpSp>
        <p:nvGrpSpPr>
          <p:cNvPr id="10" name="Group 51"/>
          <p:cNvGrpSpPr/>
          <p:nvPr/>
        </p:nvGrpSpPr>
        <p:grpSpPr>
          <a:xfrm>
            <a:off x="3088461" y="3058816"/>
            <a:ext cx="4304759" cy="1539790"/>
            <a:chOff x="3088461" y="3058816"/>
            <a:chExt cx="4304759" cy="1539790"/>
          </a:xfrm>
        </p:grpSpPr>
        <p:sp>
          <p:nvSpPr>
            <p:cNvPr id="53" name="Trapezoid 52"/>
            <p:cNvSpPr/>
            <p:nvPr/>
          </p:nvSpPr>
          <p:spPr>
            <a:xfrm>
              <a:off x="3088461" y="3859378"/>
              <a:ext cx="4304759" cy="299243"/>
            </a:xfrm>
            <a:prstGeom prst="trapezoid">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pPr>
              <a:endParaRPr lang="en-US" sz="900">
                <a:solidFill>
                  <a:schemeClr val="tx1"/>
                </a:solidFill>
                <a:latin typeface="Arial" charset="0"/>
              </a:endParaRPr>
            </a:p>
          </p:txBody>
        </p:sp>
        <p:sp>
          <p:nvSpPr>
            <p:cNvPr id="54" name="Rectangle 20"/>
            <p:cNvSpPr>
              <a:spLocks noChangeArrowheads="1"/>
            </p:cNvSpPr>
            <p:nvPr/>
          </p:nvSpPr>
          <p:spPr bwMode="auto">
            <a:xfrm>
              <a:off x="3088462" y="4158622"/>
              <a:ext cx="4304758" cy="439984"/>
            </a:xfrm>
            <a:prstGeom prst="rect">
              <a:avLst/>
            </a:prstGeom>
            <a:solidFill>
              <a:schemeClr val="bg1">
                <a:lumMod val="5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t"/>
            <a:lstStyle/>
            <a:p>
              <a:pPr defTabSz="228600">
                <a:lnSpc>
                  <a:spcPct val="90000"/>
                </a:lnSpc>
                <a:spcBef>
                  <a:spcPct val="50000"/>
                </a:spcBef>
                <a:buClr>
                  <a:srgbClr val="FD0000"/>
                </a:buClr>
                <a:defRPr/>
              </a:pPr>
              <a:r>
                <a:rPr lang="en-US" sz="900" dirty="0">
                  <a:solidFill>
                    <a:schemeClr val="tx1"/>
                  </a:solidFill>
                  <a:effectLst>
                    <a:glow rad="63500">
                      <a:schemeClr val="accent2">
                        <a:alpha val="75000"/>
                      </a:schemeClr>
                    </a:glow>
                  </a:effectLst>
                  <a:latin typeface="Arial" charset="0"/>
                </a:rPr>
                <a:t>Multitenant Container Database (CDB)</a:t>
              </a:r>
            </a:p>
          </p:txBody>
        </p:sp>
        <p:grpSp>
          <p:nvGrpSpPr>
            <p:cNvPr id="11" name="Group 54"/>
            <p:cNvGrpSpPr/>
            <p:nvPr/>
          </p:nvGrpSpPr>
          <p:grpSpPr>
            <a:xfrm>
              <a:off x="4930584" y="3066961"/>
              <a:ext cx="729901" cy="1017787"/>
              <a:chOff x="4741987" y="3072401"/>
              <a:chExt cx="729901" cy="1017787"/>
            </a:xfrm>
          </p:grpSpPr>
          <p:grpSp>
            <p:nvGrpSpPr>
              <p:cNvPr id="14" name="Group 103"/>
              <p:cNvGrpSpPr/>
              <p:nvPr/>
            </p:nvGrpSpPr>
            <p:grpSpPr>
              <a:xfrm>
                <a:off x="4878777" y="3931873"/>
                <a:ext cx="310415" cy="158315"/>
                <a:chOff x="2884130" y="3620727"/>
                <a:chExt cx="327740" cy="167151"/>
              </a:xfrm>
            </p:grpSpPr>
            <p:sp>
              <p:nvSpPr>
                <p:cNvPr id="110" name="Rectangle 109"/>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Oval 104"/>
              <p:cNvSpPr/>
              <p:nvPr/>
            </p:nvSpPr>
            <p:spPr>
              <a:xfrm>
                <a:off x="4741987" y="3072401"/>
                <a:ext cx="637519" cy="333699"/>
              </a:xfrm>
              <a:prstGeom prst="ellipse">
                <a:avLst/>
              </a:prstGeom>
              <a:solidFill>
                <a:srgbClr val="FF5E55"/>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06" name="Magnetic Disk 6"/>
              <p:cNvSpPr/>
              <p:nvPr/>
            </p:nvSpPr>
            <p:spPr>
              <a:xfrm>
                <a:off x="4741989"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7" name="Arc 106"/>
              <p:cNvSpPr/>
              <p:nvPr/>
            </p:nvSpPr>
            <p:spPr>
              <a:xfrm rot="5400000" flipV="1">
                <a:off x="4874110"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08" name="Arc 107"/>
              <p:cNvSpPr/>
              <p:nvPr/>
            </p:nvSpPr>
            <p:spPr>
              <a:xfrm rot="5400000" flipV="1">
                <a:off x="4874111"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09" name="TextBox 108"/>
              <p:cNvSpPr txBox="1"/>
              <p:nvPr/>
            </p:nvSpPr>
            <p:spPr>
              <a:xfrm>
                <a:off x="4992713" y="3763497"/>
                <a:ext cx="479175" cy="247781"/>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grpSp>
          <p:nvGrpSpPr>
            <p:cNvPr id="15" name="Group 55"/>
            <p:cNvGrpSpPr/>
            <p:nvPr/>
          </p:nvGrpSpPr>
          <p:grpSpPr>
            <a:xfrm>
              <a:off x="4116608" y="3058816"/>
              <a:ext cx="707202" cy="1017787"/>
              <a:chOff x="3910628" y="3072401"/>
              <a:chExt cx="707202" cy="1017787"/>
            </a:xfrm>
          </p:grpSpPr>
          <p:grpSp>
            <p:nvGrpSpPr>
              <p:cNvPr id="17" name="Group 94"/>
              <p:cNvGrpSpPr/>
              <p:nvPr/>
            </p:nvGrpSpPr>
            <p:grpSpPr>
              <a:xfrm>
                <a:off x="3910628" y="3072401"/>
                <a:ext cx="637521" cy="1017787"/>
                <a:chOff x="3910628" y="3072401"/>
                <a:chExt cx="637521" cy="1017787"/>
              </a:xfrm>
            </p:grpSpPr>
            <p:grpSp>
              <p:nvGrpSpPr>
                <p:cNvPr id="18" name="Group 96"/>
                <p:cNvGrpSpPr/>
                <p:nvPr/>
              </p:nvGrpSpPr>
              <p:grpSpPr>
                <a:xfrm>
                  <a:off x="4047418" y="3931873"/>
                  <a:ext cx="310415" cy="158315"/>
                  <a:chOff x="2884130" y="3620727"/>
                  <a:chExt cx="327740" cy="167151"/>
                </a:xfrm>
              </p:grpSpPr>
              <p:sp>
                <p:nvSpPr>
                  <p:cNvPr id="102" name="Rectangle 101"/>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p:cNvSpPr/>
                <p:nvPr/>
              </p:nvSpPr>
              <p:spPr>
                <a:xfrm>
                  <a:off x="3910628" y="3072401"/>
                  <a:ext cx="637519" cy="333699"/>
                </a:xfrm>
                <a:prstGeom prst="ellipse">
                  <a:avLst/>
                </a:prstGeom>
                <a:solidFill>
                  <a:srgbClr val="4CD0F6"/>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99" name="Magnetic Disk 6"/>
                <p:cNvSpPr/>
                <p:nvPr/>
              </p:nvSpPr>
              <p:spPr>
                <a:xfrm>
                  <a:off x="3910630"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45B9DA"/>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0" name="Arc 99"/>
                <p:cNvSpPr/>
                <p:nvPr/>
              </p:nvSpPr>
              <p:spPr>
                <a:xfrm rot="5400000" flipV="1">
                  <a:off x="4042751"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01" name="Arc 100"/>
                <p:cNvSpPr/>
                <p:nvPr/>
              </p:nvSpPr>
              <p:spPr>
                <a:xfrm rot="5400000" flipV="1">
                  <a:off x="4042752"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grpSp>
          <p:sp>
            <p:nvSpPr>
              <p:cNvPr id="96" name="TextBox 95"/>
              <p:cNvSpPr txBox="1"/>
              <p:nvPr/>
            </p:nvSpPr>
            <p:spPr>
              <a:xfrm>
                <a:off x="4292100" y="3757272"/>
                <a:ext cx="325730"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BI</a:t>
                </a:r>
              </a:p>
            </p:txBody>
          </p:sp>
        </p:grpSp>
        <p:grpSp>
          <p:nvGrpSpPr>
            <p:cNvPr id="19" name="Group 57"/>
            <p:cNvGrpSpPr/>
            <p:nvPr/>
          </p:nvGrpSpPr>
          <p:grpSpPr>
            <a:xfrm>
              <a:off x="5735708" y="3070175"/>
              <a:ext cx="756644" cy="1017787"/>
              <a:chOff x="5596045" y="3072401"/>
              <a:chExt cx="756644" cy="1017787"/>
            </a:xfrm>
          </p:grpSpPr>
          <p:grpSp>
            <p:nvGrpSpPr>
              <p:cNvPr id="20" name="Group 86"/>
              <p:cNvGrpSpPr/>
              <p:nvPr/>
            </p:nvGrpSpPr>
            <p:grpSpPr>
              <a:xfrm>
                <a:off x="5732835" y="3931873"/>
                <a:ext cx="310415" cy="158315"/>
                <a:chOff x="2884130" y="3620727"/>
                <a:chExt cx="327740" cy="167151"/>
              </a:xfrm>
            </p:grpSpPr>
            <p:sp>
              <p:nvSpPr>
                <p:cNvPr id="93" name="Rectangle 92"/>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Oval 87"/>
              <p:cNvSpPr/>
              <p:nvPr/>
            </p:nvSpPr>
            <p:spPr>
              <a:xfrm>
                <a:off x="5596045" y="3072401"/>
                <a:ext cx="637519" cy="333699"/>
              </a:xfrm>
              <a:prstGeom prst="ellipse">
                <a:avLst/>
              </a:prstGeom>
              <a:solidFill>
                <a:srgbClr val="FFC261"/>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89" name="Magnetic Disk 6"/>
              <p:cNvSpPr/>
              <p:nvPr/>
            </p:nvSpPr>
            <p:spPr>
              <a:xfrm>
                <a:off x="5596047"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F7A13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0" name="Arc 89"/>
              <p:cNvSpPr/>
              <p:nvPr/>
            </p:nvSpPr>
            <p:spPr>
              <a:xfrm rot="5400000" flipV="1">
                <a:off x="5728168"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91" name="Arc 90"/>
              <p:cNvSpPr/>
              <p:nvPr/>
            </p:nvSpPr>
            <p:spPr>
              <a:xfrm rot="5400000" flipV="1">
                <a:off x="5728169"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92" name="TextBox 91"/>
              <p:cNvSpPr txBox="1"/>
              <p:nvPr/>
            </p:nvSpPr>
            <p:spPr>
              <a:xfrm>
                <a:off x="5846771" y="3744822"/>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HCM</a:t>
                </a:r>
              </a:p>
            </p:txBody>
          </p:sp>
        </p:grpSp>
        <p:grpSp>
          <p:nvGrpSpPr>
            <p:cNvPr id="21" name="Group 63"/>
            <p:cNvGrpSpPr/>
            <p:nvPr/>
          </p:nvGrpSpPr>
          <p:grpSpPr>
            <a:xfrm>
              <a:off x="6543913" y="3072811"/>
              <a:ext cx="752718" cy="1017787"/>
              <a:chOff x="6476846" y="3072401"/>
              <a:chExt cx="752718" cy="1017787"/>
            </a:xfrm>
          </p:grpSpPr>
          <p:grpSp>
            <p:nvGrpSpPr>
              <p:cNvPr id="22" name="Group 75"/>
              <p:cNvGrpSpPr/>
              <p:nvPr/>
            </p:nvGrpSpPr>
            <p:grpSpPr>
              <a:xfrm>
                <a:off x="6476846" y="3072401"/>
                <a:ext cx="637521" cy="1017787"/>
                <a:chOff x="6476846" y="3072401"/>
                <a:chExt cx="637521" cy="1017787"/>
              </a:xfrm>
            </p:grpSpPr>
            <p:grpSp>
              <p:nvGrpSpPr>
                <p:cNvPr id="23" name="Group 77"/>
                <p:cNvGrpSpPr/>
                <p:nvPr/>
              </p:nvGrpSpPr>
              <p:grpSpPr>
                <a:xfrm>
                  <a:off x="6613636" y="3931873"/>
                  <a:ext cx="310415" cy="158315"/>
                  <a:chOff x="2884130" y="3620727"/>
                  <a:chExt cx="327740" cy="167151"/>
                </a:xfrm>
              </p:grpSpPr>
              <p:sp>
                <p:nvSpPr>
                  <p:cNvPr id="85" name="Rectangle 84"/>
                  <p:cNvSpPr/>
                  <p:nvPr/>
                </p:nvSpPr>
                <p:spPr>
                  <a:xfrm>
                    <a:off x="2884130" y="3637115"/>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p:cNvSpPr/>
                <p:nvPr/>
              </p:nvSpPr>
              <p:spPr>
                <a:xfrm>
                  <a:off x="6476846" y="3072401"/>
                  <a:ext cx="637519" cy="333699"/>
                </a:xfrm>
                <a:prstGeom prst="ellipse">
                  <a:avLst/>
                </a:prstGeom>
                <a:solidFill>
                  <a:srgbClr val="E69BFF"/>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80" name="Magnetic Disk 6"/>
                <p:cNvSpPr/>
                <p:nvPr/>
              </p:nvSpPr>
              <p:spPr>
                <a:xfrm>
                  <a:off x="6476848" y="320950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CF7DEE"/>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3" name="Arc 82"/>
                <p:cNvSpPr/>
                <p:nvPr/>
              </p:nvSpPr>
              <p:spPr>
                <a:xfrm rot="5400000" flipV="1">
                  <a:off x="6608969" y="332092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84" name="Arc 83"/>
                <p:cNvSpPr/>
                <p:nvPr/>
              </p:nvSpPr>
              <p:spPr>
                <a:xfrm rot="5400000" flipV="1">
                  <a:off x="6608970" y="311877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grpSp>
          <p:sp>
            <p:nvSpPr>
              <p:cNvPr id="77" name="TextBox 76"/>
              <p:cNvSpPr txBox="1"/>
              <p:nvPr/>
            </p:nvSpPr>
            <p:spPr>
              <a:xfrm>
                <a:off x="6757397" y="3746515"/>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grpSp>
          <p:nvGrpSpPr>
            <p:cNvPr id="24" name="Group 64"/>
            <p:cNvGrpSpPr/>
            <p:nvPr/>
          </p:nvGrpSpPr>
          <p:grpSpPr>
            <a:xfrm>
              <a:off x="3276810" y="3061494"/>
              <a:ext cx="725136" cy="1017785"/>
              <a:chOff x="2312318" y="2618661"/>
              <a:chExt cx="725136" cy="1017785"/>
            </a:xfrm>
          </p:grpSpPr>
          <p:grpSp>
            <p:nvGrpSpPr>
              <p:cNvPr id="25" name="Group 65"/>
              <p:cNvGrpSpPr/>
              <p:nvPr/>
            </p:nvGrpSpPr>
            <p:grpSpPr>
              <a:xfrm>
                <a:off x="2449108" y="3478132"/>
                <a:ext cx="310415" cy="158314"/>
                <a:chOff x="2884130" y="3620727"/>
                <a:chExt cx="327740" cy="167150"/>
              </a:xfrm>
            </p:grpSpPr>
            <p:sp>
              <p:nvSpPr>
                <p:cNvPr id="74" name="Rectangle 73"/>
                <p:cNvSpPr/>
                <p:nvPr/>
              </p:nvSpPr>
              <p:spPr>
                <a:xfrm>
                  <a:off x="2884130" y="3637114"/>
                  <a:ext cx="147484" cy="150763"/>
                </a:xfrm>
                <a:prstGeom prst="rect">
                  <a:avLst/>
                </a:prstGeom>
                <a:solidFill>
                  <a:schemeClr val="bg1">
                    <a:lumMod val="65000"/>
                  </a:schemeClr>
                </a:solidFill>
                <a:ln w="12700" cmpd="sng">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979173" y="3620727"/>
                  <a:ext cx="232697" cy="150763"/>
                </a:xfrm>
                <a:prstGeom prst="rect">
                  <a:avLst/>
                </a:prstGeom>
                <a:solidFill>
                  <a:schemeClr val="bg1">
                    <a:lumMod val="85000"/>
                  </a:schemeClr>
                </a:solidFill>
                <a:ln w="12700" cmpd="sng">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p:cNvSpPr/>
              <p:nvPr/>
            </p:nvSpPr>
            <p:spPr>
              <a:xfrm>
                <a:off x="2312318" y="2618661"/>
                <a:ext cx="637519" cy="333699"/>
              </a:xfrm>
              <a:prstGeom prst="ellipse">
                <a:avLst/>
              </a:prstGeom>
              <a:solidFill>
                <a:srgbClr val="AAEB78"/>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70" name="Magnetic Disk 6"/>
              <p:cNvSpPr/>
              <p:nvPr/>
            </p:nvSpPr>
            <p:spPr>
              <a:xfrm>
                <a:off x="2312320" y="2755760"/>
                <a:ext cx="637519" cy="811075"/>
              </a:xfrm>
              <a:custGeom>
                <a:avLst/>
                <a:gdLst/>
                <a:ahLst/>
                <a:cxnLst/>
                <a:rect l="l" t="t" r="r" b="b"/>
                <a:pathLst>
                  <a:path w="673100" h="856342">
                    <a:moveTo>
                      <a:pt x="0" y="24698"/>
                    </a:moveTo>
                    <a:cubicBezTo>
                      <a:pt x="0" y="121990"/>
                      <a:pt x="150679" y="200860"/>
                      <a:pt x="336550" y="200860"/>
                    </a:cubicBezTo>
                    <a:cubicBezTo>
                      <a:pt x="522421" y="200860"/>
                      <a:pt x="673100" y="121990"/>
                      <a:pt x="673100" y="24698"/>
                    </a:cubicBezTo>
                    <a:lnTo>
                      <a:pt x="673100" y="689707"/>
                    </a:lnTo>
                    <a:cubicBezTo>
                      <a:pt x="673100" y="701215"/>
                      <a:pt x="670745" y="712449"/>
                      <a:pt x="666261" y="723299"/>
                    </a:cubicBezTo>
                    <a:cubicBezTo>
                      <a:pt x="661778" y="734149"/>
                      <a:pt x="655165" y="744614"/>
                      <a:pt x="646648" y="754583"/>
                    </a:cubicBezTo>
                    <a:cubicBezTo>
                      <a:pt x="638132" y="764552"/>
                      <a:pt x="627712" y="774024"/>
                      <a:pt x="615615" y="782889"/>
                    </a:cubicBezTo>
                    <a:cubicBezTo>
                      <a:pt x="603518" y="791754"/>
                      <a:pt x="589743" y="800011"/>
                      <a:pt x="574516" y="807549"/>
                    </a:cubicBezTo>
                    <a:cubicBezTo>
                      <a:pt x="559289" y="815086"/>
                      <a:pt x="542611" y="821905"/>
                      <a:pt x="524706" y="827892"/>
                    </a:cubicBezTo>
                    <a:cubicBezTo>
                      <a:pt x="506801" y="833880"/>
                      <a:pt x="487670" y="839037"/>
                      <a:pt x="467538" y="843252"/>
                    </a:cubicBezTo>
                    <a:cubicBezTo>
                      <a:pt x="427276" y="851681"/>
                      <a:pt x="383011" y="856342"/>
                      <a:pt x="336550" y="856342"/>
                    </a:cubicBezTo>
                    <a:cubicBezTo>
                      <a:pt x="290089" y="856342"/>
                      <a:pt x="245825" y="851681"/>
                      <a:pt x="205562" y="843252"/>
                    </a:cubicBezTo>
                    <a:cubicBezTo>
                      <a:pt x="185430" y="839037"/>
                      <a:pt x="166299" y="833880"/>
                      <a:pt x="148394" y="827892"/>
                    </a:cubicBezTo>
                    <a:cubicBezTo>
                      <a:pt x="130489" y="821905"/>
                      <a:pt x="113811" y="815086"/>
                      <a:pt x="98584" y="807549"/>
                    </a:cubicBezTo>
                    <a:cubicBezTo>
                      <a:pt x="83357" y="800011"/>
                      <a:pt x="69582" y="791754"/>
                      <a:pt x="57485" y="782889"/>
                    </a:cubicBezTo>
                    <a:cubicBezTo>
                      <a:pt x="45388" y="774024"/>
                      <a:pt x="34968" y="764552"/>
                      <a:pt x="26452" y="754583"/>
                    </a:cubicBezTo>
                    <a:cubicBezTo>
                      <a:pt x="17936" y="744614"/>
                      <a:pt x="11323" y="734149"/>
                      <a:pt x="6839" y="723299"/>
                    </a:cubicBezTo>
                    <a:cubicBezTo>
                      <a:pt x="2355" y="712449"/>
                      <a:pt x="0" y="701215"/>
                      <a:pt x="0" y="689707"/>
                    </a:cubicBezTo>
                    <a:close/>
                    <a:moveTo>
                      <a:pt x="668343" y="0"/>
                    </a:moveTo>
                    <a:lnTo>
                      <a:pt x="673100" y="23365"/>
                    </a:lnTo>
                    <a:lnTo>
                      <a:pt x="673100" y="24698"/>
                    </a:lnTo>
                    <a:close/>
                    <a:moveTo>
                      <a:pt x="4757" y="0"/>
                    </a:moveTo>
                    <a:lnTo>
                      <a:pt x="0" y="24698"/>
                    </a:lnTo>
                    <a:lnTo>
                      <a:pt x="0" y="23365"/>
                    </a:lnTo>
                    <a:close/>
                  </a:path>
                </a:pathLst>
              </a:custGeom>
              <a:solidFill>
                <a:srgbClr val="93CD65"/>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1" name="Arc 70"/>
              <p:cNvSpPr/>
              <p:nvPr/>
            </p:nvSpPr>
            <p:spPr>
              <a:xfrm rot="5400000" flipV="1">
                <a:off x="2444441" y="2867189"/>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72" name="Arc 71"/>
              <p:cNvSpPr/>
              <p:nvPr/>
            </p:nvSpPr>
            <p:spPr>
              <a:xfrm rot="5400000" flipV="1">
                <a:off x="2444442" y="2665030"/>
                <a:ext cx="373274" cy="637519"/>
              </a:xfrm>
              <a:prstGeom prst="arc">
                <a:avLst>
                  <a:gd name="adj1" fmla="val 16200000"/>
                  <a:gd name="adj2" fmla="val 5484606"/>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73" name="TextBox 72"/>
              <p:cNvSpPr txBox="1"/>
              <p:nvPr/>
            </p:nvSpPr>
            <p:spPr>
              <a:xfrm>
                <a:off x="2617773" y="3299000"/>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grpSp>
    </p:spTree>
    <p:extLst>
      <p:ext uri="{BB962C8B-B14F-4D97-AF65-F5344CB8AC3E}">
        <p14:creationId xmlns:p14="http://schemas.microsoft.com/office/powerpoint/2010/main" val="81215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0" presetClass="path" presetSubtype="0" accel="50000" decel="50000" fill="hold" nodeType="afterEffect">
                                  <p:stCondLst>
                                    <p:cond delay="0"/>
                                  </p:stCondLst>
                                  <p:childTnLst>
                                    <p:animMotion origin="layout" path="M -1.48585E-6 -1.85185E-6 L 0.08801 -0.00185 " pathEditMode="relative" ptsTypes="AA">
                                      <p:cBhvr>
                                        <p:cTn id="11" dur="2000" fill="hold"/>
                                        <p:tgtEl>
                                          <p:spTgt spid="6"/>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2.83805E-6 8.64198E-7 L -0.11491 8.64198E-7 " pathEditMode="relative" ptsTypes="AA">
                                      <p:cBhvr>
                                        <p:cTn id="13" dur="2000" fill="hold"/>
                                        <p:tgtEl>
                                          <p:spTgt spid="5"/>
                                        </p:tgtEl>
                                        <p:attrNameLst>
                                          <p:attrName>ppt_x</p:attrName>
                                          <p:attrName>ppt_y</p:attrName>
                                        </p:attrNameLst>
                                      </p:cBhvr>
                                    </p:animMotion>
                                  </p:childTnLst>
                                </p:cTn>
                              </p:par>
                            </p:childTnLst>
                          </p:cTn>
                        </p:par>
                        <p:par>
                          <p:cTn id="14" fill="hold">
                            <p:stCondLst>
                              <p:cond delay="2500"/>
                            </p:stCondLst>
                            <p:childTnLst>
                              <p:par>
                                <p:cTn id="15" presetID="9" presetClass="entr" presetSubtype="0" fill="hold"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 Same Side Corner Rectangle 73"/>
          <p:cNvSpPr/>
          <p:nvPr/>
        </p:nvSpPr>
        <p:spPr>
          <a:xfrm rot="16200000">
            <a:off x="4279082" y="-275786"/>
            <a:ext cx="762000" cy="8712668"/>
          </a:xfrm>
          <a:prstGeom prst="round2SameRect">
            <a:avLst/>
          </a:prstGeom>
          <a:gradFill flip="none" rotWithShape="1">
            <a:gsLst>
              <a:gs pos="0">
                <a:srgbClr val="D08049"/>
              </a:gs>
              <a:gs pos="100000">
                <a:srgbClr val="FFFFF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 Same Side Corner Rectangle 72"/>
          <p:cNvSpPr/>
          <p:nvPr/>
        </p:nvSpPr>
        <p:spPr>
          <a:xfrm rot="16200000">
            <a:off x="4279081" y="-1541276"/>
            <a:ext cx="762000" cy="8712668"/>
          </a:xfrm>
          <a:prstGeom prst="round2SameRect">
            <a:avLst/>
          </a:prstGeom>
          <a:gradFill flip="none" rotWithShape="1">
            <a:gsLst>
              <a:gs pos="0">
                <a:srgbClr val="B9BABC"/>
              </a:gs>
              <a:gs pos="100000">
                <a:srgbClr val="FFFFFF"/>
              </a:gs>
            </a:gsLst>
            <a:lin ang="54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 Same Side Corner Rectangle 71"/>
          <p:cNvSpPr/>
          <p:nvPr/>
        </p:nvSpPr>
        <p:spPr>
          <a:xfrm rot="16200000">
            <a:off x="4279080" y="-2850336"/>
            <a:ext cx="762000" cy="8712668"/>
          </a:xfrm>
          <a:prstGeom prst="round2SameRect">
            <a:avLst/>
          </a:prstGeom>
          <a:gradFill flip="none" rotWithShape="1">
            <a:gsLst>
              <a:gs pos="0">
                <a:srgbClr val="D49F1E"/>
              </a:gs>
              <a:gs pos="100000">
                <a:srgbClr val="FFFFFF"/>
              </a:gs>
            </a:gsLst>
            <a:lin ang="96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descr="Binary Stre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5602" y="3152176"/>
            <a:ext cx="2256250" cy="100548"/>
          </a:xfrm>
          <a:prstGeom prst="rect">
            <a:avLst/>
          </a:prstGeom>
        </p:spPr>
      </p:pic>
      <p:pic>
        <p:nvPicPr>
          <p:cNvPr id="68" name="Picture 67" descr="Binary Stre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202" y="1893972"/>
            <a:ext cx="2256250" cy="100548"/>
          </a:xfrm>
          <a:prstGeom prst="rect">
            <a:avLst/>
          </a:prstGeom>
        </p:spPr>
      </p:pic>
      <p:sp>
        <p:nvSpPr>
          <p:cNvPr id="5" name="TextBox 4"/>
          <p:cNvSpPr txBox="1"/>
          <p:nvPr/>
        </p:nvSpPr>
        <p:spPr>
          <a:xfrm>
            <a:off x="519956" y="1230721"/>
            <a:ext cx="1372347" cy="523220"/>
          </a:xfrm>
          <a:prstGeom prst="rect">
            <a:avLst/>
          </a:prstGeom>
          <a:noFill/>
        </p:spPr>
        <p:txBody>
          <a:bodyPr wrap="square" rtlCol="0">
            <a:spAutoFit/>
          </a:bodyPr>
          <a:lstStyle/>
          <a:p>
            <a:r>
              <a:rPr lang="en-US" sz="2800" b="1" dirty="0" smtClean="0">
                <a:solidFill>
                  <a:schemeClr val="bg1"/>
                </a:solidFill>
                <a:effectLst>
                  <a:glow rad="101600">
                    <a:srgbClr val="D08049">
                      <a:alpha val="75000"/>
                    </a:srgbClr>
                  </a:glow>
                </a:effectLst>
              </a:rPr>
              <a:t>GOLD</a:t>
            </a:r>
          </a:p>
        </p:txBody>
      </p:sp>
      <p:sp>
        <p:nvSpPr>
          <p:cNvPr id="6" name="TextBox 5"/>
          <p:cNvSpPr txBox="1"/>
          <p:nvPr/>
        </p:nvSpPr>
        <p:spPr>
          <a:xfrm>
            <a:off x="588148" y="2554750"/>
            <a:ext cx="1645110" cy="523220"/>
          </a:xfrm>
          <a:prstGeom prst="rect">
            <a:avLst/>
          </a:prstGeom>
          <a:noFill/>
        </p:spPr>
        <p:txBody>
          <a:bodyPr wrap="square" rtlCol="0">
            <a:spAutoFit/>
          </a:bodyPr>
          <a:lstStyle/>
          <a:p>
            <a:r>
              <a:rPr lang="en-US" sz="2800" b="1" dirty="0" smtClean="0">
                <a:solidFill>
                  <a:schemeClr val="bg1"/>
                </a:solidFill>
                <a:effectLst>
                  <a:glow rad="101600">
                    <a:schemeClr val="tx2">
                      <a:lumMod val="40000"/>
                      <a:lumOff val="60000"/>
                      <a:alpha val="75000"/>
                    </a:schemeClr>
                  </a:glow>
                </a:effectLst>
              </a:rPr>
              <a:t>SILVER</a:t>
            </a:r>
          </a:p>
        </p:txBody>
      </p:sp>
      <p:sp>
        <p:nvSpPr>
          <p:cNvPr id="7" name="TextBox 6"/>
          <p:cNvSpPr txBox="1"/>
          <p:nvPr/>
        </p:nvSpPr>
        <p:spPr>
          <a:xfrm>
            <a:off x="519956" y="3825930"/>
            <a:ext cx="1770627" cy="523220"/>
          </a:xfrm>
          <a:prstGeom prst="rect">
            <a:avLst/>
          </a:prstGeom>
          <a:noFill/>
        </p:spPr>
        <p:txBody>
          <a:bodyPr wrap="square" rtlCol="0">
            <a:spAutoFit/>
          </a:bodyPr>
          <a:lstStyle/>
          <a:p>
            <a:r>
              <a:rPr lang="en-US" sz="2800" b="1" dirty="0" smtClean="0">
                <a:solidFill>
                  <a:schemeClr val="bg1"/>
                </a:solidFill>
                <a:effectLst>
                  <a:glow rad="101600">
                    <a:srgbClr val="FF8000">
                      <a:alpha val="75000"/>
                    </a:srgbClr>
                  </a:glow>
                </a:effectLst>
              </a:rPr>
              <a:t>BRONZE</a:t>
            </a:r>
          </a:p>
        </p:txBody>
      </p:sp>
      <p:sp>
        <p:nvSpPr>
          <p:cNvPr id="8" name="TextBox 7"/>
          <p:cNvSpPr txBox="1"/>
          <p:nvPr/>
        </p:nvSpPr>
        <p:spPr>
          <a:xfrm>
            <a:off x="2439487" y="1376389"/>
            <a:ext cx="3168055" cy="307777"/>
          </a:xfrm>
          <a:prstGeom prst="rect">
            <a:avLst/>
          </a:prstGeom>
          <a:noFill/>
        </p:spPr>
        <p:txBody>
          <a:bodyPr wrap="none" rtlCol="0">
            <a:spAutoFit/>
          </a:bodyPr>
          <a:lstStyle/>
          <a:p>
            <a:r>
              <a:rPr lang="en-US" sz="1400" dirty="0" smtClean="0">
                <a:solidFill>
                  <a:schemeClr val="tx2"/>
                </a:solidFill>
              </a:rPr>
              <a:t>RAC, Data Guard, Daily </a:t>
            </a:r>
            <a:r>
              <a:rPr lang="en-US" sz="1400" dirty="0" err="1" smtClean="0">
                <a:solidFill>
                  <a:schemeClr val="tx2"/>
                </a:solidFill>
              </a:rPr>
              <a:t>Incrementals</a:t>
            </a:r>
            <a:endParaRPr lang="en-US" sz="1400" dirty="0" smtClean="0">
              <a:solidFill>
                <a:schemeClr val="tx2"/>
              </a:solidFill>
            </a:endParaRPr>
          </a:p>
        </p:txBody>
      </p:sp>
      <p:sp>
        <p:nvSpPr>
          <p:cNvPr id="9" name="TextBox 8"/>
          <p:cNvSpPr txBox="1"/>
          <p:nvPr/>
        </p:nvSpPr>
        <p:spPr>
          <a:xfrm>
            <a:off x="2439487" y="2697053"/>
            <a:ext cx="2771913" cy="307777"/>
          </a:xfrm>
          <a:prstGeom prst="rect">
            <a:avLst/>
          </a:prstGeom>
          <a:noFill/>
        </p:spPr>
        <p:txBody>
          <a:bodyPr wrap="none" rtlCol="0">
            <a:spAutoFit/>
          </a:bodyPr>
          <a:lstStyle/>
          <a:p>
            <a:r>
              <a:rPr lang="en-US" sz="1400" dirty="0" smtClean="0">
                <a:solidFill>
                  <a:schemeClr val="tx2"/>
                </a:solidFill>
              </a:rPr>
              <a:t>Data Guard, Daily </a:t>
            </a:r>
            <a:r>
              <a:rPr lang="en-US" sz="1400" dirty="0" err="1" smtClean="0">
                <a:solidFill>
                  <a:schemeClr val="tx2"/>
                </a:solidFill>
              </a:rPr>
              <a:t>Incrementals</a:t>
            </a:r>
            <a:endParaRPr lang="en-US" sz="1400" dirty="0" smtClean="0">
              <a:solidFill>
                <a:schemeClr val="tx2"/>
              </a:solidFill>
            </a:endParaRPr>
          </a:p>
        </p:txBody>
      </p:sp>
      <p:sp>
        <p:nvSpPr>
          <p:cNvPr id="10" name="TextBox 9"/>
          <p:cNvSpPr txBox="1"/>
          <p:nvPr/>
        </p:nvSpPr>
        <p:spPr>
          <a:xfrm>
            <a:off x="2524726" y="3993028"/>
            <a:ext cx="1847656" cy="307777"/>
          </a:xfrm>
          <a:prstGeom prst="rect">
            <a:avLst/>
          </a:prstGeom>
          <a:noFill/>
        </p:spPr>
        <p:txBody>
          <a:bodyPr wrap="none" rtlCol="0">
            <a:spAutoFit/>
          </a:bodyPr>
          <a:lstStyle/>
          <a:p>
            <a:r>
              <a:rPr lang="en-US" sz="1400" dirty="0" smtClean="0">
                <a:solidFill>
                  <a:schemeClr val="tx2"/>
                </a:solidFill>
              </a:rPr>
              <a:t>Weekly Full Backups</a:t>
            </a:r>
          </a:p>
        </p:txBody>
      </p:sp>
      <p:grpSp>
        <p:nvGrpSpPr>
          <p:cNvPr id="2" name="Group 106"/>
          <p:cNvGrpSpPr/>
          <p:nvPr/>
        </p:nvGrpSpPr>
        <p:grpSpPr>
          <a:xfrm>
            <a:off x="6059180" y="965944"/>
            <a:ext cx="687990" cy="1141306"/>
            <a:chOff x="4259917" y="2146483"/>
            <a:chExt cx="748991" cy="1242501"/>
          </a:xfrm>
        </p:grpSpPr>
        <p:grpSp>
          <p:nvGrpSpPr>
            <p:cNvPr id="3" name="Group 96"/>
            <p:cNvGrpSpPr/>
            <p:nvPr/>
          </p:nvGrpSpPr>
          <p:grpSpPr>
            <a:xfrm>
              <a:off x="4259917" y="2617159"/>
              <a:ext cx="748991" cy="771825"/>
              <a:chOff x="6521999" y="2130777"/>
              <a:chExt cx="1379899" cy="1421966"/>
            </a:xfrm>
          </p:grpSpPr>
          <p:pic>
            <p:nvPicPr>
              <p:cNvPr id="98" name="Picture 97" descr="Unlabeled Roo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1999" y="2524207"/>
                <a:ext cx="1379899" cy="1028536"/>
              </a:xfrm>
              <a:prstGeom prst="rect">
                <a:avLst/>
              </a:prstGeom>
            </p:spPr>
          </p:pic>
          <p:pic>
            <p:nvPicPr>
              <p:cNvPr id="99" name="Picture 98"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92602" y="2130777"/>
                <a:ext cx="378747" cy="596814"/>
              </a:xfrm>
              <a:prstGeom prst="rect">
                <a:avLst/>
              </a:prstGeom>
            </p:spPr>
          </p:pic>
          <p:pic>
            <p:nvPicPr>
              <p:cNvPr id="100" name="Picture 99"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53836" y="2264833"/>
                <a:ext cx="378747" cy="596814"/>
              </a:xfrm>
              <a:prstGeom prst="rect">
                <a:avLst/>
              </a:prstGeom>
            </p:spPr>
          </p:pic>
          <p:pic>
            <p:nvPicPr>
              <p:cNvPr id="101" name="Picture 100"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13948" y="2395513"/>
                <a:ext cx="378747" cy="596814"/>
              </a:xfrm>
              <a:prstGeom prst="rect">
                <a:avLst/>
              </a:prstGeom>
            </p:spPr>
          </p:pic>
          <p:pic>
            <p:nvPicPr>
              <p:cNvPr id="102" name="Picture 101"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82238" y="2531263"/>
                <a:ext cx="378747" cy="596814"/>
              </a:xfrm>
              <a:prstGeom prst="rect">
                <a:avLst/>
              </a:prstGeom>
            </p:spPr>
          </p:pic>
        </p:grpSp>
        <p:grpSp>
          <p:nvGrpSpPr>
            <p:cNvPr id="4" name="Group 102"/>
            <p:cNvGrpSpPr/>
            <p:nvPr/>
          </p:nvGrpSpPr>
          <p:grpSpPr>
            <a:xfrm>
              <a:off x="4340819" y="2146483"/>
              <a:ext cx="661040" cy="740362"/>
              <a:chOff x="2112059" y="2186745"/>
              <a:chExt cx="816363" cy="914323"/>
            </a:xfrm>
          </p:grpSpPr>
          <p:pic>
            <p:nvPicPr>
              <p:cNvPr id="104" name="Picture 103"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544666" y="2186745"/>
                <a:ext cx="383756" cy="663942"/>
              </a:xfrm>
              <a:prstGeom prst="rect">
                <a:avLst/>
              </a:prstGeom>
            </p:spPr>
          </p:pic>
          <p:pic>
            <p:nvPicPr>
              <p:cNvPr id="105" name="Picture 104"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329509" y="2311718"/>
                <a:ext cx="383756" cy="663942"/>
              </a:xfrm>
              <a:prstGeom prst="rect">
                <a:avLst/>
              </a:prstGeom>
            </p:spPr>
          </p:pic>
          <p:pic>
            <p:nvPicPr>
              <p:cNvPr id="106" name="Picture 105"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112059" y="2437126"/>
                <a:ext cx="383756" cy="663942"/>
              </a:xfrm>
              <a:prstGeom prst="rect">
                <a:avLst/>
              </a:prstGeom>
            </p:spPr>
          </p:pic>
        </p:grpSp>
      </p:grpSp>
      <p:grpSp>
        <p:nvGrpSpPr>
          <p:cNvPr id="11" name="Group 107"/>
          <p:cNvGrpSpPr/>
          <p:nvPr/>
        </p:nvGrpSpPr>
        <p:grpSpPr>
          <a:xfrm>
            <a:off x="8277857" y="965944"/>
            <a:ext cx="687990" cy="1141306"/>
            <a:chOff x="4259917" y="2146483"/>
            <a:chExt cx="748991" cy="1242501"/>
          </a:xfrm>
        </p:grpSpPr>
        <p:grpSp>
          <p:nvGrpSpPr>
            <p:cNvPr id="12" name="Group 108"/>
            <p:cNvGrpSpPr/>
            <p:nvPr/>
          </p:nvGrpSpPr>
          <p:grpSpPr>
            <a:xfrm>
              <a:off x="4259917" y="2617159"/>
              <a:ext cx="748991" cy="771825"/>
              <a:chOff x="6521999" y="2130777"/>
              <a:chExt cx="1379899" cy="1421966"/>
            </a:xfrm>
          </p:grpSpPr>
          <p:pic>
            <p:nvPicPr>
              <p:cNvPr id="114" name="Picture 113" descr="Unlabeled Roo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1999" y="2524207"/>
                <a:ext cx="1379899" cy="1028536"/>
              </a:xfrm>
              <a:prstGeom prst="rect">
                <a:avLst/>
              </a:prstGeom>
            </p:spPr>
          </p:pic>
          <p:pic>
            <p:nvPicPr>
              <p:cNvPr id="115" name="Picture 114"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92602" y="2130777"/>
                <a:ext cx="378747" cy="596814"/>
              </a:xfrm>
              <a:prstGeom prst="rect">
                <a:avLst/>
              </a:prstGeom>
            </p:spPr>
          </p:pic>
          <p:pic>
            <p:nvPicPr>
              <p:cNvPr id="116" name="Picture 115"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53836" y="2264833"/>
                <a:ext cx="378747" cy="596814"/>
              </a:xfrm>
              <a:prstGeom prst="rect">
                <a:avLst/>
              </a:prstGeom>
            </p:spPr>
          </p:pic>
          <p:pic>
            <p:nvPicPr>
              <p:cNvPr id="117" name="Picture 116"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13948" y="2395513"/>
                <a:ext cx="378747" cy="596814"/>
              </a:xfrm>
              <a:prstGeom prst="rect">
                <a:avLst/>
              </a:prstGeom>
            </p:spPr>
          </p:pic>
          <p:pic>
            <p:nvPicPr>
              <p:cNvPr id="118" name="Picture 117"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82238" y="2531263"/>
                <a:ext cx="378747" cy="596814"/>
              </a:xfrm>
              <a:prstGeom prst="rect">
                <a:avLst/>
              </a:prstGeom>
            </p:spPr>
          </p:pic>
        </p:grpSp>
        <p:grpSp>
          <p:nvGrpSpPr>
            <p:cNvPr id="13" name="Group 109"/>
            <p:cNvGrpSpPr/>
            <p:nvPr/>
          </p:nvGrpSpPr>
          <p:grpSpPr>
            <a:xfrm>
              <a:off x="4340819" y="2146483"/>
              <a:ext cx="661040" cy="740362"/>
              <a:chOff x="2112059" y="2186745"/>
              <a:chExt cx="816363" cy="914323"/>
            </a:xfrm>
          </p:grpSpPr>
          <p:pic>
            <p:nvPicPr>
              <p:cNvPr id="111" name="Picture 110"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544666" y="2186745"/>
                <a:ext cx="383756" cy="663942"/>
              </a:xfrm>
              <a:prstGeom prst="rect">
                <a:avLst/>
              </a:prstGeom>
            </p:spPr>
          </p:pic>
          <p:pic>
            <p:nvPicPr>
              <p:cNvPr id="112" name="Picture 111"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329509" y="2311718"/>
                <a:ext cx="383756" cy="663942"/>
              </a:xfrm>
              <a:prstGeom prst="rect">
                <a:avLst/>
              </a:prstGeom>
            </p:spPr>
          </p:pic>
          <p:pic>
            <p:nvPicPr>
              <p:cNvPr id="113" name="Picture 112"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112059" y="2437126"/>
                <a:ext cx="383756" cy="663942"/>
              </a:xfrm>
              <a:prstGeom prst="rect">
                <a:avLst/>
              </a:prstGeom>
            </p:spPr>
          </p:pic>
        </p:grpSp>
      </p:grpSp>
      <p:grpSp>
        <p:nvGrpSpPr>
          <p:cNvPr id="14" name="Group 118"/>
          <p:cNvGrpSpPr/>
          <p:nvPr/>
        </p:nvGrpSpPr>
        <p:grpSpPr>
          <a:xfrm>
            <a:off x="6080064" y="2270491"/>
            <a:ext cx="687990" cy="1048353"/>
            <a:chOff x="4259917" y="2247678"/>
            <a:chExt cx="748991" cy="1141306"/>
          </a:xfrm>
        </p:grpSpPr>
        <p:grpSp>
          <p:nvGrpSpPr>
            <p:cNvPr id="15" name="Group 119"/>
            <p:cNvGrpSpPr/>
            <p:nvPr/>
          </p:nvGrpSpPr>
          <p:grpSpPr>
            <a:xfrm>
              <a:off x="4259917" y="2617159"/>
              <a:ext cx="748991" cy="771825"/>
              <a:chOff x="6521999" y="2130777"/>
              <a:chExt cx="1379899" cy="1421966"/>
            </a:xfrm>
          </p:grpSpPr>
          <p:pic>
            <p:nvPicPr>
              <p:cNvPr id="122" name="Picture 121" descr="Unlabeled Roo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1999" y="2524207"/>
                <a:ext cx="1379899" cy="1028536"/>
              </a:xfrm>
              <a:prstGeom prst="rect">
                <a:avLst/>
              </a:prstGeom>
            </p:spPr>
          </p:pic>
          <p:pic>
            <p:nvPicPr>
              <p:cNvPr id="123" name="Picture 122"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92602" y="2130777"/>
                <a:ext cx="378747" cy="596814"/>
              </a:xfrm>
              <a:prstGeom prst="rect">
                <a:avLst/>
              </a:prstGeom>
            </p:spPr>
          </p:pic>
          <p:pic>
            <p:nvPicPr>
              <p:cNvPr id="124" name="Picture 123"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53836" y="2264833"/>
                <a:ext cx="378747" cy="596814"/>
              </a:xfrm>
              <a:prstGeom prst="rect">
                <a:avLst/>
              </a:prstGeom>
            </p:spPr>
          </p:pic>
          <p:pic>
            <p:nvPicPr>
              <p:cNvPr id="125" name="Picture 124"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13948" y="2395513"/>
                <a:ext cx="378747" cy="596814"/>
              </a:xfrm>
              <a:prstGeom prst="rect">
                <a:avLst/>
              </a:prstGeom>
            </p:spPr>
          </p:pic>
          <p:pic>
            <p:nvPicPr>
              <p:cNvPr id="126" name="Picture 125"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82238" y="2531263"/>
                <a:ext cx="378747" cy="596814"/>
              </a:xfrm>
              <a:prstGeom prst="rect">
                <a:avLst/>
              </a:prstGeom>
            </p:spPr>
          </p:pic>
        </p:grpSp>
        <p:pic>
          <p:nvPicPr>
            <p:cNvPr id="121" name="Picture 120"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516898" y="2247678"/>
              <a:ext cx="310742" cy="537619"/>
            </a:xfrm>
            <a:prstGeom prst="rect">
              <a:avLst/>
            </a:prstGeom>
          </p:spPr>
        </p:pic>
      </p:grpSp>
      <p:grpSp>
        <p:nvGrpSpPr>
          <p:cNvPr id="16" name="Group 126"/>
          <p:cNvGrpSpPr/>
          <p:nvPr/>
        </p:nvGrpSpPr>
        <p:grpSpPr>
          <a:xfrm>
            <a:off x="8309359" y="2269691"/>
            <a:ext cx="715379" cy="1048353"/>
            <a:chOff x="4213515" y="2247678"/>
            <a:chExt cx="778809" cy="1141306"/>
          </a:xfrm>
        </p:grpSpPr>
        <p:grpSp>
          <p:nvGrpSpPr>
            <p:cNvPr id="17" name="Group 127"/>
            <p:cNvGrpSpPr/>
            <p:nvPr/>
          </p:nvGrpSpPr>
          <p:grpSpPr>
            <a:xfrm>
              <a:off x="4213515" y="2617159"/>
              <a:ext cx="778809" cy="771825"/>
              <a:chOff x="6436514" y="2130777"/>
              <a:chExt cx="1434835" cy="1421966"/>
            </a:xfrm>
          </p:grpSpPr>
          <p:pic>
            <p:nvPicPr>
              <p:cNvPr id="130" name="Picture 129" descr="Unlabeled Roo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6514" y="2524206"/>
                <a:ext cx="1379900" cy="1028537"/>
              </a:xfrm>
              <a:prstGeom prst="rect">
                <a:avLst/>
              </a:prstGeom>
            </p:spPr>
          </p:pic>
          <p:pic>
            <p:nvPicPr>
              <p:cNvPr id="131" name="Picture 130"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92602" y="2130777"/>
                <a:ext cx="378747" cy="596814"/>
              </a:xfrm>
              <a:prstGeom prst="rect">
                <a:avLst/>
              </a:prstGeom>
            </p:spPr>
          </p:pic>
          <p:pic>
            <p:nvPicPr>
              <p:cNvPr id="132" name="Picture 131"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53836" y="2264833"/>
                <a:ext cx="378747" cy="596814"/>
              </a:xfrm>
              <a:prstGeom prst="rect">
                <a:avLst/>
              </a:prstGeom>
            </p:spPr>
          </p:pic>
          <p:pic>
            <p:nvPicPr>
              <p:cNvPr id="133" name="Picture 132"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13948" y="2395513"/>
                <a:ext cx="378747" cy="596814"/>
              </a:xfrm>
              <a:prstGeom prst="rect">
                <a:avLst/>
              </a:prstGeom>
            </p:spPr>
          </p:pic>
          <p:pic>
            <p:nvPicPr>
              <p:cNvPr id="134" name="Picture 133"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82238" y="2531263"/>
                <a:ext cx="378747" cy="596814"/>
              </a:xfrm>
              <a:prstGeom prst="rect">
                <a:avLst/>
              </a:prstGeom>
            </p:spPr>
          </p:pic>
        </p:grpSp>
        <p:pic>
          <p:nvPicPr>
            <p:cNvPr id="129" name="Picture 128"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516898" y="2247678"/>
              <a:ext cx="310742" cy="537619"/>
            </a:xfrm>
            <a:prstGeom prst="rect">
              <a:avLst/>
            </a:prstGeom>
          </p:spPr>
        </p:pic>
      </p:grpSp>
      <p:pic>
        <p:nvPicPr>
          <p:cNvPr id="138" name="Picture 137" descr="Unlabeled Roo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4218" y="4067409"/>
            <a:ext cx="687990" cy="512808"/>
          </a:xfrm>
          <a:prstGeom prst="rect">
            <a:avLst/>
          </a:prstGeom>
        </p:spPr>
      </p:pic>
      <p:pic>
        <p:nvPicPr>
          <p:cNvPr id="139" name="Picture 138"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78141" y="3871253"/>
            <a:ext cx="188836" cy="297560"/>
          </a:xfrm>
          <a:prstGeom prst="rect">
            <a:avLst/>
          </a:prstGeom>
        </p:spPr>
      </p:pic>
      <p:pic>
        <p:nvPicPr>
          <p:cNvPr id="140" name="Picture 139"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459097" y="3938091"/>
            <a:ext cx="188836" cy="297560"/>
          </a:xfrm>
          <a:prstGeom prst="rect">
            <a:avLst/>
          </a:prstGeom>
        </p:spPr>
      </p:pic>
      <p:pic>
        <p:nvPicPr>
          <p:cNvPr id="137" name="Picture 136" descr="EnterpriseServ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330269" y="3531864"/>
            <a:ext cx="285434" cy="493833"/>
          </a:xfrm>
          <a:prstGeom prst="rect">
            <a:avLst/>
          </a:prstGeom>
        </p:spPr>
      </p:pic>
      <p:pic>
        <p:nvPicPr>
          <p:cNvPr id="141" name="Picture 140"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39494" y="4003245"/>
            <a:ext cx="188836" cy="297560"/>
          </a:xfrm>
          <a:prstGeom prst="rect">
            <a:avLst/>
          </a:prstGeom>
        </p:spPr>
      </p:pic>
      <p:pic>
        <p:nvPicPr>
          <p:cNvPr id="142" name="Picture 141"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3968" y="4070927"/>
            <a:ext cx="188836" cy="297560"/>
          </a:xfrm>
          <a:prstGeom prst="rect">
            <a:avLst/>
          </a:prstGeom>
        </p:spPr>
      </p:pic>
      <p:pic>
        <p:nvPicPr>
          <p:cNvPr id="143" name="Picture 142"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0475" y="2879844"/>
            <a:ext cx="188836" cy="297560"/>
          </a:xfrm>
          <a:prstGeom prst="rect">
            <a:avLst/>
          </a:prstGeom>
        </p:spPr>
      </p:pic>
      <p:pic>
        <p:nvPicPr>
          <p:cNvPr id="144" name="Picture 143"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894" y="1673422"/>
            <a:ext cx="188836" cy="297560"/>
          </a:xfrm>
          <a:prstGeom prst="rect">
            <a:avLst/>
          </a:prstGeom>
        </p:spPr>
      </p:pic>
      <p:sp>
        <p:nvSpPr>
          <p:cNvPr id="145" name="Text Placeholder 33"/>
          <p:cNvSpPr>
            <a:spLocks noGrp="1"/>
          </p:cNvSpPr>
          <p:nvPr>
            <p:ph type="body" sz="quarter" idx="13"/>
          </p:nvPr>
        </p:nvSpPr>
        <p:spPr>
          <a:xfrm>
            <a:off x="828675" y="619641"/>
            <a:ext cx="8229600" cy="304800"/>
          </a:xfrm>
        </p:spPr>
        <p:txBody>
          <a:bodyPr/>
          <a:lstStyle/>
          <a:p>
            <a:r>
              <a:rPr lang="en-US" dirty="0" smtClean="0"/>
              <a:t>PDB migrates through SLAs as it becomes more mission critical</a:t>
            </a:r>
            <a:endParaRPr lang="en-US" dirty="0"/>
          </a:p>
        </p:txBody>
      </p:sp>
      <p:sp>
        <p:nvSpPr>
          <p:cNvPr id="146" name="Title 1"/>
          <p:cNvSpPr>
            <a:spLocks noGrp="1"/>
          </p:cNvSpPr>
          <p:nvPr>
            <p:ph type="title"/>
          </p:nvPr>
        </p:nvSpPr>
        <p:spPr/>
        <p:txBody>
          <a:bodyPr/>
          <a:lstStyle/>
          <a:p>
            <a:r>
              <a:rPr lang="en-US" dirty="0" smtClean="0"/>
              <a:t>Unprecedented Agility with Pluggable Portability</a:t>
            </a:r>
            <a:endParaRPr lang="en-US" dirty="0"/>
          </a:p>
        </p:txBody>
      </p:sp>
    </p:spTree>
    <p:custDataLst>
      <p:tags r:id="rId1"/>
    </p:custDataLst>
    <p:extLst>
      <p:ext uri="{BB962C8B-B14F-4D97-AF65-F5344CB8AC3E}">
        <p14:creationId xmlns:p14="http://schemas.microsoft.com/office/powerpoint/2010/main" val="11347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2222E-6 2.75224E-6 C -0.00139 -0.1407 -0.0026 -0.2814 -0.00416 -0.3391 C -0.00573 -0.39679 -0.00746 -0.3644 -0.00937 -0.3465 C -0.01128 -0.32861 -0.01458 -0.25486 -0.01597 -0.2308 " pathEditMode="relative" rAng="0" ptsTypes="aaaa">
                                      <p:cBhvr>
                                        <p:cTn id="6" dur="2000" fill="hold"/>
                                        <p:tgtEl>
                                          <p:spTgt spid="142"/>
                                        </p:tgtEl>
                                        <p:attrNameLst>
                                          <p:attrName>ppt_x</p:attrName>
                                          <p:attrName>ppt_y</p:attrName>
                                        </p:attrNameLst>
                                      </p:cBhvr>
                                      <p:rCtr x="-799" y="-1984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1597 -0.2308 C -0.01701 -0.26906 -0.02135 -0.40759 -0.02187 -0.46097 C -0.02239 -0.51435 -0.01979 -0.55107 -0.01892 -0.55199 C -0.01805 -0.55292 -0.01719 -0.48411 -0.01666 -0.46622 " pathEditMode="relative" rAng="0" ptsTypes="aaaa">
                                      <p:cBhvr>
                                        <p:cTn id="14" dur="2000" fill="hold"/>
                                        <p:tgtEl>
                                          <p:spTgt spid="142"/>
                                        </p:tgtEl>
                                        <p:attrNameLst>
                                          <p:attrName>ppt_x</p:attrName>
                                          <p:attrName>ppt_y</p:attrName>
                                        </p:attrNameLst>
                                      </p:cBhvr>
                                      <p:rCtr x="-330" y="-16106"/>
                                    </p:animMotion>
                                  </p:childTnLst>
                                </p:cTn>
                              </p:par>
                              <p:par>
                                <p:cTn id="15" presetID="10" presetClass="exit" presetSubtype="0" fill="hold" nodeType="withEffect">
                                  <p:stCondLst>
                                    <p:cond delay="0"/>
                                  </p:stCondLst>
                                  <p:childTnLst>
                                    <p:animEffect transition="out" filter="fade">
                                      <p:cBhvr>
                                        <p:cTn id="16" dur="500"/>
                                        <p:tgtEl>
                                          <p:spTgt spid="143"/>
                                        </p:tgtEl>
                                      </p:cBhvr>
                                    </p:animEffect>
                                    <p:set>
                                      <p:cBhvr>
                                        <p:cTn id="17" dur="1" fill="hold">
                                          <p:stCondLst>
                                            <p:cond delay="499"/>
                                          </p:stCondLst>
                                        </p:cTn>
                                        <p:tgtEl>
                                          <p:spTgt spid="143"/>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fade">
                                      <p:cBhvr>
                                        <p:cTn id="2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ultip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948" y="2565443"/>
            <a:ext cx="2603823" cy="1945245"/>
          </a:xfrm>
          <a:prstGeom prst="rect">
            <a:avLst/>
          </a:prstGeom>
        </p:spPr>
      </p:pic>
      <p:pic>
        <p:nvPicPr>
          <p:cNvPr id="14" name="Picture 13" descr="Embedded CRM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8112" y="2677699"/>
            <a:ext cx="648000" cy="972000"/>
          </a:xfrm>
          <a:prstGeom prst="rect">
            <a:avLst/>
          </a:prstGeom>
        </p:spPr>
      </p:pic>
      <p:sp>
        <p:nvSpPr>
          <p:cNvPr id="2" name="Title 1"/>
          <p:cNvSpPr>
            <a:spLocks noGrp="1"/>
          </p:cNvSpPr>
          <p:nvPr>
            <p:ph type="title"/>
          </p:nvPr>
        </p:nvSpPr>
        <p:spPr/>
        <p:txBody>
          <a:bodyPr/>
          <a:lstStyle/>
          <a:p>
            <a:r>
              <a:rPr lang="en-US" dirty="0" smtClean="0"/>
              <a:t>Multitenant for </a:t>
            </a:r>
            <a:r>
              <a:rPr lang="en-US" dirty="0"/>
              <a:t>Fast Provisioning </a:t>
            </a:r>
            <a:br>
              <a:rPr lang="en-US" dirty="0"/>
            </a:br>
            <a:r>
              <a:rPr lang="en-US" sz="2000" b="0" dirty="0">
                <a:solidFill>
                  <a:schemeClr val="accent1"/>
                </a:solidFill>
              </a:rPr>
              <a:t>Pluggable </a:t>
            </a:r>
            <a:r>
              <a:rPr lang="en-US" sz="2000" b="0" dirty="0" smtClean="0">
                <a:solidFill>
                  <a:schemeClr val="accent1"/>
                </a:solidFill>
              </a:rPr>
              <a:t>databases </a:t>
            </a:r>
            <a:r>
              <a:rPr lang="en-US" sz="2000" b="0" dirty="0">
                <a:solidFill>
                  <a:schemeClr val="accent1"/>
                </a:solidFill>
              </a:rPr>
              <a:t>can be quickly provisioned from seed</a:t>
            </a:r>
            <a:endParaRPr lang="en-US" sz="2000" dirty="0"/>
          </a:p>
        </p:txBody>
      </p:sp>
      <p:pic>
        <p:nvPicPr>
          <p:cNvPr id="5" name="Picture 4" descr="Se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559" y="2936010"/>
            <a:ext cx="612000" cy="927464"/>
          </a:xfrm>
          <a:prstGeom prst="rect">
            <a:avLst/>
          </a:prstGeom>
        </p:spPr>
      </p:pic>
      <p:graphicFrame>
        <p:nvGraphicFramePr>
          <p:cNvPr id="9" name="Chart 8"/>
          <p:cNvGraphicFramePr/>
          <p:nvPr>
            <p:extLst>
              <p:ext uri="{D42A27DB-BD31-4B8C-83A1-F6EECF244321}">
                <p14:modId xmlns:p14="http://schemas.microsoft.com/office/powerpoint/2010/main" val="2979233061"/>
              </p:ext>
            </p:extLst>
          </p:nvPr>
        </p:nvGraphicFramePr>
        <p:xfrm>
          <a:off x="3760258" y="1449917"/>
          <a:ext cx="4632325" cy="2715686"/>
        </p:xfrm>
        <a:graphic>
          <a:graphicData uri="http://schemas.openxmlformats.org/drawingml/2006/chart">
            <c:chart xmlns:c="http://schemas.openxmlformats.org/drawingml/2006/chart" xmlns:r="http://schemas.openxmlformats.org/officeDocument/2006/relationships" r:id="rId7"/>
          </a:graphicData>
        </a:graphic>
      </p:graphicFrame>
    </p:spTree>
    <p:custDataLst>
      <p:tags r:id="rId1"/>
    </p:custDataLst>
    <p:extLst>
      <p:ext uri="{BB962C8B-B14F-4D97-AF65-F5344CB8AC3E}">
        <p14:creationId xmlns:p14="http://schemas.microsoft.com/office/powerpoint/2010/main" val="129703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Multip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80" y="2526962"/>
            <a:ext cx="2603823" cy="1945245"/>
          </a:xfrm>
          <a:prstGeom prst="rect">
            <a:avLst/>
          </a:prstGeom>
        </p:spPr>
      </p:pic>
      <p:pic>
        <p:nvPicPr>
          <p:cNvPr id="23" name="Picture 22" descr="Multip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875" y="1569828"/>
            <a:ext cx="2603823" cy="1945245"/>
          </a:xfrm>
          <a:prstGeom prst="rect">
            <a:avLst/>
          </a:prstGeom>
        </p:spPr>
      </p:pic>
      <p:sp>
        <p:nvSpPr>
          <p:cNvPr id="2" name="Title 1"/>
          <p:cNvSpPr>
            <a:spLocks noGrp="1"/>
          </p:cNvSpPr>
          <p:nvPr>
            <p:ph type="title"/>
          </p:nvPr>
        </p:nvSpPr>
        <p:spPr/>
        <p:txBody>
          <a:bodyPr/>
          <a:lstStyle/>
          <a:p>
            <a:r>
              <a:rPr lang="en-US" dirty="0" smtClean="0"/>
              <a:t>Multitenant for Provisioning</a:t>
            </a:r>
            <a:endParaRPr lang="en-US" dirty="0"/>
          </a:p>
        </p:txBody>
      </p:sp>
      <p:pic>
        <p:nvPicPr>
          <p:cNvPr id="25" name="Picture 24" descr="Embedded DW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2487" y="1031256"/>
            <a:ext cx="612000" cy="918000"/>
          </a:xfrm>
          <a:prstGeom prst="rect">
            <a:avLst/>
          </a:prstGeom>
        </p:spPr>
      </p:pic>
      <p:pic>
        <p:nvPicPr>
          <p:cNvPr id="26" name="Picture 25" descr="Embedded BI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9731" y="1268605"/>
            <a:ext cx="612000" cy="918000"/>
          </a:xfrm>
          <a:prstGeom prst="rect">
            <a:avLst/>
          </a:prstGeom>
        </p:spPr>
      </p:pic>
      <p:pic>
        <p:nvPicPr>
          <p:cNvPr id="27" name="Picture 26" descr="Embedded ERP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0453" y="1504239"/>
            <a:ext cx="624917" cy="918629"/>
          </a:xfrm>
          <a:prstGeom prst="rect">
            <a:avLst/>
          </a:prstGeom>
        </p:spPr>
      </p:pic>
      <p:pic>
        <p:nvPicPr>
          <p:cNvPr id="30" name="Picture 29" descr="Embedded ERP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0453" y="1502772"/>
            <a:ext cx="624917" cy="918629"/>
          </a:xfrm>
          <a:prstGeom prst="rect">
            <a:avLst/>
          </a:prstGeom>
        </p:spPr>
      </p:pic>
      <p:pic>
        <p:nvPicPr>
          <p:cNvPr id="28" name="Picture 27" descr="Embedded HC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388" y="1719908"/>
            <a:ext cx="624917" cy="927908"/>
          </a:xfrm>
          <a:prstGeom prst="rect">
            <a:avLst/>
          </a:prstGeom>
        </p:spPr>
      </p:pic>
      <p:pic>
        <p:nvPicPr>
          <p:cNvPr id="29" name="Picture 28" descr="Embedded CRM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6287" y="1933862"/>
            <a:ext cx="624917" cy="937376"/>
          </a:xfrm>
          <a:prstGeom prst="rect">
            <a:avLst/>
          </a:prstGeom>
        </p:spPr>
      </p:pic>
      <p:pic>
        <p:nvPicPr>
          <p:cNvPr id="24" name="Picture 23" descr="Embedded CRM 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8266" y="2859043"/>
            <a:ext cx="648000" cy="972000"/>
          </a:xfrm>
          <a:prstGeom prst="rect">
            <a:avLst/>
          </a:prstGeom>
        </p:spPr>
      </p:pic>
      <p:pic>
        <p:nvPicPr>
          <p:cNvPr id="31" name="Picture 30" descr="Embedded CRM 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8266" y="2859043"/>
            <a:ext cx="648000" cy="972000"/>
          </a:xfrm>
          <a:prstGeom prst="rect">
            <a:avLst/>
          </a:prstGeom>
        </p:spPr>
      </p:pic>
      <p:sp>
        <p:nvSpPr>
          <p:cNvPr id="3" name="TextBox 2"/>
          <p:cNvSpPr txBox="1"/>
          <p:nvPr/>
        </p:nvSpPr>
        <p:spPr>
          <a:xfrm>
            <a:off x="4668761" y="2237619"/>
            <a:ext cx="3643535" cy="1015663"/>
          </a:xfrm>
          <a:prstGeom prst="rect">
            <a:avLst/>
          </a:prstGeom>
          <a:noFill/>
        </p:spPr>
        <p:txBody>
          <a:bodyPr wrap="square" rtlCol="0">
            <a:spAutoFit/>
          </a:bodyPr>
          <a:lstStyle/>
          <a:p>
            <a:pPr marL="342900" indent="-342900">
              <a:buClr>
                <a:schemeClr val="accent1"/>
              </a:buClr>
              <a:buFont typeface="Wingdings" charset="2"/>
              <a:buChar char="§"/>
            </a:pPr>
            <a:r>
              <a:rPr lang="en-US" sz="2000" dirty="0"/>
              <a:t>PDBs can be cloned </a:t>
            </a:r>
            <a:r>
              <a:rPr lang="en-US" sz="2000" dirty="0" smtClean="0"/>
              <a:t>from </a:t>
            </a:r>
            <a:r>
              <a:rPr lang="en-US" sz="2000" dirty="0"/>
              <a:t>remote </a:t>
            </a:r>
            <a:r>
              <a:rPr lang="en-US" sz="2000" dirty="0" smtClean="0"/>
              <a:t>CDBs</a:t>
            </a:r>
            <a:endParaRPr lang="en-US" sz="2000" dirty="0"/>
          </a:p>
          <a:p>
            <a:endParaRPr lang="en-US" sz="2000" dirty="0" err="1" smtClean="0">
              <a:solidFill>
                <a:schemeClr val="tx2"/>
              </a:solidFill>
            </a:endParaRPr>
          </a:p>
        </p:txBody>
      </p:sp>
      <p:sp>
        <p:nvSpPr>
          <p:cNvPr id="5" name="TextBox 4"/>
          <p:cNvSpPr txBox="1"/>
          <p:nvPr/>
        </p:nvSpPr>
        <p:spPr>
          <a:xfrm>
            <a:off x="4668761" y="1282098"/>
            <a:ext cx="3596146" cy="707886"/>
          </a:xfrm>
          <a:prstGeom prst="rect">
            <a:avLst/>
          </a:prstGeom>
          <a:noFill/>
        </p:spPr>
        <p:txBody>
          <a:bodyPr wrap="square" rtlCol="0">
            <a:spAutoFit/>
          </a:bodyPr>
          <a:lstStyle/>
          <a:p>
            <a:pPr marL="342900" indent="-342900">
              <a:buClr>
                <a:schemeClr val="accent1"/>
              </a:buClr>
              <a:buFont typeface="Wingdings" charset="2"/>
              <a:buChar char="§"/>
            </a:pPr>
            <a:r>
              <a:rPr lang="en-US" sz="2000" dirty="0"/>
              <a:t>PDBs can </a:t>
            </a:r>
            <a:r>
              <a:rPr lang="en-US" sz="2000" dirty="0" smtClean="0"/>
              <a:t>be cloned </a:t>
            </a:r>
            <a:r>
              <a:rPr lang="en-US" sz="2000" dirty="0"/>
              <a:t>from </a:t>
            </a:r>
            <a:r>
              <a:rPr lang="en-US" sz="2000" dirty="0" smtClean="0"/>
              <a:t>within </a:t>
            </a:r>
            <a:r>
              <a:rPr lang="en-US" sz="2000" dirty="0"/>
              <a:t>the same </a:t>
            </a:r>
            <a:r>
              <a:rPr lang="en-US" sz="2000" dirty="0" smtClean="0"/>
              <a:t>CDB</a:t>
            </a:r>
            <a:endParaRPr lang="en-US" sz="2000" dirty="0"/>
          </a:p>
        </p:txBody>
      </p:sp>
      <p:sp>
        <p:nvSpPr>
          <p:cNvPr id="15"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Fast cloning of PDBs</a:t>
            </a:r>
            <a:endParaRPr lang="en-US" dirty="0">
              <a:solidFill>
                <a:schemeClr val="accent1"/>
              </a:solidFill>
            </a:endParaRPr>
          </a:p>
          <a:p>
            <a:pPr marL="0" indent="0">
              <a:buNone/>
            </a:pPr>
            <a:endParaRPr lang="en-US" dirty="0">
              <a:solidFill>
                <a:schemeClr val="accent1"/>
              </a:solidFill>
            </a:endParaRPr>
          </a:p>
        </p:txBody>
      </p:sp>
    </p:spTree>
    <p:custDataLst>
      <p:tags r:id="rId1"/>
    </p:custDataLst>
    <p:extLst>
      <p:ext uri="{BB962C8B-B14F-4D97-AF65-F5344CB8AC3E}">
        <p14:creationId xmlns:p14="http://schemas.microsoft.com/office/powerpoint/2010/main" val="348799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778E-17 -3.11324E-6 L 0.04549 -0.04227 " pathEditMode="relative" rAng="0" ptsTypes="AA">
                                      <p:cBhvr>
                                        <p:cTn id="6" dur="2000" fill="hold"/>
                                        <p:tgtEl>
                                          <p:spTgt spid="24"/>
                                        </p:tgtEl>
                                        <p:attrNameLst>
                                          <p:attrName>ppt_x</p:attrName>
                                          <p:attrName>ppt_y</p:attrName>
                                        </p:attrNameLst>
                                      </p:cBhvr>
                                      <p:rCtr x="2274" y="-212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nodeType="afterEffect">
                                  <p:stCondLst>
                                    <p:cond delay="1000"/>
                                  </p:stCondLst>
                                  <p:childTnLst>
                                    <p:animMotion origin="layout" path="M -4.72222E-6 1.10151E-6 L 0.16164 0.1805 " pathEditMode="relative" rAng="0" ptsTypes="AA">
                                      <p:cBhvr>
                                        <p:cTn id="13" dur="2000" fill="hold"/>
                                        <p:tgtEl>
                                          <p:spTgt spid="30"/>
                                        </p:tgtEl>
                                        <p:attrNameLst>
                                          <p:attrName>ppt_x</p:attrName>
                                          <p:attrName>ppt_y</p:attrName>
                                        </p:attrNameLst>
                                      </p:cBhvr>
                                      <p:rCtr x="8073" y="90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Cloning a PDB</a:t>
            </a:r>
            <a:endParaRPr lang="en-US" dirty="0"/>
          </a:p>
        </p:txBody>
      </p:sp>
      <p:sp>
        <p:nvSpPr>
          <p:cNvPr id="4" name="Text Placeholder 3"/>
          <p:cNvSpPr>
            <a:spLocks noGrp="1"/>
          </p:cNvSpPr>
          <p:nvPr>
            <p:ph type="body" sz="quarter" idx="13"/>
          </p:nvPr>
        </p:nvSpPr>
        <p:spPr/>
        <p:txBody>
          <a:bodyPr/>
          <a:lstStyle/>
          <a:p>
            <a:r>
              <a:rPr lang="en-US" dirty="0" smtClean="0"/>
              <a:t>Example</a:t>
            </a:r>
            <a:endParaRPr lang="en-US" dirty="0"/>
          </a:p>
        </p:txBody>
      </p:sp>
      <p:sp>
        <p:nvSpPr>
          <p:cNvPr id="5" name="Rectangle 4"/>
          <p:cNvSpPr/>
          <p:nvPr/>
        </p:nvSpPr>
        <p:spPr>
          <a:xfrm>
            <a:off x="804347" y="1464377"/>
            <a:ext cx="7899386" cy="923330"/>
          </a:xfrm>
          <a:prstGeom prst="rect">
            <a:avLst/>
          </a:prstGeom>
          <a:solidFill>
            <a:schemeClr val="bg1">
              <a:lumMod val="85000"/>
            </a:schemeClr>
          </a:solidFill>
        </p:spPr>
        <p:txBody>
          <a:bodyPr vert="horz" wrap="square" lIns="0" tIns="0" rIns="0" bIns="0" rtlCol="0">
            <a:spAutoFit/>
          </a:bodyPr>
          <a:lstStyle/>
          <a:p>
            <a:pPr marL="60325" defTabSz="228600" fontAlgn="base">
              <a:spcBef>
                <a:spcPct val="0"/>
              </a:spcBef>
              <a:spcAft>
                <a:spcPct val="0"/>
              </a:spcAft>
              <a:buClr>
                <a:srgbClr val="FF0000"/>
              </a:buClr>
              <a:buSzPct val="85000"/>
            </a:pPr>
            <a:endParaRPr lang="en-US" sz="2000" b="1" dirty="0" smtClean="0">
              <a:latin typeface="Courier New"/>
              <a:cs typeface="Courier New"/>
            </a:endParaRPr>
          </a:p>
          <a:p>
            <a:pPr marL="60325" defTabSz="228600" fontAlgn="base">
              <a:spcBef>
                <a:spcPct val="0"/>
              </a:spcBef>
              <a:spcAft>
                <a:spcPct val="0"/>
              </a:spcAft>
              <a:buClr>
                <a:srgbClr val="FF0000"/>
              </a:buClr>
              <a:buSzPct val="85000"/>
            </a:pPr>
            <a:r>
              <a:rPr lang="en-US" sz="2000" b="1" dirty="0" smtClean="0">
                <a:latin typeface="Courier New"/>
                <a:cs typeface="Courier New"/>
              </a:rPr>
              <a:t>create pluggable database HCMBI from HCM</a:t>
            </a:r>
          </a:p>
          <a:p>
            <a:pPr marL="60325" defTabSz="228600" fontAlgn="base">
              <a:spcBef>
                <a:spcPct val="0"/>
              </a:spcBef>
              <a:spcAft>
                <a:spcPct val="0"/>
              </a:spcAft>
              <a:buClr>
                <a:srgbClr val="FF0000"/>
              </a:buClr>
              <a:buSzPct val="85000"/>
            </a:pPr>
            <a:endParaRPr lang="en-US" sz="2000" b="1" dirty="0">
              <a:latin typeface="Courier"/>
              <a:cs typeface="Courier"/>
            </a:endParaRPr>
          </a:p>
        </p:txBody>
      </p:sp>
      <p:sp>
        <p:nvSpPr>
          <p:cNvPr id="6" name="Rectangle 5"/>
          <p:cNvSpPr/>
          <p:nvPr/>
        </p:nvSpPr>
        <p:spPr>
          <a:xfrm>
            <a:off x="804347" y="2894970"/>
            <a:ext cx="8167588" cy="923330"/>
          </a:xfrm>
          <a:prstGeom prst="rect">
            <a:avLst/>
          </a:prstGeom>
          <a:solidFill>
            <a:schemeClr val="bg1">
              <a:lumMod val="85000"/>
            </a:schemeClr>
          </a:solidFill>
        </p:spPr>
        <p:txBody>
          <a:bodyPr vert="horz" wrap="square" lIns="0" tIns="0" rIns="0" bIns="0" rtlCol="0">
            <a:spAutoFit/>
          </a:bodyPr>
          <a:lstStyle/>
          <a:p>
            <a:pPr marL="60325" defTabSz="228600" fontAlgn="base">
              <a:spcBef>
                <a:spcPct val="0"/>
              </a:spcBef>
              <a:spcAft>
                <a:spcPct val="0"/>
              </a:spcAft>
              <a:buClr>
                <a:srgbClr val="FF0000"/>
              </a:buClr>
              <a:buSzPct val="85000"/>
            </a:pPr>
            <a:endParaRPr lang="en-US" sz="2000" b="1" dirty="0" smtClean="0">
              <a:latin typeface="Courier New" pitchFamily="49" charset="0"/>
              <a:cs typeface="Courier New" pitchFamily="49" charset="0"/>
            </a:endParaRPr>
          </a:p>
          <a:p>
            <a:pPr marL="60325" defTabSz="228600" fontAlgn="base">
              <a:spcBef>
                <a:spcPct val="0"/>
              </a:spcBef>
              <a:spcAft>
                <a:spcPct val="0"/>
              </a:spcAft>
              <a:buClr>
                <a:srgbClr val="FF0000"/>
              </a:buClr>
              <a:buSzPct val="85000"/>
            </a:pPr>
            <a:r>
              <a:rPr lang="en-US" sz="2000" b="1" dirty="0" smtClean="0">
                <a:latin typeface="Courier New"/>
                <a:cs typeface="Courier New"/>
              </a:rPr>
              <a:t>create pluggable database HCMBI from HCM@us.acme.db1</a:t>
            </a:r>
          </a:p>
          <a:p>
            <a:pPr marL="60325" defTabSz="228600" fontAlgn="base">
              <a:spcBef>
                <a:spcPct val="0"/>
              </a:spcBef>
              <a:spcAft>
                <a:spcPct val="0"/>
              </a:spcAft>
              <a:buClr>
                <a:srgbClr val="FF0000"/>
              </a:buClr>
              <a:buSzPct val="85000"/>
            </a:pPr>
            <a:endParaRPr lang="en-US" sz="2000" b="1" dirty="0">
              <a:latin typeface="Courier"/>
              <a:cs typeface="Courier"/>
            </a:endParaRPr>
          </a:p>
        </p:txBody>
      </p:sp>
      <p:sp>
        <p:nvSpPr>
          <p:cNvPr id="7" name="TextBox 6"/>
          <p:cNvSpPr txBox="1"/>
          <p:nvPr/>
        </p:nvSpPr>
        <p:spPr>
          <a:xfrm>
            <a:off x="804347" y="2494860"/>
            <a:ext cx="2222859" cy="400110"/>
          </a:xfrm>
          <a:prstGeom prst="rect">
            <a:avLst/>
          </a:prstGeom>
          <a:noFill/>
        </p:spPr>
        <p:txBody>
          <a:bodyPr wrap="none" rtlCol="0">
            <a:spAutoFit/>
          </a:bodyPr>
          <a:lstStyle/>
          <a:p>
            <a:r>
              <a:rPr lang="en-US" sz="2000" dirty="0" smtClean="0">
                <a:solidFill>
                  <a:schemeClr val="tx2"/>
                </a:solidFill>
              </a:rPr>
              <a:t>Remote (DB Link)</a:t>
            </a:r>
          </a:p>
        </p:txBody>
      </p:sp>
      <p:sp>
        <p:nvSpPr>
          <p:cNvPr id="8" name="TextBox 7"/>
          <p:cNvSpPr txBox="1"/>
          <p:nvPr/>
        </p:nvSpPr>
        <p:spPr>
          <a:xfrm>
            <a:off x="804347" y="1064267"/>
            <a:ext cx="797815" cy="400110"/>
          </a:xfrm>
          <a:prstGeom prst="rect">
            <a:avLst/>
          </a:prstGeom>
          <a:noFill/>
        </p:spPr>
        <p:txBody>
          <a:bodyPr wrap="none" rtlCol="0">
            <a:spAutoFit/>
          </a:bodyPr>
          <a:lstStyle/>
          <a:p>
            <a:r>
              <a:rPr lang="en-US" sz="2000" dirty="0" smtClean="0">
                <a:solidFill>
                  <a:schemeClr val="tx2"/>
                </a:solidFill>
              </a:rPr>
              <a:t>Local</a:t>
            </a:r>
          </a:p>
        </p:txBody>
      </p:sp>
    </p:spTree>
    <p:extLst>
      <p:ext uri="{BB962C8B-B14F-4D97-AF65-F5344CB8AC3E}">
        <p14:creationId xmlns:p14="http://schemas.microsoft.com/office/powerpoint/2010/main" val="219514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 PDB </a:t>
            </a:r>
            <a:r>
              <a:rPr lang="en-US" i="1" dirty="0" smtClean="0"/>
              <a:t>vs</a:t>
            </a:r>
            <a:r>
              <a:rPr lang="en-US" dirty="0" smtClean="0"/>
              <a:t> per CDB</a:t>
            </a:r>
            <a:endParaRPr lang="en-US" dirty="0"/>
          </a:p>
        </p:txBody>
      </p:sp>
      <p:sp>
        <p:nvSpPr>
          <p:cNvPr id="4" name="Text Placeholder 3"/>
          <p:cNvSpPr>
            <a:spLocks noGrp="1"/>
          </p:cNvSpPr>
          <p:nvPr>
            <p:ph type="body" sz="quarter" idx="13"/>
          </p:nvPr>
        </p:nvSpPr>
        <p:spPr/>
        <p:txBody>
          <a:bodyPr/>
          <a:lstStyle/>
          <a:p>
            <a:r>
              <a:rPr lang="en-US" dirty="0" smtClean="0"/>
              <a:t>Common operations on CDB with granular control where appropriate</a:t>
            </a:r>
            <a:endParaRPr lang="en-US" dirty="0"/>
          </a:p>
        </p:txBody>
      </p:sp>
      <p:graphicFrame>
        <p:nvGraphicFramePr>
          <p:cNvPr id="7" name="Group 52"/>
          <p:cNvGraphicFramePr>
            <a:graphicFrameLocks/>
          </p:cNvGraphicFramePr>
          <p:nvPr>
            <p:extLst>
              <p:ext uri="{D42A27DB-BD31-4B8C-83A1-F6EECF244321}">
                <p14:modId xmlns:p14="http://schemas.microsoft.com/office/powerpoint/2010/main" val="127153408"/>
              </p:ext>
            </p:extLst>
          </p:nvPr>
        </p:nvGraphicFramePr>
        <p:xfrm>
          <a:off x="854348" y="1983666"/>
          <a:ext cx="2775394" cy="2388309"/>
        </p:xfrm>
        <a:graphic>
          <a:graphicData uri="http://schemas.openxmlformats.org/drawingml/2006/table">
            <a:tbl>
              <a:tblPr>
                <a:effectLst/>
              </a:tblPr>
              <a:tblGrid>
                <a:gridCol w="2775394"/>
              </a:tblGrid>
              <a:tr h="471757">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Single Oracle Software Version</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r>
              <a:tr h="471757">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Data Guard</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471757">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Scheduled RMAN Backups</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r>
              <a:tr h="486519">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Some parameters/properties</a:t>
                      </a:r>
                      <a:br>
                        <a:rPr kumimoji="0" lang="en-US" sz="1200" b="0" i="0" u="none" strike="noStrike" cap="none" normalizeH="0" baseline="0" dirty="0" smtClean="0">
                          <a:ln>
                            <a:noFill/>
                          </a:ln>
                          <a:solidFill>
                            <a:schemeClr val="tx1"/>
                          </a:solidFill>
                          <a:effectLst/>
                          <a:latin typeface="Arial" charset="0"/>
                          <a:cs typeface="Arial" charset="0"/>
                        </a:rPr>
                      </a:br>
                      <a:r>
                        <a:rPr kumimoji="0" lang="en-US" sz="1200" b="0" i="0" u="none" strike="noStrike" cap="none" normalizeH="0" baseline="0" dirty="0" smtClean="0">
                          <a:ln>
                            <a:noFill/>
                          </a:ln>
                          <a:solidFill>
                            <a:schemeClr val="tx1"/>
                          </a:solidFill>
                          <a:effectLst/>
                          <a:latin typeface="Arial" charset="0"/>
                          <a:cs typeface="Arial" charset="0"/>
                        </a:rPr>
                        <a:t>e.g. homogeneous character set</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486519">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Redo and Undo</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r>
            </a:tbl>
          </a:graphicData>
        </a:graphic>
      </p:graphicFrame>
      <p:grpSp>
        <p:nvGrpSpPr>
          <p:cNvPr id="3" name="Group 11"/>
          <p:cNvGrpSpPr/>
          <p:nvPr/>
        </p:nvGrpSpPr>
        <p:grpSpPr>
          <a:xfrm>
            <a:off x="4296151" y="1390522"/>
            <a:ext cx="4711290" cy="2793193"/>
            <a:chOff x="4296151" y="1390522"/>
            <a:chExt cx="4711290" cy="2793193"/>
          </a:xfrm>
        </p:grpSpPr>
        <p:graphicFrame>
          <p:nvGraphicFramePr>
            <p:cNvPr id="6" name="Group 52"/>
            <p:cNvGraphicFramePr>
              <a:graphicFrameLocks/>
            </p:cNvGraphicFramePr>
            <p:nvPr>
              <p:extLst>
                <p:ext uri="{D42A27DB-BD31-4B8C-83A1-F6EECF244321}">
                  <p14:modId xmlns:p14="http://schemas.microsoft.com/office/powerpoint/2010/main" val="2250192528"/>
                </p:ext>
              </p:extLst>
            </p:nvPr>
          </p:nvGraphicFramePr>
          <p:xfrm>
            <a:off x="5056922" y="1983666"/>
            <a:ext cx="2939981" cy="2200049"/>
          </p:xfrm>
          <a:graphic>
            <a:graphicData uri="http://schemas.openxmlformats.org/drawingml/2006/table">
              <a:tbl>
                <a:tblPr>
                  <a:effectLst/>
                </a:tblPr>
                <a:tblGrid>
                  <a:gridCol w="2939981"/>
                </a:tblGrid>
                <a:tr h="471757">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RMAN point-in-time recovery</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r>
                <a:tr h="471757">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Ad hoc RMAN backups</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471757">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cap="none" normalizeH="0" baseline="0" dirty="0" smtClean="0">
                            <a:ln>
                              <a:noFill/>
                            </a:ln>
                            <a:solidFill>
                              <a:schemeClr val="tx1"/>
                            </a:solidFill>
                            <a:effectLst/>
                            <a:latin typeface="Arial" charset="0"/>
                            <a:cs typeface="Arial" charset="0"/>
                          </a:rPr>
                          <a:t>Flush shared pool</a:t>
                        </a: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2"/>
                      </a:solidFill>
                    </a:tcPr>
                  </a:tc>
                </a:tr>
                <a:tr h="486519">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0" i="0" u="none" strike="noStrike" kern="1200" cap="none" normalizeH="0" baseline="0" dirty="0" smtClean="0">
                            <a:ln>
                              <a:noFill/>
                            </a:ln>
                            <a:solidFill>
                              <a:schemeClr val="tx1"/>
                            </a:solidFill>
                            <a:effectLst/>
                            <a:latin typeface="Arial" charset="0"/>
                            <a:ea typeface="+mn-ea"/>
                            <a:cs typeface="Arial" charset="0"/>
                          </a:rPr>
                          <a:t>Parameters</a:t>
                        </a:r>
                        <a:r>
                          <a:rPr lang="en-US" sz="1200" b="0" dirty="0" smtClean="0"/>
                          <a:t> where</a:t>
                        </a:r>
                        <a:br>
                          <a:rPr lang="en-US" sz="1200" b="0" dirty="0" smtClean="0"/>
                        </a:br>
                        <a:r>
                          <a:rPr lang="en-US" sz="1200" b="0" dirty="0" smtClean="0"/>
                          <a:t/>
                        </a:r>
                        <a:br>
                          <a:rPr lang="en-US" sz="1200" b="0" dirty="0" smtClean="0"/>
                        </a:br>
                        <a:r>
                          <a:rPr lang="en-US" sz="1100" b="1" baseline="0" dirty="0" err="1" smtClean="0">
                            <a:latin typeface="Courier New" pitchFamily="49" charset="0"/>
                            <a:cs typeface="Courier"/>
                          </a:rPr>
                          <a:t>IsPDB_Modifiable</a:t>
                        </a:r>
                        <a:r>
                          <a:rPr lang="en-US" sz="1100" b="1" baseline="0" dirty="0" smtClean="0">
                            <a:latin typeface="Courier New" pitchFamily="49" charset="0"/>
                            <a:cs typeface="Courier"/>
                          </a:rPr>
                          <a:t> = 'TRUE'</a:t>
                        </a:r>
                        <a:r>
                          <a:rPr lang="en-US" sz="1200" b="0" dirty="0" smtClean="0">
                            <a:latin typeface="Courier"/>
                            <a:cs typeface="Courier"/>
                          </a:rPr>
                          <a:t/>
                        </a:r>
                        <a:br>
                          <a:rPr lang="en-US" sz="1200" b="0" dirty="0" smtClean="0">
                            <a:latin typeface="Courier"/>
                            <a:cs typeface="Courier"/>
                          </a:rPr>
                        </a:br>
                        <a:endParaRPr kumimoji="0" lang="en-US" sz="1200" b="0" i="0" u="none" strike="noStrike" cap="none" normalizeH="0" baseline="0" dirty="0" smtClean="0">
                          <a:ln>
                            <a:noFill/>
                          </a:ln>
                          <a:solidFill>
                            <a:schemeClr val="tx1"/>
                          </a:solidFill>
                          <a:effectLst/>
                          <a:latin typeface="Courier"/>
                          <a:cs typeface="Courier"/>
                        </a:endParaRP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bl>
            </a:graphicData>
          </a:graphic>
        </p:graphicFrame>
        <p:sp>
          <p:nvSpPr>
            <p:cNvPr id="8" name="AutoShape 7"/>
            <p:cNvSpPr>
              <a:spLocks noChangeArrowheads="1"/>
            </p:cNvSpPr>
            <p:nvPr/>
          </p:nvSpPr>
          <p:spPr bwMode="gray">
            <a:xfrm>
              <a:off x="4296151" y="1390522"/>
              <a:ext cx="4711290" cy="602669"/>
            </a:xfrm>
            <a:prstGeom prst="homePlate">
              <a:avLst>
                <a:gd name="adj" fmla="val 43690"/>
              </a:avLst>
            </a:prstGeom>
            <a:gradFill>
              <a:gsLst>
                <a:gs pos="0">
                  <a:schemeClr val="accent1"/>
                </a:gs>
                <a:gs pos="100000">
                  <a:schemeClr val="accent1">
                    <a:lumMod val="75000"/>
                  </a:schemeClr>
                </a:gs>
              </a:gsLst>
              <a:lin ang="5400000" scaled="1"/>
            </a:gradFill>
            <a:ln w="19050">
              <a:solidFill>
                <a:srgbClr val="FFFFFF"/>
              </a:solidFill>
              <a:miter lim="800000"/>
              <a:headEnd/>
              <a:tailEnd/>
            </a:ln>
          </p:spPr>
          <p:txBody>
            <a:bodyPr wrap="none" anchor="ctr"/>
            <a:lstStyle/>
            <a:p>
              <a:pPr algn="l"/>
              <a:endParaRPr lang="en-US" sz="1800" dirty="0"/>
            </a:p>
          </p:txBody>
        </p:sp>
      </p:grpSp>
      <p:sp>
        <p:nvSpPr>
          <p:cNvPr id="9" name="AutoShape 8"/>
          <p:cNvSpPr>
            <a:spLocks noChangeArrowheads="1"/>
          </p:cNvSpPr>
          <p:nvPr/>
        </p:nvSpPr>
        <p:spPr bwMode="gray">
          <a:xfrm>
            <a:off x="-1" y="1390522"/>
            <a:ext cx="4615903" cy="602669"/>
          </a:xfrm>
          <a:prstGeom prst="homePlate">
            <a:avLst>
              <a:gd name="adj" fmla="val 43690"/>
            </a:avLst>
          </a:prstGeom>
          <a:gradFill>
            <a:gsLst>
              <a:gs pos="0">
                <a:schemeClr val="accent1"/>
              </a:gs>
              <a:gs pos="100000">
                <a:schemeClr val="accent1">
                  <a:lumMod val="75000"/>
                </a:schemeClr>
              </a:gs>
            </a:gsLst>
            <a:lin ang="5400000" scaled="1"/>
          </a:gradFill>
          <a:ln w="19050">
            <a:solidFill>
              <a:srgbClr val="FFFFFF"/>
            </a:solidFill>
            <a:miter lim="800000"/>
            <a:headEnd/>
            <a:tailEnd/>
          </a:ln>
        </p:spPr>
        <p:txBody>
          <a:bodyPr wrap="none" anchor="ctr"/>
          <a:lstStyle/>
          <a:p>
            <a:pPr algn="l"/>
            <a:endParaRPr lang="en-US" sz="1800" dirty="0"/>
          </a:p>
        </p:txBody>
      </p:sp>
      <p:sp>
        <p:nvSpPr>
          <p:cNvPr id="10" name="Text Box 41"/>
          <p:cNvSpPr txBox="1">
            <a:spLocks noChangeArrowheads="1"/>
          </p:cNvSpPr>
          <p:nvPr/>
        </p:nvSpPr>
        <p:spPr bwMode="gray">
          <a:xfrm>
            <a:off x="863873" y="1560764"/>
            <a:ext cx="4051710"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ea typeface="Arial Unicode MS" pitchFamily="34" charset="-128"/>
                <a:cs typeface="Arial Unicode MS" pitchFamily="34" charset="-128"/>
              </a:defRPr>
            </a:lvl1pPr>
            <a:lvl2pPr marL="37931725" indent="-37474525" eaLnBrk="0" hangingPunct="0">
              <a:defRPr sz="1600">
                <a:solidFill>
                  <a:schemeClr val="tx1"/>
                </a:solidFill>
                <a:latin typeface="Arial" pitchFamily="34" charset="0"/>
                <a:ea typeface="Arial Unicode MS" pitchFamily="34" charset="-128"/>
                <a:cs typeface="Arial Unicode MS" pitchFamily="34" charset="-128"/>
              </a:defRPr>
            </a:lvl2pPr>
            <a:lvl3pPr eaLnBrk="0" hangingPunct="0">
              <a:defRPr sz="1600">
                <a:solidFill>
                  <a:schemeClr val="tx1"/>
                </a:solidFill>
                <a:latin typeface="Arial" pitchFamily="34" charset="0"/>
                <a:ea typeface="Arial Unicode MS" pitchFamily="34" charset="-128"/>
                <a:cs typeface="Arial Unicode MS" pitchFamily="34" charset="-128"/>
              </a:defRPr>
            </a:lvl3pPr>
            <a:lvl4pPr eaLnBrk="0" hangingPunct="0">
              <a:defRPr sz="1600">
                <a:solidFill>
                  <a:schemeClr val="tx1"/>
                </a:solidFill>
                <a:latin typeface="Arial" pitchFamily="34" charset="0"/>
                <a:ea typeface="Arial Unicode MS" pitchFamily="34" charset="-128"/>
                <a:cs typeface="Arial Unicode MS" pitchFamily="34" charset="-128"/>
              </a:defRPr>
            </a:lvl4pPr>
            <a:lvl5pPr eaLnBrk="0" hangingPunct="0">
              <a:defRPr sz="1600">
                <a:solidFill>
                  <a:schemeClr val="tx1"/>
                </a:solidFill>
                <a:latin typeface="Arial" pitchFamily="34" charset="0"/>
                <a:ea typeface="Arial Unicode MS" pitchFamily="34" charset="-128"/>
                <a:cs typeface="Arial Unicode MS" pitchFamily="34" charset="-128"/>
              </a:defRPr>
            </a:lvl5pPr>
            <a:lvl6pPr marL="4572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6pPr>
            <a:lvl7pPr marL="9144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7pPr>
            <a:lvl8pPr marL="13716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8pPr>
            <a:lvl9pPr marL="18288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9pPr>
          </a:lstStyle>
          <a:p>
            <a:pPr algn="l" eaLnBrk="1" hangingPunct="1">
              <a:lnSpc>
                <a:spcPct val="85000"/>
              </a:lnSpc>
            </a:pPr>
            <a:r>
              <a:rPr lang="en-US" sz="2000" b="1" dirty="0" smtClean="0">
                <a:solidFill>
                  <a:srgbClr val="FFFFFF"/>
                </a:solidFill>
              </a:rPr>
              <a:t>Per CDB</a:t>
            </a:r>
            <a:endParaRPr lang="en-US" sz="2000" b="1" dirty="0">
              <a:solidFill>
                <a:srgbClr val="FFFFFF"/>
              </a:solidFill>
            </a:endParaRPr>
          </a:p>
        </p:txBody>
      </p:sp>
      <p:sp>
        <p:nvSpPr>
          <p:cNvPr id="11" name="Text Box 41"/>
          <p:cNvSpPr txBox="1">
            <a:spLocks noChangeArrowheads="1"/>
          </p:cNvSpPr>
          <p:nvPr/>
        </p:nvSpPr>
        <p:spPr bwMode="gray">
          <a:xfrm>
            <a:off x="5056923" y="1560764"/>
            <a:ext cx="3439378" cy="3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Arial Unicode MS" pitchFamily="34" charset="-128"/>
                <a:cs typeface="Arial Unicode MS" pitchFamily="34" charset="-128"/>
              </a:defRPr>
            </a:lvl1pPr>
            <a:lvl2pPr marL="37931725" indent="-37474525" eaLnBrk="0" hangingPunct="0">
              <a:defRPr sz="1600">
                <a:solidFill>
                  <a:schemeClr val="tx1"/>
                </a:solidFill>
                <a:latin typeface="Arial" pitchFamily="34" charset="0"/>
                <a:ea typeface="Arial Unicode MS" pitchFamily="34" charset="-128"/>
                <a:cs typeface="Arial Unicode MS" pitchFamily="34" charset="-128"/>
              </a:defRPr>
            </a:lvl2pPr>
            <a:lvl3pPr eaLnBrk="0" hangingPunct="0">
              <a:defRPr sz="1600">
                <a:solidFill>
                  <a:schemeClr val="tx1"/>
                </a:solidFill>
                <a:latin typeface="Arial" pitchFamily="34" charset="0"/>
                <a:ea typeface="Arial Unicode MS" pitchFamily="34" charset="-128"/>
                <a:cs typeface="Arial Unicode MS" pitchFamily="34" charset="-128"/>
              </a:defRPr>
            </a:lvl3pPr>
            <a:lvl4pPr eaLnBrk="0" hangingPunct="0">
              <a:defRPr sz="1600">
                <a:solidFill>
                  <a:schemeClr val="tx1"/>
                </a:solidFill>
                <a:latin typeface="Arial" pitchFamily="34" charset="0"/>
                <a:ea typeface="Arial Unicode MS" pitchFamily="34" charset="-128"/>
                <a:cs typeface="Arial Unicode MS" pitchFamily="34" charset="-128"/>
              </a:defRPr>
            </a:lvl4pPr>
            <a:lvl5pPr eaLnBrk="0" hangingPunct="0">
              <a:defRPr sz="1600">
                <a:solidFill>
                  <a:schemeClr val="tx1"/>
                </a:solidFill>
                <a:latin typeface="Arial" pitchFamily="34" charset="0"/>
                <a:ea typeface="Arial Unicode MS" pitchFamily="34" charset="-128"/>
                <a:cs typeface="Arial Unicode MS" pitchFamily="34" charset="-128"/>
              </a:defRPr>
            </a:lvl5pPr>
            <a:lvl6pPr marL="4572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6pPr>
            <a:lvl7pPr marL="9144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7pPr>
            <a:lvl8pPr marL="13716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8pPr>
            <a:lvl9pPr marL="1828800" eaLnBrk="0" fontAlgn="base" hangingPunct="0">
              <a:spcBef>
                <a:spcPct val="0"/>
              </a:spcBef>
              <a:spcAft>
                <a:spcPct val="0"/>
              </a:spcAft>
              <a:defRPr sz="1600">
                <a:solidFill>
                  <a:schemeClr val="tx1"/>
                </a:solidFill>
                <a:latin typeface="Arial" pitchFamily="34" charset="0"/>
                <a:ea typeface="Arial Unicode MS" pitchFamily="34" charset="-128"/>
                <a:cs typeface="Arial Unicode MS" pitchFamily="34" charset="-128"/>
              </a:defRPr>
            </a:lvl9pPr>
          </a:lstStyle>
          <a:p>
            <a:pPr algn="l" eaLnBrk="1" hangingPunct="1">
              <a:lnSpc>
                <a:spcPct val="85000"/>
              </a:lnSpc>
            </a:pPr>
            <a:r>
              <a:rPr lang="en-US" sz="2000" b="1" dirty="0" smtClean="0">
                <a:solidFill>
                  <a:srgbClr val="FFFFFF"/>
                </a:solidFill>
              </a:rPr>
              <a:t>Per PDB</a:t>
            </a:r>
            <a:endParaRPr lang="en-US" sz="2000" b="1" dirty="0">
              <a:solidFill>
                <a:srgbClr val="FFFFFF"/>
              </a:solidFill>
            </a:endParaRPr>
          </a:p>
        </p:txBody>
      </p:sp>
    </p:spTree>
    <p:custDataLst>
      <p:tags r:id="rId1"/>
    </p:custDataLst>
    <p:extLst>
      <p:ext uri="{BB962C8B-B14F-4D97-AF65-F5344CB8AC3E}">
        <p14:creationId xmlns:p14="http://schemas.microsoft.com/office/powerpoint/2010/main" val="2915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Advantages of Multi</a:t>
            </a:r>
            <a:r>
              <a:rPr lang="en-US" dirty="0"/>
              <a:t>t</a:t>
            </a:r>
            <a:r>
              <a:rPr lang="en-US" dirty="0" smtClean="0"/>
              <a:t>enant Architecture</a:t>
            </a:r>
            <a:endParaRPr lang="en-US" dirty="0"/>
          </a:p>
        </p:txBody>
      </p:sp>
      <p:sp>
        <p:nvSpPr>
          <p:cNvPr id="5" name="Text Placeholder 4"/>
          <p:cNvSpPr>
            <a:spLocks noGrp="1"/>
          </p:cNvSpPr>
          <p:nvPr>
            <p:ph type="body" sz="quarter" idx="13"/>
          </p:nvPr>
        </p:nvSpPr>
        <p:spPr/>
        <p:txBody>
          <a:bodyPr/>
          <a:lstStyle/>
          <a:p>
            <a:r>
              <a:rPr lang="en-US" dirty="0"/>
              <a:t>Reduced </a:t>
            </a:r>
            <a:r>
              <a:rPr lang="en-US" dirty="0" err="1"/>
              <a:t>CapEx</a:t>
            </a:r>
            <a:r>
              <a:rPr lang="en-US" dirty="0"/>
              <a:t> &amp; </a:t>
            </a:r>
            <a:r>
              <a:rPr lang="en-US" dirty="0" err="1"/>
              <a:t>OpEx</a:t>
            </a:r>
            <a:r>
              <a:rPr lang="en-US" dirty="0"/>
              <a:t>, Increased </a:t>
            </a:r>
            <a:r>
              <a:rPr lang="en-US" dirty="0" smtClean="0"/>
              <a:t>Agility, Easy Adoption</a:t>
            </a:r>
            <a:endParaRPr lang="en-US" dirty="0"/>
          </a:p>
        </p:txBody>
      </p:sp>
      <p:grpSp>
        <p:nvGrpSpPr>
          <p:cNvPr id="2" name="Group 2"/>
          <p:cNvGrpSpPr/>
          <p:nvPr/>
        </p:nvGrpSpPr>
        <p:grpSpPr>
          <a:xfrm>
            <a:off x="471437" y="969284"/>
            <a:ext cx="2850816" cy="3273779"/>
            <a:chOff x="6293184" y="1327888"/>
            <a:chExt cx="2850816" cy="3273779"/>
          </a:xfrm>
        </p:grpSpPr>
        <p:grpSp>
          <p:nvGrpSpPr>
            <p:cNvPr id="3" name="Group 25"/>
            <p:cNvGrpSpPr/>
            <p:nvPr/>
          </p:nvGrpSpPr>
          <p:grpSpPr>
            <a:xfrm>
              <a:off x="6302486" y="2735319"/>
              <a:ext cx="2841514" cy="1866348"/>
              <a:chOff x="6277323" y="2745229"/>
              <a:chExt cx="2841514" cy="1866348"/>
            </a:xfrm>
          </p:grpSpPr>
          <p:pic>
            <p:nvPicPr>
              <p:cNvPr id="27" name="Picture 26"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29" name="TextBox 28"/>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30" name="Picture 29"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258" y="2737499"/>
              <a:ext cx="2667000" cy="1529522"/>
            </a:xfrm>
            <a:prstGeom prst="rect">
              <a:avLst/>
            </a:prstGeom>
          </p:spPr>
        </p:pic>
        <p:pic>
          <p:nvPicPr>
            <p:cNvPr id="31" name="Picture 30"/>
            <p:cNvPicPr>
              <a:picLocks noChangeAspect="1"/>
            </p:cNvPicPr>
            <p:nvPr/>
          </p:nvPicPr>
          <p:blipFill>
            <a:blip r:embed="rId6" cstate="print"/>
            <a:stretch>
              <a:fillRect/>
            </a:stretch>
          </p:blipFill>
          <p:spPr>
            <a:xfrm>
              <a:off x="6638183" y="2315555"/>
              <a:ext cx="1984574" cy="1716388"/>
            </a:xfrm>
            <a:prstGeom prst="rect">
              <a:avLst/>
            </a:prstGeom>
          </p:spPr>
        </p:pic>
        <p:pic>
          <p:nvPicPr>
            <p:cNvPr id="32" name="Picture 31" descr="Embedded DW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6433" y="1615987"/>
              <a:ext cx="762000" cy="1143000"/>
            </a:xfrm>
            <a:prstGeom prst="rect">
              <a:avLst/>
            </a:prstGeom>
          </p:spPr>
        </p:pic>
        <p:pic>
          <p:nvPicPr>
            <p:cNvPr id="33" name="Picture 32" descr="Embedded CR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2061" y="1904237"/>
              <a:ext cx="762000" cy="1143000"/>
            </a:xfrm>
            <a:prstGeom prst="rect">
              <a:avLst/>
            </a:prstGeom>
          </p:spPr>
        </p:pic>
        <p:pic>
          <p:nvPicPr>
            <p:cNvPr id="34" name="Picture 33" descr="Embedded ERP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6329" y="2201498"/>
              <a:ext cx="762000" cy="1120140"/>
            </a:xfrm>
            <a:prstGeom prst="rect">
              <a:avLst/>
            </a:prstGeom>
          </p:spPr>
        </p:pic>
        <p:grpSp>
          <p:nvGrpSpPr>
            <p:cNvPr id="4" name="Group 34"/>
            <p:cNvGrpSpPr/>
            <p:nvPr/>
          </p:nvGrpSpPr>
          <p:grpSpPr>
            <a:xfrm>
              <a:off x="7955961" y="2459133"/>
              <a:ext cx="680946" cy="1000393"/>
              <a:chOff x="1659761" y="1080554"/>
              <a:chExt cx="2484203" cy="3649600"/>
            </a:xfrm>
            <a:effectLst>
              <a:outerShdw blurRad="50800" dist="38100" dir="5400000" algn="t" rotWithShape="0">
                <a:prstClr val="black">
                  <a:alpha val="40000"/>
                </a:prstClr>
              </a:outerShdw>
            </a:effectLst>
          </p:grpSpPr>
          <p:pic>
            <p:nvPicPr>
              <p:cNvPr id="36" name="Picture 35" descr="HighTech.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37" name="Picture 36"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38" name="Picture 37"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grpSp>
          <p:nvGrpSpPr>
            <p:cNvPr id="6" name="Group 38"/>
            <p:cNvGrpSpPr/>
            <p:nvPr/>
          </p:nvGrpSpPr>
          <p:grpSpPr>
            <a:xfrm>
              <a:off x="7168799" y="3128956"/>
              <a:ext cx="965148" cy="853929"/>
              <a:chOff x="777065" y="3100294"/>
              <a:chExt cx="1684494" cy="1490381"/>
            </a:xfrm>
          </p:grpSpPr>
          <p:pic>
            <p:nvPicPr>
              <p:cNvPr id="40" name="Picture 39"/>
              <p:cNvPicPr>
                <a:picLocks noChangeAspect="1"/>
              </p:cNvPicPr>
              <p:nvPr/>
            </p:nvPicPr>
            <p:blipFill>
              <a:blip r:embed="rId12" cstate="print"/>
              <a:stretch>
                <a:fillRect/>
              </a:stretch>
            </p:blipFill>
            <p:spPr>
              <a:xfrm>
                <a:off x="777065" y="3100294"/>
                <a:ext cx="1379694" cy="1185581"/>
              </a:xfrm>
              <a:prstGeom prst="rect">
                <a:avLst/>
              </a:prstGeom>
            </p:spPr>
          </p:pic>
          <p:pic>
            <p:nvPicPr>
              <p:cNvPr id="41" name="Picture 40"/>
              <p:cNvPicPr>
                <a:picLocks noChangeAspect="1"/>
              </p:cNvPicPr>
              <p:nvPr/>
            </p:nvPicPr>
            <p:blipFill>
              <a:blip r:embed="rId12" cstate="print"/>
              <a:stretch>
                <a:fillRect/>
              </a:stretch>
            </p:blipFill>
            <p:spPr>
              <a:xfrm>
                <a:off x="929465" y="3252694"/>
                <a:ext cx="1379694" cy="1185581"/>
              </a:xfrm>
              <a:prstGeom prst="rect">
                <a:avLst/>
              </a:prstGeom>
            </p:spPr>
          </p:pic>
          <p:pic>
            <p:nvPicPr>
              <p:cNvPr id="42" name="Picture 41"/>
              <p:cNvPicPr>
                <a:picLocks noChangeAspect="1"/>
              </p:cNvPicPr>
              <p:nvPr/>
            </p:nvPicPr>
            <p:blipFill>
              <a:blip r:embed="rId12" cstate="print"/>
              <a:stretch>
                <a:fillRect/>
              </a:stretch>
            </p:blipFill>
            <p:spPr>
              <a:xfrm>
                <a:off x="1081865" y="3405094"/>
                <a:ext cx="1379694" cy="1185581"/>
              </a:xfrm>
              <a:prstGeom prst="rect">
                <a:avLst/>
              </a:prstGeom>
            </p:spPr>
          </p:pic>
        </p:grpSp>
        <p:pic>
          <p:nvPicPr>
            <p:cNvPr id="43" name="Picture 42" descr="Glass Fron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93184" y="1327888"/>
              <a:ext cx="2667000" cy="2936497"/>
            </a:xfrm>
            <a:prstGeom prst="rect">
              <a:avLst/>
            </a:prstGeom>
          </p:spPr>
        </p:pic>
      </p:grpSp>
      <p:grpSp>
        <p:nvGrpSpPr>
          <p:cNvPr id="7" name="Group 6"/>
          <p:cNvGrpSpPr/>
          <p:nvPr/>
        </p:nvGrpSpPr>
        <p:grpSpPr>
          <a:xfrm>
            <a:off x="2686321" y="1087164"/>
            <a:ext cx="5756397" cy="1231106"/>
            <a:chOff x="2686321" y="1087164"/>
            <a:chExt cx="5756397" cy="1231106"/>
          </a:xfrm>
        </p:grpSpPr>
        <p:cxnSp>
          <p:nvCxnSpPr>
            <p:cNvPr id="9" name="Straight Arrow Connector 8"/>
            <p:cNvCxnSpPr/>
            <p:nvPr/>
          </p:nvCxnSpPr>
          <p:spPr>
            <a:xfrm flipH="1">
              <a:off x="2686321" y="1306427"/>
              <a:ext cx="822338" cy="200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517795" y="1087164"/>
              <a:ext cx="4924923" cy="1231106"/>
            </a:xfrm>
            <a:prstGeom prst="rect">
              <a:avLst/>
            </a:prstGeom>
            <a:noFill/>
          </p:spPr>
          <p:txBody>
            <a:bodyPr wrap="square" rtlCol="0">
              <a:spAutoFit/>
            </a:bodyPr>
            <a:lstStyle/>
            <a:p>
              <a:r>
                <a:rPr lang="en-US" sz="2000" dirty="0" smtClean="0">
                  <a:solidFill>
                    <a:schemeClr val="tx2"/>
                  </a:solidFill>
                </a:rPr>
                <a:t>Self-contained PDB for each application</a:t>
              </a:r>
            </a:p>
            <a:p>
              <a:pPr marL="342900" indent="-342900">
                <a:buClr>
                  <a:schemeClr val="accent1"/>
                </a:buClr>
                <a:buFont typeface="Wingdings" charset="2"/>
                <a:buChar char="§"/>
              </a:pPr>
              <a:r>
                <a:rPr lang="en-US" dirty="0" smtClean="0">
                  <a:solidFill>
                    <a:schemeClr val="tx2"/>
                  </a:solidFill>
                </a:rPr>
                <a:t>Applications run unchanged</a:t>
              </a:r>
            </a:p>
            <a:p>
              <a:pPr marL="342900" indent="-342900">
                <a:buClr>
                  <a:schemeClr val="accent1"/>
                </a:buClr>
                <a:buFont typeface="Wingdings" charset="2"/>
                <a:buChar char="§"/>
              </a:pPr>
              <a:r>
                <a:rPr lang="en-US" dirty="0" smtClean="0">
                  <a:solidFill>
                    <a:schemeClr val="tx2"/>
                  </a:solidFill>
                </a:rPr>
                <a:t>Rapid provisioning (via clones)</a:t>
              </a:r>
            </a:p>
            <a:p>
              <a:pPr marL="342900" indent="-342900">
                <a:buClr>
                  <a:schemeClr val="accent1"/>
                </a:buClr>
                <a:buFont typeface="Wingdings" charset="2"/>
                <a:buChar char="§"/>
              </a:pPr>
              <a:r>
                <a:rPr lang="en-US" dirty="0" smtClean="0">
                  <a:solidFill>
                    <a:schemeClr val="tx2"/>
                  </a:solidFill>
                </a:rPr>
                <a:t>Portability (via </a:t>
              </a:r>
              <a:r>
                <a:rPr lang="en-US" dirty="0" err="1" smtClean="0">
                  <a:solidFill>
                    <a:schemeClr val="tx2"/>
                  </a:solidFill>
                </a:rPr>
                <a:t>pluggability</a:t>
              </a:r>
              <a:r>
                <a:rPr lang="en-US" dirty="0" smtClean="0">
                  <a:solidFill>
                    <a:schemeClr val="tx2"/>
                  </a:solidFill>
                </a:rPr>
                <a:t>)</a:t>
              </a:r>
            </a:p>
          </p:txBody>
        </p:sp>
      </p:grpSp>
      <p:grpSp>
        <p:nvGrpSpPr>
          <p:cNvPr id="8" name="Group 7"/>
          <p:cNvGrpSpPr/>
          <p:nvPr/>
        </p:nvGrpSpPr>
        <p:grpSpPr>
          <a:xfrm>
            <a:off x="2494436" y="2631130"/>
            <a:ext cx="6212025" cy="998545"/>
            <a:chOff x="2494436" y="2631130"/>
            <a:chExt cx="6212025" cy="998545"/>
          </a:xfrm>
        </p:grpSpPr>
        <p:cxnSp>
          <p:nvCxnSpPr>
            <p:cNvPr id="35" name="Straight Arrow Connector 34"/>
            <p:cNvCxnSpPr/>
            <p:nvPr/>
          </p:nvCxnSpPr>
          <p:spPr>
            <a:xfrm flipH="1" flipV="1">
              <a:off x="2494436" y="2631130"/>
              <a:ext cx="1059248" cy="229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17796" y="2644790"/>
              <a:ext cx="5188665" cy="984885"/>
            </a:xfrm>
            <a:prstGeom prst="rect">
              <a:avLst/>
            </a:prstGeom>
            <a:noFill/>
          </p:spPr>
          <p:txBody>
            <a:bodyPr wrap="none" rtlCol="0">
              <a:spAutoFit/>
            </a:bodyPr>
            <a:lstStyle/>
            <a:p>
              <a:r>
                <a:rPr lang="en-US" sz="2000" dirty="0" smtClean="0">
                  <a:solidFill>
                    <a:schemeClr val="tx2"/>
                  </a:solidFill>
                </a:rPr>
                <a:t>Shared memory and background </a:t>
              </a:r>
              <a:r>
                <a:rPr lang="en-US" sz="2000" dirty="0">
                  <a:solidFill>
                    <a:schemeClr val="tx2"/>
                  </a:solidFill>
                </a:rPr>
                <a:t>p</a:t>
              </a:r>
              <a:r>
                <a:rPr lang="en-US" sz="2000" dirty="0" smtClean="0">
                  <a:solidFill>
                    <a:schemeClr val="tx2"/>
                  </a:solidFill>
                </a:rPr>
                <a:t>rocesses</a:t>
              </a:r>
              <a:endParaRPr lang="en-US" sz="2000" dirty="0">
                <a:solidFill>
                  <a:schemeClr val="tx2"/>
                </a:solidFill>
              </a:endParaRPr>
            </a:p>
            <a:p>
              <a:pPr marL="342900" indent="-342900">
                <a:buClr>
                  <a:schemeClr val="accent1"/>
                </a:buClr>
                <a:buFont typeface="Wingdings" charset="2"/>
                <a:buChar char="§"/>
              </a:pPr>
              <a:r>
                <a:rPr lang="en-US" dirty="0" smtClean="0">
                  <a:solidFill>
                    <a:schemeClr val="tx2"/>
                  </a:solidFill>
                </a:rPr>
                <a:t>More applications per server</a:t>
              </a:r>
              <a:endParaRPr lang="en-US" dirty="0">
                <a:solidFill>
                  <a:schemeClr val="tx2"/>
                </a:solidFill>
              </a:endParaRPr>
            </a:p>
            <a:p>
              <a:endParaRPr lang="en-US" sz="2000" dirty="0" err="1" smtClean="0">
                <a:solidFill>
                  <a:schemeClr val="tx2"/>
                </a:solidFill>
              </a:endParaRPr>
            </a:p>
          </p:txBody>
        </p:sp>
      </p:grpSp>
      <p:grpSp>
        <p:nvGrpSpPr>
          <p:cNvPr id="11" name="Group 10"/>
          <p:cNvGrpSpPr/>
          <p:nvPr/>
        </p:nvGrpSpPr>
        <p:grpSpPr>
          <a:xfrm>
            <a:off x="2244803" y="3614894"/>
            <a:ext cx="6503987" cy="1286342"/>
            <a:chOff x="2244803" y="3614894"/>
            <a:chExt cx="6503987" cy="1286342"/>
          </a:xfrm>
        </p:grpSpPr>
        <p:cxnSp>
          <p:nvCxnSpPr>
            <p:cNvPr id="44" name="Straight Arrow Connector 43"/>
            <p:cNvCxnSpPr/>
            <p:nvPr/>
          </p:nvCxnSpPr>
          <p:spPr>
            <a:xfrm flipH="1" flipV="1">
              <a:off x="2244803" y="3614894"/>
              <a:ext cx="1308881" cy="2972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517796" y="3670130"/>
              <a:ext cx="5230994" cy="1231106"/>
            </a:xfrm>
            <a:prstGeom prst="rect">
              <a:avLst/>
            </a:prstGeom>
            <a:noFill/>
          </p:spPr>
          <p:txBody>
            <a:bodyPr wrap="none" rtlCol="0">
              <a:spAutoFit/>
            </a:bodyPr>
            <a:lstStyle/>
            <a:p>
              <a:r>
                <a:rPr lang="en-US" sz="2000" dirty="0" smtClean="0">
                  <a:solidFill>
                    <a:schemeClr val="tx2"/>
                  </a:solidFill>
                </a:rPr>
                <a:t>Common operations performed at CDB level</a:t>
              </a:r>
            </a:p>
            <a:p>
              <a:pPr marL="342900" indent="-342900">
                <a:buClr>
                  <a:schemeClr val="accent1"/>
                </a:buClr>
                <a:buFont typeface="Wingdings" charset="2"/>
                <a:buChar char="§"/>
              </a:pPr>
              <a:r>
                <a:rPr lang="en-US" dirty="0" smtClean="0">
                  <a:solidFill>
                    <a:schemeClr val="tx2"/>
                  </a:solidFill>
                </a:rPr>
                <a:t>Manage many as one (upgrade, HA, backup)</a:t>
              </a:r>
            </a:p>
            <a:p>
              <a:pPr marL="342900" indent="-342900">
                <a:buClr>
                  <a:schemeClr val="accent1"/>
                </a:buClr>
                <a:buFont typeface="Wingdings" charset="2"/>
                <a:buChar char="§"/>
              </a:pPr>
              <a:r>
                <a:rPr lang="en-US" dirty="0">
                  <a:solidFill>
                    <a:schemeClr val="tx2"/>
                  </a:solidFill>
                </a:rPr>
                <a:t>Granular control when appropriate</a:t>
              </a:r>
            </a:p>
            <a:p>
              <a:pPr marL="342900" indent="-342900">
                <a:buClr>
                  <a:schemeClr val="accent1"/>
                </a:buClr>
                <a:buFont typeface="Wingdings" charset="2"/>
                <a:buChar char="§"/>
              </a:pPr>
              <a:endParaRPr lang="en-US" dirty="0" smtClean="0">
                <a:solidFill>
                  <a:schemeClr val="tx2"/>
                </a:solidFill>
              </a:endParaRPr>
            </a:p>
          </p:txBody>
        </p:sp>
      </p:grpSp>
    </p:spTree>
    <p:custDataLst>
      <p:tags r:id="rId1"/>
    </p:custDataLst>
    <p:extLst>
      <p:ext uri="{BB962C8B-B14F-4D97-AF65-F5344CB8AC3E}">
        <p14:creationId xmlns:p14="http://schemas.microsoft.com/office/powerpoint/2010/main" val="96916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en-US" dirty="0" smtClean="0">
                <a:solidFill>
                  <a:schemeClr val="bg1">
                    <a:lumMod val="50000"/>
                  </a:schemeClr>
                </a:solidFill>
              </a:rPr>
              <a:t>Rethinking Architecture for the Database Cloud</a:t>
            </a:r>
            <a:endParaRPr lang="en-US" dirty="0">
              <a:solidFill>
                <a:schemeClr val="bg1">
                  <a:lumMod val="50000"/>
                </a:schemeClr>
              </a:solidFill>
            </a:endParaRPr>
          </a:p>
          <a:p>
            <a:r>
              <a:rPr lang="en-US" dirty="0" smtClean="0">
                <a:solidFill>
                  <a:srgbClr val="7F7F7F"/>
                </a:solidFill>
              </a:rPr>
              <a:t>Multitenant Architecture</a:t>
            </a:r>
            <a:endParaRPr lang="en-US" dirty="0">
              <a:solidFill>
                <a:srgbClr val="7F7F7F"/>
              </a:solidFill>
            </a:endParaRPr>
          </a:p>
          <a:p>
            <a:r>
              <a:rPr lang="en-US" dirty="0" smtClean="0">
                <a:solidFill>
                  <a:srgbClr val="7F7F7F"/>
                </a:solidFill>
              </a:rPr>
              <a:t>Capabilities Enabled</a:t>
            </a:r>
            <a:endParaRPr lang="en-US" dirty="0">
              <a:solidFill>
                <a:srgbClr val="7F7F7F"/>
              </a:solidFill>
            </a:endParaRPr>
          </a:p>
          <a:p>
            <a:r>
              <a:rPr lang="en-US" b="1" dirty="0" smtClean="0">
                <a:solidFill>
                  <a:srgbClr val="FF1414"/>
                </a:solidFill>
              </a:rPr>
              <a:t>Managing Shared Resources</a:t>
            </a:r>
            <a:endParaRPr lang="en-US" b="1" dirty="0">
              <a:solidFill>
                <a:srgbClr val="FF1414"/>
              </a:solidFill>
            </a:endParaRPr>
          </a:p>
          <a:p>
            <a:r>
              <a:rPr lang="en-US" dirty="0">
                <a:solidFill>
                  <a:srgbClr val="7F7F7F"/>
                </a:solidFill>
              </a:rPr>
              <a:t>Upgrading to </a:t>
            </a:r>
            <a:r>
              <a:rPr lang="en-US" dirty="0" smtClean="0">
                <a:solidFill>
                  <a:srgbClr val="7F7F7F"/>
                </a:solidFill>
              </a:rPr>
              <a:t>Multitenant</a:t>
            </a:r>
          </a:p>
          <a:p>
            <a:r>
              <a:rPr lang="en-US" dirty="0" smtClean="0">
                <a:solidFill>
                  <a:srgbClr val="7F7F7F"/>
                </a:solidFill>
              </a:rPr>
              <a:t>Use Cases</a:t>
            </a:r>
            <a:endParaRPr lang="en-US" dirty="0">
              <a:solidFill>
                <a:srgbClr val="7F7F7F"/>
              </a:solidFill>
            </a:endParaRPr>
          </a:p>
        </p:txBody>
      </p:sp>
    </p:spTree>
    <p:extLst>
      <p:ext uri="{BB962C8B-B14F-4D97-AF65-F5344CB8AC3E}">
        <p14:creationId xmlns:p14="http://schemas.microsoft.com/office/powerpoint/2010/main" val="246433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Managing Shared Resources</a:t>
            </a:r>
            <a:endParaRPr lang="en-US"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Resource management in multitenant environment</a:t>
            </a:r>
            <a:endParaRPr lang="en-US" dirty="0">
              <a:solidFill>
                <a:schemeClr val="accent1"/>
              </a:solidFill>
            </a:endParaRPr>
          </a:p>
        </p:txBody>
      </p:sp>
      <p:grpSp>
        <p:nvGrpSpPr>
          <p:cNvPr id="2" name="Group 50"/>
          <p:cNvGrpSpPr/>
          <p:nvPr/>
        </p:nvGrpSpPr>
        <p:grpSpPr>
          <a:xfrm>
            <a:off x="2315354" y="2534307"/>
            <a:ext cx="3493099" cy="2071984"/>
            <a:chOff x="6277323" y="2745229"/>
            <a:chExt cx="3146394" cy="1866348"/>
          </a:xfrm>
        </p:grpSpPr>
        <p:pic>
          <p:nvPicPr>
            <p:cNvPr id="55" name="Picture 54"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56" name="TextBox 55"/>
            <p:cNvSpPr txBox="1"/>
            <p:nvPr/>
          </p:nvSpPr>
          <p:spPr>
            <a:xfrm>
              <a:off x="6484727" y="3697431"/>
              <a:ext cx="2938990" cy="3049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Multitenant Container Database</a:t>
              </a:r>
            </a:p>
          </p:txBody>
        </p:sp>
      </p:grpSp>
      <p:pic>
        <p:nvPicPr>
          <p:cNvPr id="52" name="Picture 51"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2793" y="2536727"/>
            <a:ext cx="2960854" cy="1698046"/>
          </a:xfrm>
          <a:prstGeom prst="rect">
            <a:avLst/>
          </a:prstGeom>
        </p:spPr>
      </p:pic>
      <p:pic>
        <p:nvPicPr>
          <p:cNvPr id="53" name="Picture 52"/>
          <p:cNvPicPr>
            <a:picLocks noChangeAspect="1"/>
          </p:cNvPicPr>
          <p:nvPr/>
        </p:nvPicPr>
        <p:blipFill>
          <a:blip r:embed="rId6" cstate="print"/>
          <a:stretch>
            <a:fillRect/>
          </a:stretch>
        </p:blipFill>
        <p:spPr>
          <a:xfrm>
            <a:off x="2675131" y="2087263"/>
            <a:ext cx="2203237" cy="1905502"/>
          </a:xfrm>
          <a:prstGeom prst="rect">
            <a:avLst/>
          </a:prstGeom>
        </p:spPr>
      </p:pic>
      <p:pic>
        <p:nvPicPr>
          <p:cNvPr id="11" name="HPzeroDial" descr="Half Dial 0.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1631" y="3189279"/>
            <a:ext cx="762000" cy="493935"/>
          </a:xfrm>
          <a:prstGeom prst="rect">
            <a:avLst/>
          </a:prstGeom>
          <a:scene3d>
            <a:camera prst="isometricRightUp"/>
            <a:lightRig rig="threePt" dir="t"/>
          </a:scene3d>
        </p:spPr>
      </p:pic>
      <p:pic>
        <p:nvPicPr>
          <p:cNvPr id="110" name="MPzeroDial" descr="Half Dial 0.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006" y="2870536"/>
            <a:ext cx="762000" cy="493935"/>
          </a:xfrm>
          <a:prstGeom prst="rect">
            <a:avLst/>
          </a:prstGeom>
          <a:scene3d>
            <a:camera prst="isometricRightUp"/>
            <a:lightRig rig="threePt" dir="t"/>
          </a:scene3d>
        </p:spPr>
      </p:pic>
      <p:pic>
        <p:nvPicPr>
          <p:cNvPr id="111" name="LPzeroDial" descr="Half Dial 0.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2575" y="2546625"/>
            <a:ext cx="762000" cy="493935"/>
          </a:xfrm>
          <a:prstGeom prst="rect">
            <a:avLst/>
          </a:prstGeom>
          <a:scene3d>
            <a:camera prst="isometricRightUp"/>
            <a:lightRig rig="threePt" dir="t"/>
          </a:scene3d>
        </p:spPr>
      </p:pic>
      <p:pic>
        <p:nvPicPr>
          <p:cNvPr id="12" name="LP100Dial" descr="Half Dial 100.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1061" y="2544083"/>
            <a:ext cx="762000" cy="492331"/>
          </a:xfrm>
          <a:prstGeom prst="rect">
            <a:avLst/>
          </a:prstGeom>
          <a:scene3d>
            <a:camera prst="isometricRightUp"/>
            <a:lightRig rig="threePt" dir="t"/>
          </a:scene3d>
        </p:spPr>
      </p:pic>
      <p:pic>
        <p:nvPicPr>
          <p:cNvPr id="113" name="MP100Dial" descr="Half Dial 100.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23961" y="2874344"/>
            <a:ext cx="762000" cy="492331"/>
          </a:xfrm>
          <a:prstGeom prst="rect">
            <a:avLst/>
          </a:prstGeom>
          <a:scene3d>
            <a:camera prst="isometricRightUp"/>
            <a:lightRig rig="threePt" dir="t"/>
          </a:scene3d>
        </p:spPr>
      </p:pic>
      <p:pic>
        <p:nvPicPr>
          <p:cNvPr id="13" name="LP75Dial" descr="Half Dial 75.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5226" y="2547259"/>
            <a:ext cx="762000" cy="493935"/>
          </a:xfrm>
          <a:prstGeom prst="rect">
            <a:avLst/>
          </a:prstGeom>
          <a:scene3d>
            <a:camera prst="isometricRightUp"/>
            <a:lightRig rig="threePt" dir="t"/>
          </a:scene3d>
        </p:spPr>
      </p:pic>
      <p:pic>
        <p:nvPicPr>
          <p:cNvPr id="115" name="HP100Dial" descr="Half Dial 100.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56932" y="3192642"/>
            <a:ext cx="762000" cy="492331"/>
          </a:xfrm>
          <a:prstGeom prst="rect">
            <a:avLst/>
          </a:prstGeom>
          <a:scene3d>
            <a:camera prst="isometricRightUp"/>
            <a:lightRig rig="threePt" dir="t"/>
          </a:scene3d>
        </p:spPr>
      </p:pic>
      <p:pic>
        <p:nvPicPr>
          <p:cNvPr id="116" name="MP75Dial" descr="Half Dial 75.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23960" y="2872573"/>
            <a:ext cx="762000" cy="493935"/>
          </a:xfrm>
          <a:prstGeom prst="rect">
            <a:avLst/>
          </a:prstGeom>
          <a:scene3d>
            <a:camera prst="isometricRightUp"/>
            <a:lightRig rig="threePt" dir="t"/>
          </a:scene3d>
        </p:spPr>
      </p:pic>
      <p:pic>
        <p:nvPicPr>
          <p:cNvPr id="14" name="LP50Dial" descr="Half Dial 5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5741" y="2543936"/>
            <a:ext cx="762000" cy="491453"/>
          </a:xfrm>
          <a:prstGeom prst="rect">
            <a:avLst/>
          </a:prstGeom>
          <a:scene3d>
            <a:camera prst="isometricRightUp"/>
            <a:lightRig rig="threePt" dir="t"/>
          </a:scene3d>
        </p:spPr>
      </p:pic>
      <p:grpSp>
        <p:nvGrpSpPr>
          <p:cNvPr id="3" name="Group 1"/>
          <p:cNvGrpSpPr/>
          <p:nvPr/>
        </p:nvGrpSpPr>
        <p:grpSpPr>
          <a:xfrm>
            <a:off x="3470032" y="3004867"/>
            <a:ext cx="3672081" cy="979148"/>
            <a:chOff x="3470032" y="3004867"/>
            <a:chExt cx="3672081" cy="979148"/>
          </a:xfrm>
        </p:grpSpPr>
        <p:grpSp>
          <p:nvGrpSpPr>
            <p:cNvPr id="4" name="Group 40"/>
            <p:cNvGrpSpPr/>
            <p:nvPr/>
          </p:nvGrpSpPr>
          <p:grpSpPr>
            <a:xfrm>
              <a:off x="3470032" y="3674180"/>
              <a:ext cx="2535088" cy="309835"/>
              <a:chOff x="3470032" y="3674180"/>
              <a:chExt cx="2535088" cy="309835"/>
            </a:xfrm>
          </p:grpSpPr>
          <p:sp>
            <p:nvSpPr>
              <p:cNvPr id="6" name="TextBox 5"/>
              <p:cNvSpPr txBox="1"/>
              <p:nvPr/>
            </p:nvSpPr>
            <p:spPr>
              <a:xfrm>
                <a:off x="4833004" y="3676238"/>
                <a:ext cx="1172116" cy="307777"/>
              </a:xfrm>
              <a:prstGeom prst="rect">
                <a:avLst/>
              </a:prstGeom>
              <a:noFill/>
            </p:spPr>
            <p:txBody>
              <a:bodyPr wrap="none" rtlCol="0">
                <a:spAutoFit/>
              </a:bodyPr>
              <a:lstStyle/>
              <a:p>
                <a:r>
                  <a:rPr lang="en-US" sz="1400" dirty="0" smtClean="0">
                    <a:solidFill>
                      <a:schemeClr val="tx2"/>
                    </a:solidFill>
                  </a:rPr>
                  <a:t>High Priority</a:t>
                </a:r>
              </a:p>
            </p:txBody>
          </p:sp>
          <p:cxnSp>
            <p:nvCxnSpPr>
              <p:cNvPr id="8" name="Straight Connector 7"/>
              <p:cNvCxnSpPr/>
              <p:nvPr/>
            </p:nvCxnSpPr>
            <p:spPr>
              <a:xfrm>
                <a:off x="3750067" y="3824040"/>
                <a:ext cx="1079500" cy="0"/>
              </a:xfrm>
              <a:prstGeom prst="line">
                <a:avLst/>
              </a:prstGeom>
              <a:ln>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470032" y="3674180"/>
                <a:ext cx="282818" cy="152641"/>
              </a:xfrm>
              <a:prstGeom prst="line">
                <a:avLst/>
              </a:prstGeom>
              <a:ln>
                <a:solidFill>
                  <a:schemeClr val="tx2"/>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5" name="Group 39"/>
            <p:cNvGrpSpPr/>
            <p:nvPr/>
          </p:nvGrpSpPr>
          <p:grpSpPr>
            <a:xfrm>
              <a:off x="4051300" y="3331521"/>
              <a:ext cx="2796828" cy="327404"/>
              <a:chOff x="4051300" y="3331521"/>
              <a:chExt cx="2796828" cy="327404"/>
            </a:xfrm>
          </p:grpSpPr>
          <p:cxnSp>
            <p:nvCxnSpPr>
              <p:cNvPr id="106" name="Straight Connector 105"/>
              <p:cNvCxnSpPr/>
              <p:nvPr/>
            </p:nvCxnSpPr>
            <p:spPr>
              <a:xfrm>
                <a:off x="4327659" y="3506551"/>
                <a:ext cx="1079500" cy="0"/>
              </a:xfrm>
              <a:prstGeom prst="line">
                <a:avLst/>
              </a:prstGeom>
              <a:ln>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051300" y="3331521"/>
                <a:ext cx="282575" cy="174625"/>
              </a:xfrm>
              <a:prstGeom prst="line">
                <a:avLst/>
              </a:prstGeom>
              <a:ln>
                <a:solidFill>
                  <a:schemeClr val="tx2"/>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5406708" y="3351148"/>
                <a:ext cx="1441420" cy="307777"/>
              </a:xfrm>
              <a:prstGeom prst="rect">
                <a:avLst/>
              </a:prstGeom>
              <a:noFill/>
            </p:spPr>
            <p:txBody>
              <a:bodyPr wrap="none" rtlCol="0">
                <a:spAutoFit/>
              </a:bodyPr>
              <a:lstStyle/>
              <a:p>
                <a:r>
                  <a:rPr lang="en-US" sz="1400" dirty="0" smtClean="0">
                    <a:solidFill>
                      <a:schemeClr val="tx2"/>
                    </a:solidFill>
                  </a:rPr>
                  <a:t>Medium Priority</a:t>
                </a:r>
              </a:p>
            </p:txBody>
          </p:sp>
        </p:grpSp>
        <p:grpSp>
          <p:nvGrpSpPr>
            <p:cNvPr id="7" name="Group 38"/>
            <p:cNvGrpSpPr/>
            <p:nvPr/>
          </p:nvGrpSpPr>
          <p:grpSpPr>
            <a:xfrm>
              <a:off x="4635257" y="3004867"/>
              <a:ext cx="2506856" cy="307777"/>
              <a:chOff x="4635257" y="3004867"/>
              <a:chExt cx="2506856" cy="307777"/>
            </a:xfrm>
          </p:grpSpPr>
          <p:sp>
            <p:nvSpPr>
              <p:cNvPr id="103" name="TextBox 102"/>
              <p:cNvSpPr txBox="1"/>
              <p:nvPr/>
            </p:nvSpPr>
            <p:spPr>
              <a:xfrm>
                <a:off x="6008469" y="3004867"/>
                <a:ext cx="1133644" cy="307777"/>
              </a:xfrm>
              <a:prstGeom prst="rect">
                <a:avLst/>
              </a:prstGeom>
              <a:noFill/>
            </p:spPr>
            <p:txBody>
              <a:bodyPr wrap="none" rtlCol="0">
                <a:spAutoFit/>
              </a:bodyPr>
              <a:lstStyle/>
              <a:p>
                <a:r>
                  <a:rPr lang="en-US" sz="1400" dirty="0" smtClean="0">
                    <a:solidFill>
                      <a:schemeClr val="tx2"/>
                    </a:solidFill>
                  </a:rPr>
                  <a:t>Low Priority</a:t>
                </a:r>
              </a:p>
            </p:txBody>
          </p:sp>
          <p:cxnSp>
            <p:nvCxnSpPr>
              <p:cNvPr id="107" name="Straight Connector 106"/>
              <p:cNvCxnSpPr/>
              <p:nvPr/>
            </p:nvCxnSpPr>
            <p:spPr>
              <a:xfrm>
                <a:off x="4923783" y="3160058"/>
                <a:ext cx="1079500" cy="0"/>
              </a:xfrm>
              <a:prstGeom prst="line">
                <a:avLst/>
              </a:prstGeom>
              <a:ln>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635257" y="3006160"/>
                <a:ext cx="292343" cy="153911"/>
              </a:xfrm>
              <a:prstGeom prst="line">
                <a:avLst/>
              </a:prstGeom>
              <a:ln>
                <a:solidFill>
                  <a:schemeClr val="tx2"/>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9" name="Group 67"/>
          <p:cNvGrpSpPr/>
          <p:nvPr/>
        </p:nvGrpSpPr>
        <p:grpSpPr>
          <a:xfrm>
            <a:off x="3916953" y="1326389"/>
            <a:ext cx="858902" cy="1285724"/>
            <a:chOff x="4371018" y="1720507"/>
            <a:chExt cx="858902" cy="1285724"/>
          </a:xfrm>
        </p:grpSpPr>
        <p:pic>
          <p:nvPicPr>
            <p:cNvPr id="69" name="Picture 68" descr="Unlalelled Embedded 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70" name="TextBox 69"/>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grpSp>
        <p:nvGrpSpPr>
          <p:cNvPr id="15" name="Group 70"/>
          <p:cNvGrpSpPr/>
          <p:nvPr/>
        </p:nvGrpSpPr>
        <p:grpSpPr>
          <a:xfrm>
            <a:off x="3331521" y="1623649"/>
            <a:ext cx="877430" cy="1285724"/>
            <a:chOff x="3785586" y="2017767"/>
            <a:chExt cx="877430" cy="1285724"/>
          </a:xfrm>
        </p:grpSpPr>
        <p:pic>
          <p:nvPicPr>
            <p:cNvPr id="72" name="Picture 71" descr="Unlalelled Embedded 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3" name="TextBox 72"/>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grpSp>
        <p:nvGrpSpPr>
          <p:cNvPr id="16" name="Group 73"/>
          <p:cNvGrpSpPr/>
          <p:nvPr/>
        </p:nvGrpSpPr>
        <p:grpSpPr>
          <a:xfrm>
            <a:off x="2773108" y="1947933"/>
            <a:ext cx="875950" cy="1285724"/>
            <a:chOff x="3227173" y="2342051"/>
            <a:chExt cx="875950" cy="1285724"/>
          </a:xfrm>
        </p:grpSpPr>
        <p:pic>
          <p:nvPicPr>
            <p:cNvPr id="75" name="Picture 74" descr="Unlalelled Embedded 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76" name="TextBox 75"/>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pic>
        <p:nvPicPr>
          <p:cNvPr id="54" name="Picture 53" descr="Glass Fron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03345" y="965009"/>
            <a:ext cx="2960854" cy="3260044"/>
          </a:xfrm>
          <a:prstGeom prst="rect">
            <a:avLst/>
          </a:prstGeom>
        </p:spPr>
      </p:pic>
    </p:spTree>
    <p:custDataLst>
      <p:tags r:id="rId1"/>
    </p:custDataLst>
    <p:extLst>
      <p:ext uri="{BB962C8B-B14F-4D97-AF65-F5344CB8AC3E}">
        <p14:creationId xmlns:p14="http://schemas.microsoft.com/office/powerpoint/2010/main" val="90400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2000"/>
                            </p:stCondLst>
                            <p:childTnLst>
                              <p:par>
                                <p:cTn id="9" presetID="10" presetClass="entr" presetSubtype="0" fill="hold" nodeType="afterEffect">
                                  <p:stCondLst>
                                    <p:cond delay="100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1000"/>
                                        <p:tgtEl>
                                          <p:spTgt spid="113"/>
                                        </p:tgtEl>
                                      </p:cBhvr>
                                    </p:animEffect>
                                  </p:childTnLst>
                                </p:cTn>
                              </p:par>
                            </p:childTnLst>
                          </p:cTn>
                        </p:par>
                        <p:par>
                          <p:cTn id="12" fill="hold">
                            <p:stCondLst>
                              <p:cond delay="4000"/>
                            </p:stCondLst>
                            <p:childTnLst>
                              <p:par>
                                <p:cTn id="13" presetID="10" presetClass="entr" presetSubtype="0"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6000"/>
                            </p:stCondLst>
                            <p:childTnLst>
                              <p:par>
                                <p:cTn id="17" presetID="10" presetClass="entr" presetSubtype="0" fill="hold" nodeType="afterEffect">
                                  <p:stCondLst>
                                    <p:cond delay="100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1000"/>
                                        <p:tgtEl>
                                          <p:spTgt spid="115"/>
                                        </p:tgtEl>
                                      </p:cBhvr>
                                    </p:animEffect>
                                  </p:childTnLst>
                                </p:cTn>
                              </p:par>
                            </p:childTnLst>
                          </p:cTn>
                        </p:par>
                        <p:par>
                          <p:cTn id="20" fill="hold">
                            <p:stCondLst>
                              <p:cond delay="8000"/>
                            </p:stCondLst>
                            <p:childTnLst>
                              <p:par>
                                <p:cTn id="21" presetID="10" presetClass="entr" presetSubtype="0" fill="hold"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1000"/>
                                        <p:tgtEl>
                                          <p:spTgt spid="116"/>
                                        </p:tgtEl>
                                      </p:cBhvr>
                                    </p:animEffect>
                                  </p:childTnLst>
                                </p:cTn>
                              </p:par>
                            </p:childTnLst>
                          </p:cTn>
                        </p:par>
                        <p:par>
                          <p:cTn id="24" fill="hold">
                            <p:stCondLst>
                              <p:cond delay="10000"/>
                            </p:stCondLst>
                            <p:childTnLst>
                              <p:par>
                                <p:cTn id="25" presetID="10" presetClass="entr" presetSubtype="0" fill="hold" nodeType="after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Resources between PDBs</a:t>
            </a:r>
            <a:endParaRPr lang="en-US" dirty="0"/>
          </a:p>
        </p:txBody>
      </p:sp>
      <p:sp>
        <p:nvSpPr>
          <p:cNvPr id="3" name="Content Placeholder 2"/>
          <p:cNvSpPr>
            <a:spLocks noGrp="1"/>
          </p:cNvSpPr>
          <p:nvPr>
            <p:ph sz="half" idx="1"/>
          </p:nvPr>
        </p:nvSpPr>
        <p:spPr>
          <a:xfrm>
            <a:off x="808038" y="1179533"/>
            <a:ext cx="7910512" cy="3297237"/>
          </a:xfrm>
        </p:spPr>
        <p:txBody>
          <a:bodyPr/>
          <a:lstStyle/>
          <a:p>
            <a:r>
              <a:rPr lang="en-US" sz="2000" dirty="0" smtClean="0"/>
              <a:t>Using Resource Manager, you can control</a:t>
            </a:r>
          </a:p>
          <a:p>
            <a:pPr lvl="1"/>
            <a:r>
              <a:rPr lang="en-US" sz="1800" dirty="0" smtClean="0"/>
              <a:t>CPU</a:t>
            </a:r>
          </a:p>
          <a:p>
            <a:pPr lvl="1"/>
            <a:r>
              <a:rPr lang="en-US" sz="1800" dirty="0" smtClean="0"/>
              <a:t>Exadata I/O</a:t>
            </a:r>
          </a:p>
          <a:p>
            <a:pPr lvl="1"/>
            <a:r>
              <a:rPr lang="en-US" sz="1800" dirty="0" smtClean="0"/>
              <a:t>Sessions</a:t>
            </a:r>
          </a:p>
          <a:p>
            <a:pPr lvl="1">
              <a:spcAft>
                <a:spcPts val="800"/>
              </a:spcAft>
            </a:pPr>
            <a:r>
              <a:rPr lang="en-US" sz="1800" dirty="0" smtClean="0"/>
              <a:t>Parallel execution servers</a:t>
            </a:r>
          </a:p>
          <a:p>
            <a:r>
              <a:rPr lang="en-US" sz="2000" dirty="0" smtClean="0"/>
              <a:t>Configure a policy that controls how resources are utilized</a:t>
            </a:r>
          </a:p>
          <a:p>
            <a:pPr lvl="1"/>
            <a:r>
              <a:rPr lang="en-US" sz="1800" dirty="0" smtClean="0"/>
              <a:t>Default configuration that works, even as PDBs are added or removed</a:t>
            </a:r>
          </a:p>
          <a:p>
            <a:pPr lvl="1"/>
            <a:r>
              <a:rPr lang="en-US" sz="1800" dirty="0" smtClean="0"/>
              <a:t>Hard limits, for “get what you pay for”</a:t>
            </a:r>
          </a:p>
          <a:p>
            <a:endParaRPr lang="en-US" dirty="0"/>
          </a:p>
        </p:txBody>
      </p:sp>
    </p:spTree>
    <p:extLst>
      <p:ext uri="{BB962C8B-B14F-4D97-AF65-F5344CB8AC3E}">
        <p14:creationId xmlns:p14="http://schemas.microsoft.com/office/powerpoint/2010/main" val="27952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Oracle Database Architecture</a:t>
            </a:r>
            <a:endParaRPr lang="en-US" dirty="0">
              <a:solidFill>
                <a:srgbClr val="0000FF"/>
              </a:solidFill>
            </a:endParaRPr>
          </a:p>
        </p:txBody>
      </p:sp>
      <p:sp>
        <p:nvSpPr>
          <p:cNvPr id="5" name="Text Placeholder 4"/>
          <p:cNvSpPr>
            <a:spLocks noGrp="1"/>
          </p:cNvSpPr>
          <p:nvPr>
            <p:ph type="body" sz="quarter" idx="13"/>
          </p:nvPr>
        </p:nvSpPr>
        <p:spPr/>
        <p:txBody>
          <a:bodyPr/>
          <a:lstStyle/>
          <a:p>
            <a:r>
              <a:rPr lang="en-US" dirty="0" smtClean="0"/>
              <a:t>Each Databases requires memory, processes and database files</a:t>
            </a:r>
            <a:endParaRPr lang="en-US" dirty="0"/>
          </a:p>
        </p:txBody>
      </p:sp>
      <p:pic>
        <p:nvPicPr>
          <p:cNvPr id="191" name="Picture 190"/>
          <p:cNvPicPr>
            <a:picLocks noChangeAspect="1"/>
          </p:cNvPicPr>
          <p:nvPr/>
        </p:nvPicPr>
        <p:blipFill>
          <a:blip r:embed="rId3" cstate="print"/>
          <a:stretch>
            <a:fillRect/>
          </a:stretch>
        </p:blipFill>
        <p:spPr>
          <a:xfrm>
            <a:off x="6257925" y="1323975"/>
            <a:ext cx="889000" cy="889000"/>
          </a:xfrm>
          <a:prstGeom prst="rect">
            <a:avLst/>
          </a:prstGeom>
        </p:spPr>
      </p:pic>
      <p:pic>
        <p:nvPicPr>
          <p:cNvPr id="34" name="Picture 33" descr="dial high.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925" y="1323975"/>
            <a:ext cx="889000" cy="889000"/>
          </a:xfrm>
          <a:prstGeom prst="rect">
            <a:avLst/>
          </a:prstGeom>
        </p:spPr>
      </p:pic>
      <p:pic>
        <p:nvPicPr>
          <p:cNvPr id="192" name="Picture 191" descr="dial low.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7925" y="1323976"/>
            <a:ext cx="889000" cy="889000"/>
          </a:xfrm>
          <a:prstGeom prst="rect">
            <a:avLst/>
          </a:prstGeom>
        </p:spPr>
      </p:pic>
      <p:sp>
        <p:nvSpPr>
          <p:cNvPr id="193" name="TextBox 192"/>
          <p:cNvSpPr txBox="1"/>
          <p:nvPr/>
        </p:nvSpPr>
        <p:spPr>
          <a:xfrm>
            <a:off x="6003290" y="1015037"/>
            <a:ext cx="1479892" cy="276999"/>
          </a:xfrm>
          <a:prstGeom prst="rect">
            <a:avLst/>
          </a:prstGeom>
          <a:noFill/>
        </p:spPr>
        <p:txBody>
          <a:bodyPr wrap="none" rtlCol="0">
            <a:spAutoFit/>
          </a:bodyPr>
          <a:lstStyle/>
          <a:p>
            <a:r>
              <a:rPr lang="en-US" sz="1200" dirty="0" smtClean="0">
                <a:solidFill>
                  <a:schemeClr val="tx2"/>
                </a:solidFill>
              </a:rPr>
              <a:t>System Resources</a:t>
            </a:r>
          </a:p>
        </p:txBody>
      </p:sp>
      <p:grpSp>
        <p:nvGrpSpPr>
          <p:cNvPr id="2" name="Group 94"/>
          <p:cNvGrpSpPr/>
          <p:nvPr/>
        </p:nvGrpSpPr>
        <p:grpSpPr>
          <a:xfrm>
            <a:off x="115452" y="1334977"/>
            <a:ext cx="2667215" cy="3271396"/>
            <a:chOff x="127266" y="1329070"/>
            <a:chExt cx="2667215" cy="3271396"/>
          </a:xfrm>
        </p:grpSpPr>
        <p:pic>
          <p:nvPicPr>
            <p:cNvPr id="96" name="Picture 95" descr="Dark Grey Blint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266" y="2729025"/>
              <a:ext cx="2667000" cy="1871441"/>
            </a:xfrm>
            <a:prstGeom prst="rect">
              <a:avLst/>
            </a:prstGeom>
          </p:spPr>
        </p:pic>
        <p:pic>
          <p:nvPicPr>
            <p:cNvPr id="97" name="Picture 96"/>
            <p:cNvPicPr>
              <a:picLocks noChangeAspect="1"/>
            </p:cNvPicPr>
            <p:nvPr/>
          </p:nvPicPr>
          <p:blipFill>
            <a:blip r:embed="rId7" cstate="print"/>
            <a:stretch>
              <a:fillRect/>
            </a:stretch>
          </p:blipFill>
          <p:spPr>
            <a:xfrm>
              <a:off x="1717464" y="2221868"/>
              <a:ext cx="727072" cy="1088643"/>
            </a:xfrm>
            <a:prstGeom prst="rect">
              <a:avLst/>
            </a:prstGeom>
          </p:spPr>
        </p:pic>
        <p:grpSp>
          <p:nvGrpSpPr>
            <p:cNvPr id="3" name="Group 97"/>
            <p:cNvGrpSpPr/>
            <p:nvPr/>
          </p:nvGrpSpPr>
          <p:grpSpPr>
            <a:xfrm>
              <a:off x="1230798" y="2600749"/>
              <a:ext cx="680946" cy="1000393"/>
              <a:chOff x="1659761" y="1080554"/>
              <a:chExt cx="2484203" cy="3649600"/>
            </a:xfrm>
            <a:effectLst>
              <a:outerShdw blurRad="50800" dist="38100" dir="5400000" algn="t" rotWithShape="0">
                <a:prstClr val="black">
                  <a:alpha val="40000"/>
                </a:prstClr>
              </a:outerShdw>
            </a:effectLst>
          </p:grpSpPr>
          <p:pic>
            <p:nvPicPr>
              <p:cNvPr id="108" name="Picture 107" descr="HighTec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109" name="Picture 108" descr="RapidAppDevelopme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110" name="Picture 109" descr="RapidAppDevelopme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sp>
          <p:nvSpPr>
            <p:cNvPr id="99" name="TextBox 98"/>
            <p:cNvSpPr txBox="1"/>
            <p:nvPr/>
          </p:nvSpPr>
          <p:spPr>
            <a:xfrm>
              <a:off x="1548854" y="3670529"/>
              <a:ext cx="550576"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ERP</a:t>
              </a:r>
            </a:p>
          </p:txBody>
        </p:sp>
        <p:grpSp>
          <p:nvGrpSpPr>
            <p:cNvPr id="4" name="Group 99"/>
            <p:cNvGrpSpPr/>
            <p:nvPr/>
          </p:nvGrpSpPr>
          <p:grpSpPr>
            <a:xfrm>
              <a:off x="408327" y="3226266"/>
              <a:ext cx="965148" cy="853929"/>
              <a:chOff x="777065" y="3100294"/>
              <a:chExt cx="1684494" cy="1490381"/>
            </a:xfrm>
          </p:grpSpPr>
          <p:pic>
            <p:nvPicPr>
              <p:cNvPr id="105" name="Picture 104"/>
              <p:cNvPicPr>
                <a:picLocks noChangeAspect="1"/>
              </p:cNvPicPr>
              <p:nvPr/>
            </p:nvPicPr>
            <p:blipFill>
              <a:blip r:embed="rId10" cstate="print"/>
              <a:stretch>
                <a:fillRect/>
              </a:stretch>
            </p:blipFill>
            <p:spPr>
              <a:xfrm>
                <a:off x="777065" y="3100294"/>
                <a:ext cx="1379694" cy="1185581"/>
              </a:xfrm>
              <a:prstGeom prst="rect">
                <a:avLst/>
              </a:prstGeom>
            </p:spPr>
          </p:pic>
          <p:pic>
            <p:nvPicPr>
              <p:cNvPr id="106" name="Picture 105"/>
              <p:cNvPicPr>
                <a:picLocks noChangeAspect="1"/>
              </p:cNvPicPr>
              <p:nvPr/>
            </p:nvPicPr>
            <p:blipFill>
              <a:blip r:embed="rId10" cstate="print"/>
              <a:stretch>
                <a:fillRect/>
              </a:stretch>
            </p:blipFill>
            <p:spPr>
              <a:xfrm>
                <a:off x="929465" y="3252694"/>
                <a:ext cx="1379694" cy="1185581"/>
              </a:xfrm>
              <a:prstGeom prst="rect">
                <a:avLst/>
              </a:prstGeom>
            </p:spPr>
          </p:pic>
          <p:pic>
            <p:nvPicPr>
              <p:cNvPr id="107" name="Picture 106"/>
              <p:cNvPicPr>
                <a:picLocks noChangeAspect="1"/>
              </p:cNvPicPr>
              <p:nvPr/>
            </p:nvPicPr>
            <p:blipFill>
              <a:blip r:embed="rId10" cstate="print"/>
              <a:stretch>
                <a:fillRect/>
              </a:stretch>
            </p:blipFill>
            <p:spPr>
              <a:xfrm>
                <a:off x="1081865" y="3405094"/>
                <a:ext cx="1379694" cy="1185581"/>
              </a:xfrm>
              <a:prstGeom prst="rect">
                <a:avLst/>
              </a:prstGeom>
            </p:spPr>
          </p:pic>
        </p:grpSp>
        <p:sp>
          <p:nvSpPr>
            <p:cNvPr id="101" name="TextBox 100"/>
            <p:cNvSpPr txBox="1"/>
            <p:nvPr/>
          </p:nvSpPr>
          <p:spPr>
            <a:xfrm>
              <a:off x="870838" y="3806926"/>
              <a:ext cx="676400" cy="246221"/>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r>
                <a:rPr lang="en-US" sz="1000" b="1" dirty="0" smtClean="0">
                  <a:solidFill>
                    <a:schemeClr val="bg1"/>
                  </a:solidFill>
                  <a:effectLst>
                    <a:glow rad="12700">
                      <a:schemeClr val="tx1"/>
                    </a:glow>
                  </a:effectLst>
                </a:rPr>
                <a:t>Memory</a:t>
              </a:r>
            </a:p>
          </p:txBody>
        </p:sp>
        <p:sp>
          <p:nvSpPr>
            <p:cNvPr id="102" name="TextBox 101"/>
            <p:cNvSpPr txBox="1"/>
            <p:nvPr/>
          </p:nvSpPr>
          <p:spPr>
            <a:xfrm>
              <a:off x="1307309" y="3329508"/>
              <a:ext cx="932817"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Background</a:t>
              </a:r>
            </a:p>
            <a:p>
              <a:pPr algn="ctr"/>
              <a:r>
                <a:rPr lang="en-US" sz="1000" b="1" dirty="0" smtClean="0">
                  <a:solidFill>
                    <a:schemeClr val="bg1"/>
                  </a:solidFill>
                  <a:effectLst>
                    <a:glow rad="12700">
                      <a:schemeClr val="tx1"/>
                    </a:glow>
                  </a:effectLst>
                </a:rPr>
                <a:t>Processes</a:t>
              </a:r>
            </a:p>
          </p:txBody>
        </p:sp>
        <p:sp>
          <p:nvSpPr>
            <p:cNvPr id="103" name="TextBox 102"/>
            <p:cNvSpPr txBox="1"/>
            <p:nvPr/>
          </p:nvSpPr>
          <p:spPr>
            <a:xfrm>
              <a:off x="1977016" y="2996216"/>
              <a:ext cx="754922"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Database</a:t>
              </a:r>
            </a:p>
            <a:p>
              <a:pPr algn="ctr"/>
              <a:r>
                <a:rPr lang="en-US" sz="1000" b="1" dirty="0" smtClean="0">
                  <a:solidFill>
                    <a:schemeClr val="bg1"/>
                  </a:solidFill>
                  <a:effectLst>
                    <a:glow rad="12700">
                      <a:schemeClr val="tx1"/>
                    </a:glow>
                  </a:effectLst>
                </a:rPr>
                <a:t>Files</a:t>
              </a:r>
            </a:p>
          </p:txBody>
        </p:sp>
        <p:pic>
          <p:nvPicPr>
            <p:cNvPr id="104" name="Picture 103" descr="Glass Fro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7481" y="1329070"/>
              <a:ext cx="2667000" cy="2936497"/>
            </a:xfrm>
            <a:prstGeom prst="rect">
              <a:avLst/>
            </a:prstGeom>
          </p:spPr>
        </p:pic>
      </p:grpSp>
      <p:grpSp>
        <p:nvGrpSpPr>
          <p:cNvPr id="6" name="Group 110"/>
          <p:cNvGrpSpPr/>
          <p:nvPr/>
        </p:nvGrpSpPr>
        <p:grpSpPr>
          <a:xfrm>
            <a:off x="1810969" y="1340884"/>
            <a:ext cx="2678599" cy="3265489"/>
            <a:chOff x="115667" y="1334977"/>
            <a:chExt cx="2678599" cy="3265489"/>
          </a:xfrm>
        </p:grpSpPr>
        <p:pic>
          <p:nvPicPr>
            <p:cNvPr id="112" name="Picture 111" descr="Dark Grey Blint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266" y="2729025"/>
              <a:ext cx="2667000" cy="1871441"/>
            </a:xfrm>
            <a:prstGeom prst="rect">
              <a:avLst/>
            </a:prstGeom>
          </p:spPr>
        </p:pic>
        <p:pic>
          <p:nvPicPr>
            <p:cNvPr id="113" name="Picture 112"/>
            <p:cNvPicPr>
              <a:picLocks noChangeAspect="1"/>
            </p:cNvPicPr>
            <p:nvPr/>
          </p:nvPicPr>
          <p:blipFill>
            <a:blip r:embed="rId7" cstate="print"/>
            <a:stretch>
              <a:fillRect/>
            </a:stretch>
          </p:blipFill>
          <p:spPr>
            <a:xfrm>
              <a:off x="1717464" y="2221868"/>
              <a:ext cx="727072" cy="1088643"/>
            </a:xfrm>
            <a:prstGeom prst="rect">
              <a:avLst/>
            </a:prstGeom>
          </p:spPr>
        </p:pic>
        <p:grpSp>
          <p:nvGrpSpPr>
            <p:cNvPr id="7" name="Group 113"/>
            <p:cNvGrpSpPr/>
            <p:nvPr/>
          </p:nvGrpSpPr>
          <p:grpSpPr>
            <a:xfrm>
              <a:off x="1230798" y="2600749"/>
              <a:ext cx="680946" cy="1000393"/>
              <a:chOff x="1659761" y="1080554"/>
              <a:chExt cx="2484203" cy="3649600"/>
            </a:xfrm>
            <a:effectLst>
              <a:outerShdw blurRad="50800" dist="38100" dir="5400000" algn="t" rotWithShape="0">
                <a:prstClr val="black">
                  <a:alpha val="40000"/>
                </a:prstClr>
              </a:outerShdw>
            </a:effectLst>
          </p:grpSpPr>
          <p:pic>
            <p:nvPicPr>
              <p:cNvPr id="124" name="Picture 123" descr="HighTec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125" name="Picture 124" descr="RapidAppDevelopme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126" name="Picture 125" descr="RapidAppDevelopme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sp>
          <p:nvSpPr>
            <p:cNvPr id="115" name="TextBox 114"/>
            <p:cNvSpPr txBox="1"/>
            <p:nvPr/>
          </p:nvSpPr>
          <p:spPr>
            <a:xfrm>
              <a:off x="1548854" y="3670529"/>
              <a:ext cx="595035"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CRM</a:t>
              </a:r>
            </a:p>
          </p:txBody>
        </p:sp>
        <p:grpSp>
          <p:nvGrpSpPr>
            <p:cNvPr id="8" name="Group 115"/>
            <p:cNvGrpSpPr/>
            <p:nvPr/>
          </p:nvGrpSpPr>
          <p:grpSpPr>
            <a:xfrm>
              <a:off x="408327" y="3226266"/>
              <a:ext cx="965148" cy="853929"/>
              <a:chOff x="777065" y="3100294"/>
              <a:chExt cx="1684494" cy="1490381"/>
            </a:xfrm>
          </p:grpSpPr>
          <p:pic>
            <p:nvPicPr>
              <p:cNvPr id="121" name="Picture 120"/>
              <p:cNvPicPr>
                <a:picLocks noChangeAspect="1"/>
              </p:cNvPicPr>
              <p:nvPr/>
            </p:nvPicPr>
            <p:blipFill>
              <a:blip r:embed="rId10" cstate="print"/>
              <a:stretch>
                <a:fillRect/>
              </a:stretch>
            </p:blipFill>
            <p:spPr>
              <a:xfrm>
                <a:off x="777065" y="3100294"/>
                <a:ext cx="1379694" cy="1185581"/>
              </a:xfrm>
              <a:prstGeom prst="rect">
                <a:avLst/>
              </a:prstGeom>
            </p:spPr>
          </p:pic>
          <p:pic>
            <p:nvPicPr>
              <p:cNvPr id="122" name="Picture 121"/>
              <p:cNvPicPr>
                <a:picLocks noChangeAspect="1"/>
              </p:cNvPicPr>
              <p:nvPr/>
            </p:nvPicPr>
            <p:blipFill>
              <a:blip r:embed="rId10" cstate="print"/>
              <a:stretch>
                <a:fillRect/>
              </a:stretch>
            </p:blipFill>
            <p:spPr>
              <a:xfrm>
                <a:off x="929465" y="3252694"/>
                <a:ext cx="1379694" cy="1185581"/>
              </a:xfrm>
              <a:prstGeom prst="rect">
                <a:avLst/>
              </a:prstGeom>
            </p:spPr>
          </p:pic>
          <p:pic>
            <p:nvPicPr>
              <p:cNvPr id="123" name="Picture 122"/>
              <p:cNvPicPr>
                <a:picLocks noChangeAspect="1"/>
              </p:cNvPicPr>
              <p:nvPr/>
            </p:nvPicPr>
            <p:blipFill>
              <a:blip r:embed="rId10" cstate="print"/>
              <a:stretch>
                <a:fillRect/>
              </a:stretch>
            </p:blipFill>
            <p:spPr>
              <a:xfrm>
                <a:off x="1081865" y="3405094"/>
                <a:ext cx="1379694" cy="1185581"/>
              </a:xfrm>
              <a:prstGeom prst="rect">
                <a:avLst/>
              </a:prstGeom>
            </p:spPr>
          </p:pic>
        </p:grpSp>
        <p:sp>
          <p:nvSpPr>
            <p:cNvPr id="117" name="TextBox 116"/>
            <p:cNvSpPr txBox="1"/>
            <p:nvPr/>
          </p:nvSpPr>
          <p:spPr>
            <a:xfrm>
              <a:off x="870838" y="3806926"/>
              <a:ext cx="676400" cy="246221"/>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r>
                <a:rPr lang="en-US" sz="1000" b="1" dirty="0" smtClean="0">
                  <a:solidFill>
                    <a:schemeClr val="bg1"/>
                  </a:solidFill>
                  <a:effectLst>
                    <a:glow rad="12700">
                      <a:schemeClr val="tx1"/>
                    </a:glow>
                  </a:effectLst>
                </a:rPr>
                <a:t>Memory</a:t>
              </a:r>
            </a:p>
          </p:txBody>
        </p:sp>
        <p:sp>
          <p:nvSpPr>
            <p:cNvPr id="118" name="TextBox 117"/>
            <p:cNvSpPr txBox="1"/>
            <p:nvPr/>
          </p:nvSpPr>
          <p:spPr>
            <a:xfrm>
              <a:off x="1307309" y="3329508"/>
              <a:ext cx="932817"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Background</a:t>
              </a:r>
            </a:p>
            <a:p>
              <a:pPr algn="ctr"/>
              <a:r>
                <a:rPr lang="en-US" sz="1000" b="1" dirty="0" smtClean="0">
                  <a:solidFill>
                    <a:schemeClr val="bg1"/>
                  </a:solidFill>
                  <a:effectLst>
                    <a:glow rad="12700">
                      <a:schemeClr val="tx1"/>
                    </a:glow>
                  </a:effectLst>
                </a:rPr>
                <a:t>Processes</a:t>
              </a:r>
            </a:p>
          </p:txBody>
        </p:sp>
        <p:sp>
          <p:nvSpPr>
            <p:cNvPr id="119" name="TextBox 118"/>
            <p:cNvSpPr txBox="1"/>
            <p:nvPr/>
          </p:nvSpPr>
          <p:spPr>
            <a:xfrm>
              <a:off x="1977016" y="2996216"/>
              <a:ext cx="754922"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Database</a:t>
              </a:r>
            </a:p>
            <a:p>
              <a:pPr algn="ctr"/>
              <a:r>
                <a:rPr lang="en-US" sz="1000" b="1" dirty="0" smtClean="0">
                  <a:solidFill>
                    <a:schemeClr val="bg1"/>
                  </a:solidFill>
                  <a:effectLst>
                    <a:glow rad="12700">
                      <a:schemeClr val="tx1"/>
                    </a:glow>
                  </a:effectLst>
                </a:rPr>
                <a:t>Files</a:t>
              </a:r>
            </a:p>
          </p:txBody>
        </p:sp>
        <p:pic>
          <p:nvPicPr>
            <p:cNvPr id="120" name="Picture 119" descr="Glass Fro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667" y="1334977"/>
              <a:ext cx="2667000" cy="2936497"/>
            </a:xfrm>
            <a:prstGeom prst="rect">
              <a:avLst/>
            </a:prstGeom>
          </p:spPr>
        </p:pic>
      </p:grpSp>
      <p:grpSp>
        <p:nvGrpSpPr>
          <p:cNvPr id="9" name="Group 126"/>
          <p:cNvGrpSpPr/>
          <p:nvPr/>
        </p:nvGrpSpPr>
        <p:grpSpPr>
          <a:xfrm>
            <a:off x="3588969" y="1334976"/>
            <a:ext cx="2678599" cy="3271397"/>
            <a:chOff x="115667" y="1329069"/>
            <a:chExt cx="2678599" cy="3271397"/>
          </a:xfrm>
        </p:grpSpPr>
        <p:pic>
          <p:nvPicPr>
            <p:cNvPr id="128" name="Picture 127" descr="Dark Grey Blint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266" y="2729025"/>
              <a:ext cx="2667000" cy="1871441"/>
            </a:xfrm>
            <a:prstGeom prst="rect">
              <a:avLst/>
            </a:prstGeom>
          </p:spPr>
        </p:pic>
        <p:pic>
          <p:nvPicPr>
            <p:cNvPr id="129" name="Picture 128"/>
            <p:cNvPicPr>
              <a:picLocks noChangeAspect="1"/>
            </p:cNvPicPr>
            <p:nvPr/>
          </p:nvPicPr>
          <p:blipFill>
            <a:blip r:embed="rId7" cstate="print"/>
            <a:stretch>
              <a:fillRect/>
            </a:stretch>
          </p:blipFill>
          <p:spPr>
            <a:xfrm>
              <a:off x="1717464" y="2221868"/>
              <a:ext cx="727072" cy="1088643"/>
            </a:xfrm>
            <a:prstGeom prst="rect">
              <a:avLst/>
            </a:prstGeom>
          </p:spPr>
        </p:pic>
        <p:grpSp>
          <p:nvGrpSpPr>
            <p:cNvPr id="11" name="Group 129"/>
            <p:cNvGrpSpPr/>
            <p:nvPr/>
          </p:nvGrpSpPr>
          <p:grpSpPr>
            <a:xfrm>
              <a:off x="1230798" y="2600749"/>
              <a:ext cx="680946" cy="1000393"/>
              <a:chOff x="1659761" y="1080554"/>
              <a:chExt cx="2484203" cy="3649600"/>
            </a:xfrm>
            <a:effectLst>
              <a:outerShdw blurRad="50800" dist="38100" dir="5400000" algn="t" rotWithShape="0">
                <a:prstClr val="black">
                  <a:alpha val="40000"/>
                </a:prstClr>
              </a:outerShdw>
            </a:effectLst>
          </p:grpSpPr>
          <p:pic>
            <p:nvPicPr>
              <p:cNvPr id="140" name="Picture 139" descr="HighTec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141" name="Picture 140" descr="RapidAppDevelopme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142" name="Picture 141" descr="RapidAppDevelopment.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sp>
          <p:nvSpPr>
            <p:cNvPr id="131" name="TextBox 130"/>
            <p:cNvSpPr txBox="1"/>
            <p:nvPr/>
          </p:nvSpPr>
          <p:spPr>
            <a:xfrm>
              <a:off x="1548854" y="3670529"/>
              <a:ext cx="483776"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DW</a:t>
              </a:r>
            </a:p>
          </p:txBody>
        </p:sp>
        <p:grpSp>
          <p:nvGrpSpPr>
            <p:cNvPr id="12" name="Group 131"/>
            <p:cNvGrpSpPr/>
            <p:nvPr/>
          </p:nvGrpSpPr>
          <p:grpSpPr>
            <a:xfrm>
              <a:off x="408327" y="3226266"/>
              <a:ext cx="965148" cy="853929"/>
              <a:chOff x="777065" y="3100294"/>
              <a:chExt cx="1684494" cy="1490381"/>
            </a:xfrm>
          </p:grpSpPr>
          <p:pic>
            <p:nvPicPr>
              <p:cNvPr id="137" name="Picture 136"/>
              <p:cNvPicPr>
                <a:picLocks noChangeAspect="1"/>
              </p:cNvPicPr>
              <p:nvPr/>
            </p:nvPicPr>
            <p:blipFill>
              <a:blip r:embed="rId10" cstate="print"/>
              <a:stretch>
                <a:fillRect/>
              </a:stretch>
            </p:blipFill>
            <p:spPr>
              <a:xfrm>
                <a:off x="777065" y="3100294"/>
                <a:ext cx="1379694" cy="1185581"/>
              </a:xfrm>
              <a:prstGeom prst="rect">
                <a:avLst/>
              </a:prstGeom>
            </p:spPr>
          </p:pic>
          <p:pic>
            <p:nvPicPr>
              <p:cNvPr id="138" name="Picture 137"/>
              <p:cNvPicPr>
                <a:picLocks noChangeAspect="1"/>
              </p:cNvPicPr>
              <p:nvPr/>
            </p:nvPicPr>
            <p:blipFill>
              <a:blip r:embed="rId10" cstate="print"/>
              <a:stretch>
                <a:fillRect/>
              </a:stretch>
            </p:blipFill>
            <p:spPr>
              <a:xfrm>
                <a:off x="929465" y="3252694"/>
                <a:ext cx="1379694" cy="1185581"/>
              </a:xfrm>
              <a:prstGeom prst="rect">
                <a:avLst/>
              </a:prstGeom>
            </p:spPr>
          </p:pic>
          <p:pic>
            <p:nvPicPr>
              <p:cNvPr id="139" name="Picture 138"/>
              <p:cNvPicPr>
                <a:picLocks noChangeAspect="1"/>
              </p:cNvPicPr>
              <p:nvPr/>
            </p:nvPicPr>
            <p:blipFill>
              <a:blip r:embed="rId10" cstate="print"/>
              <a:stretch>
                <a:fillRect/>
              </a:stretch>
            </p:blipFill>
            <p:spPr>
              <a:xfrm>
                <a:off x="1081865" y="3405094"/>
                <a:ext cx="1379694" cy="1185581"/>
              </a:xfrm>
              <a:prstGeom prst="rect">
                <a:avLst/>
              </a:prstGeom>
            </p:spPr>
          </p:pic>
        </p:grpSp>
        <p:sp>
          <p:nvSpPr>
            <p:cNvPr id="133" name="TextBox 132"/>
            <p:cNvSpPr txBox="1"/>
            <p:nvPr/>
          </p:nvSpPr>
          <p:spPr>
            <a:xfrm>
              <a:off x="870838" y="3806926"/>
              <a:ext cx="676400" cy="246221"/>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r>
                <a:rPr lang="en-US" sz="1000" b="1" dirty="0" smtClean="0">
                  <a:solidFill>
                    <a:schemeClr val="bg1"/>
                  </a:solidFill>
                  <a:effectLst>
                    <a:glow rad="12700">
                      <a:schemeClr val="tx1"/>
                    </a:glow>
                  </a:effectLst>
                </a:rPr>
                <a:t>Memory</a:t>
              </a:r>
            </a:p>
          </p:txBody>
        </p:sp>
        <p:sp>
          <p:nvSpPr>
            <p:cNvPr id="134" name="TextBox 133"/>
            <p:cNvSpPr txBox="1"/>
            <p:nvPr/>
          </p:nvSpPr>
          <p:spPr>
            <a:xfrm>
              <a:off x="1307309" y="3329508"/>
              <a:ext cx="932817"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Background</a:t>
              </a:r>
            </a:p>
            <a:p>
              <a:pPr algn="ctr"/>
              <a:r>
                <a:rPr lang="en-US" sz="1000" b="1" dirty="0" smtClean="0">
                  <a:solidFill>
                    <a:schemeClr val="bg1"/>
                  </a:solidFill>
                  <a:effectLst>
                    <a:glow rad="12700">
                      <a:schemeClr val="tx1"/>
                    </a:glow>
                  </a:effectLst>
                </a:rPr>
                <a:t>Processes</a:t>
              </a:r>
            </a:p>
          </p:txBody>
        </p:sp>
        <p:sp>
          <p:nvSpPr>
            <p:cNvPr id="135" name="TextBox 134"/>
            <p:cNvSpPr txBox="1"/>
            <p:nvPr/>
          </p:nvSpPr>
          <p:spPr>
            <a:xfrm>
              <a:off x="1977016" y="2996216"/>
              <a:ext cx="754922"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Database</a:t>
              </a:r>
            </a:p>
            <a:p>
              <a:pPr algn="ctr"/>
              <a:r>
                <a:rPr lang="en-US" sz="1000" b="1" dirty="0" smtClean="0">
                  <a:solidFill>
                    <a:schemeClr val="bg1"/>
                  </a:solidFill>
                  <a:effectLst>
                    <a:glow rad="12700">
                      <a:schemeClr val="tx1"/>
                    </a:glow>
                  </a:effectLst>
                </a:rPr>
                <a:t>Files</a:t>
              </a:r>
            </a:p>
          </p:txBody>
        </p:sp>
        <p:pic>
          <p:nvPicPr>
            <p:cNvPr id="136" name="Picture 135" descr="Glass Fro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667" y="1329069"/>
              <a:ext cx="2667000" cy="2936497"/>
            </a:xfrm>
            <a:prstGeom prst="rect">
              <a:avLst/>
            </a:prstGeom>
          </p:spPr>
        </p:pic>
      </p:grpSp>
    </p:spTree>
    <p:extLst>
      <p:ext uri="{BB962C8B-B14F-4D97-AF65-F5344CB8AC3E}">
        <p14:creationId xmlns:p14="http://schemas.microsoft.com/office/powerpoint/2010/main" val="3723175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xit" presetSubtype="0" fill="hold" nodeType="afterEffect">
                                  <p:stCondLst>
                                    <p:cond delay="0"/>
                                  </p:stCondLst>
                                  <p:childTnLst>
                                    <p:animEffect transition="out" filter="fade">
                                      <p:cBhvr>
                                        <p:cTn id="10" dur="500"/>
                                        <p:tgtEl>
                                          <p:spTgt spid="192"/>
                                        </p:tgtEl>
                                      </p:cBhvr>
                                    </p:animEffect>
                                    <p:set>
                                      <p:cBhvr>
                                        <p:cTn id="11" dur="1" fill="hold">
                                          <p:stCondLst>
                                            <p:cond delay="499"/>
                                          </p:stCondLst>
                                        </p:cTn>
                                        <p:tgtEl>
                                          <p:spTgt spid="19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91"/>
                                        </p:tgtEl>
                                        <p:attrNameLst>
                                          <p:attrName>style.visibility</p:attrName>
                                        </p:attrNameLst>
                                      </p:cBhvr>
                                      <p:to>
                                        <p:strVal val="visible"/>
                                      </p:to>
                                    </p:set>
                                    <p:animEffect transition="in" filter="fade">
                                      <p:cBhvr>
                                        <p:cTn id="14" dur="500"/>
                                        <p:tgtEl>
                                          <p:spTgt spid="191"/>
                                        </p:tgtEl>
                                      </p:cBhvr>
                                    </p:animEffec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childTnLst>
                          </p:cTn>
                        </p:par>
                        <p:par>
                          <p:cTn id="19" fill="hold">
                            <p:stCondLst>
                              <p:cond delay="4500"/>
                            </p:stCondLst>
                            <p:childTnLst>
                              <p:par>
                                <p:cTn id="20" presetID="10" presetClass="exit" presetSubtype="0" fill="hold" nodeType="afterEffect">
                                  <p:stCondLst>
                                    <p:cond delay="0"/>
                                  </p:stCondLst>
                                  <p:childTnLst>
                                    <p:animEffect transition="out" filter="fade">
                                      <p:cBhvr>
                                        <p:cTn id="21" dur="500"/>
                                        <p:tgtEl>
                                          <p:spTgt spid="191"/>
                                        </p:tgtEl>
                                      </p:cBhvr>
                                    </p:animEffect>
                                    <p:set>
                                      <p:cBhvr>
                                        <p:cTn id="22" dur="1" fill="hold">
                                          <p:stCondLst>
                                            <p:cond delay="499"/>
                                          </p:stCondLst>
                                        </p:cTn>
                                        <p:tgtEl>
                                          <p:spTgt spid="19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745" y="230236"/>
            <a:ext cx="8229590" cy="406395"/>
          </a:xfrm>
        </p:spPr>
        <p:txBody>
          <a:bodyPr/>
          <a:lstStyle/>
          <a:p>
            <a:r>
              <a:rPr lang="en-US" dirty="0" smtClean="0"/>
              <a:t>Managing Resources between PDBs</a:t>
            </a:r>
            <a:endParaRPr lang="en-US" dirty="0"/>
          </a:p>
        </p:txBody>
      </p:sp>
      <p:sp>
        <p:nvSpPr>
          <p:cNvPr id="3" name="Content Placeholder 2"/>
          <p:cNvSpPr>
            <a:spLocks noGrp="1"/>
          </p:cNvSpPr>
          <p:nvPr>
            <p:ph sz="half" idx="1"/>
          </p:nvPr>
        </p:nvSpPr>
        <p:spPr>
          <a:xfrm>
            <a:off x="808038" y="1179533"/>
            <a:ext cx="7910512" cy="3297237"/>
          </a:xfrm>
        </p:spPr>
        <p:txBody>
          <a:bodyPr/>
          <a:lstStyle/>
          <a:p>
            <a:pPr>
              <a:spcAft>
                <a:spcPts val="800"/>
              </a:spcAft>
            </a:pPr>
            <a:r>
              <a:rPr lang="en-US" sz="1800" dirty="0" smtClean="0"/>
              <a:t>The model is “industry standard” based on two notions:</a:t>
            </a:r>
          </a:p>
          <a:p>
            <a:pPr lvl="1"/>
            <a:r>
              <a:rPr lang="en-US" sz="1800" dirty="0" smtClean="0"/>
              <a:t>A number of shares is allocated to each PDB</a:t>
            </a:r>
          </a:p>
          <a:p>
            <a:pPr lvl="1"/>
            <a:r>
              <a:rPr lang="en-US" sz="1800" dirty="0" smtClean="0"/>
              <a:t>A “cap” (a.k.a. maximum utilization limit)</a:t>
            </a:r>
            <a:br>
              <a:rPr lang="en-US" sz="1800" dirty="0" smtClean="0"/>
            </a:br>
            <a:r>
              <a:rPr lang="en-US" sz="1800" dirty="0" smtClean="0"/>
              <a:t>may be applied to each PDB</a:t>
            </a:r>
            <a:endParaRPr lang="en-US" dirty="0"/>
          </a:p>
        </p:txBody>
      </p:sp>
    </p:spTree>
    <p:extLst>
      <p:ext uri="{BB962C8B-B14F-4D97-AF65-F5344CB8AC3E}">
        <p14:creationId xmlns:p14="http://schemas.microsoft.com/office/powerpoint/2010/main" val="164763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CPU</a:t>
            </a:r>
            <a:endParaRPr lang="en-US" dirty="0"/>
          </a:p>
        </p:txBody>
      </p:sp>
      <p:graphicFrame>
        <p:nvGraphicFramePr>
          <p:cNvPr id="20" name="Content Placeholder 19"/>
          <p:cNvGraphicFramePr>
            <a:graphicFrameLocks noGrp="1"/>
          </p:cNvGraphicFramePr>
          <p:nvPr>
            <p:ph sz="half" idx="1"/>
            <p:extLst>
              <p:ext uri="{D42A27DB-BD31-4B8C-83A1-F6EECF244321}">
                <p14:modId xmlns:p14="http://schemas.microsoft.com/office/powerpoint/2010/main" val="3235178208"/>
              </p:ext>
            </p:extLst>
          </p:nvPr>
        </p:nvGraphicFramePr>
        <p:xfrm>
          <a:off x="570556" y="2887364"/>
          <a:ext cx="7910512" cy="1483360"/>
        </p:xfrm>
        <a:graphic>
          <a:graphicData uri="http://schemas.openxmlformats.org/drawingml/2006/table">
            <a:tbl>
              <a:tblPr firstRow="1" bandRow="1">
                <a:tableStyleId>{6E25E649-3F16-4E02-A733-19D2CDBF48F0}</a:tableStyleId>
              </a:tblPr>
              <a:tblGrid>
                <a:gridCol w="1977628"/>
                <a:gridCol w="1977628"/>
                <a:gridCol w="1977628"/>
                <a:gridCol w="1977628"/>
              </a:tblGrid>
              <a:tr h="370840">
                <a:tc>
                  <a:txBody>
                    <a:bodyPr/>
                    <a:lstStyle/>
                    <a:p>
                      <a:pPr marL="0" algn="l" defTabSz="571145" rtl="0" eaLnBrk="1" latinLnBrk="0" hangingPunct="1"/>
                      <a:r>
                        <a:rPr lang="en-US" sz="1200" kern="1200" dirty="0" smtClean="0"/>
                        <a:t>Pluggable Database</a:t>
                      </a:r>
                      <a:endParaRPr lang="en-US" sz="1200" b="1" kern="1200" dirty="0">
                        <a:solidFill>
                          <a:schemeClr val="lt1"/>
                        </a:solidFill>
                        <a:latin typeface="+mn-lt"/>
                        <a:ea typeface="+mn-ea"/>
                        <a:cs typeface="+mn-cs"/>
                      </a:endParaRPr>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571145" rtl="0" eaLnBrk="1" latinLnBrk="0" hangingPunct="1"/>
                      <a:r>
                        <a:rPr lang="en-US" sz="1200" kern="1200" dirty="0" smtClean="0"/>
                        <a:t>Shares</a:t>
                      </a:r>
                      <a:endParaRPr lang="en-US" sz="1200" b="1" kern="1200" dirty="0">
                        <a:solidFill>
                          <a:schemeClr val="lt1"/>
                        </a:solidFill>
                        <a:latin typeface="+mn-lt"/>
                        <a:ea typeface="+mn-ea"/>
                        <a:cs typeface="+mn-cs"/>
                      </a:endParaRPr>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571145" rtl="0" eaLnBrk="1" latinLnBrk="0" hangingPunct="1"/>
                      <a:r>
                        <a:rPr lang="en-US" sz="1200" kern="1200" dirty="0" smtClean="0"/>
                        <a:t>Guaranteed CPU</a:t>
                      </a:r>
                      <a:r>
                        <a:rPr lang="en-US" sz="1200" kern="1200" baseline="0" dirty="0" smtClean="0"/>
                        <a:t> </a:t>
                      </a:r>
                      <a:endParaRPr lang="en-US" sz="1200" b="1" kern="1200" dirty="0">
                        <a:solidFill>
                          <a:schemeClr val="lt1"/>
                        </a:solidFill>
                        <a:latin typeface="+mn-lt"/>
                        <a:ea typeface="+mn-ea"/>
                        <a:cs typeface="+mn-cs"/>
                      </a:endParaRPr>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571145" rtl="0" eaLnBrk="1" latinLnBrk="0" hangingPunct="1"/>
                      <a:r>
                        <a:rPr lang="en-US" sz="1200" kern="1200" dirty="0" smtClean="0"/>
                        <a:t>Maximum CPU</a:t>
                      </a:r>
                      <a:endParaRPr lang="en-US" sz="1200" b="1" kern="1200" dirty="0">
                        <a:solidFill>
                          <a:schemeClr val="lt1"/>
                        </a:solidFill>
                        <a:latin typeface="+mn-lt"/>
                        <a:ea typeface="+mn-ea"/>
                        <a:cs typeface="+mn-cs"/>
                      </a:endParaRPr>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200" dirty="0" smtClean="0"/>
                        <a:t>HCM</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2</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2/4 = 50%</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100%</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0840">
                <a:tc>
                  <a:txBody>
                    <a:bodyPr/>
                    <a:lstStyle/>
                    <a:p>
                      <a:r>
                        <a:rPr lang="en-US" sz="1200" dirty="0" smtClean="0"/>
                        <a:t>CRM</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1/4</a:t>
                      </a:r>
                      <a:r>
                        <a:rPr lang="en-US" sz="1200" baseline="0" dirty="0" smtClean="0"/>
                        <a:t> = 25%</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100%</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0840">
                <a:tc>
                  <a:txBody>
                    <a:bodyPr/>
                    <a:lstStyle/>
                    <a:p>
                      <a:r>
                        <a:rPr lang="en-US" sz="1200" dirty="0" smtClean="0"/>
                        <a:t>ERP</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1/4 =</a:t>
                      </a:r>
                      <a:r>
                        <a:rPr lang="en-US" sz="1200" baseline="0" dirty="0" smtClean="0"/>
                        <a:t> 25%</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dirty="0" smtClean="0"/>
                        <a:t>100%</a:t>
                      </a:r>
                      <a:endParaRPr lang="en-US" sz="1200" dirty="0"/>
                    </a:p>
                  </a:txBody>
                  <a:tcPr>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31" name="TextBox 30"/>
          <p:cNvSpPr txBox="1"/>
          <p:nvPr/>
        </p:nvSpPr>
        <p:spPr>
          <a:xfrm>
            <a:off x="5194712" y="2023018"/>
            <a:ext cx="800595" cy="276999"/>
          </a:xfrm>
          <a:prstGeom prst="rect">
            <a:avLst/>
          </a:prstGeom>
          <a:noFill/>
        </p:spPr>
        <p:txBody>
          <a:bodyPr wrap="none" rtlCol="0">
            <a:spAutoFit/>
          </a:bodyPr>
          <a:lstStyle/>
          <a:p>
            <a:r>
              <a:rPr lang="en-US" sz="1200" dirty="0">
                <a:solidFill>
                  <a:schemeClr val="tx2"/>
                </a:solidFill>
              </a:rPr>
              <a:t>2</a:t>
            </a:r>
            <a:r>
              <a:rPr lang="en-US" sz="1200" dirty="0" smtClean="0">
                <a:solidFill>
                  <a:schemeClr val="tx2"/>
                </a:solidFill>
              </a:rPr>
              <a:t> Shares</a:t>
            </a:r>
          </a:p>
        </p:txBody>
      </p:sp>
      <p:sp>
        <p:nvSpPr>
          <p:cNvPr id="32" name="TextBox 31"/>
          <p:cNvSpPr txBox="1"/>
          <p:nvPr/>
        </p:nvSpPr>
        <p:spPr>
          <a:xfrm>
            <a:off x="6395886" y="2041973"/>
            <a:ext cx="723651" cy="276999"/>
          </a:xfrm>
          <a:prstGeom prst="rect">
            <a:avLst/>
          </a:prstGeom>
          <a:noFill/>
        </p:spPr>
        <p:txBody>
          <a:bodyPr wrap="none" rtlCol="0">
            <a:spAutoFit/>
          </a:bodyPr>
          <a:lstStyle/>
          <a:p>
            <a:r>
              <a:rPr lang="en-US" sz="1200" dirty="0" smtClean="0">
                <a:solidFill>
                  <a:schemeClr val="tx2"/>
                </a:solidFill>
              </a:rPr>
              <a:t>1 Share</a:t>
            </a:r>
          </a:p>
        </p:txBody>
      </p:sp>
      <p:sp>
        <p:nvSpPr>
          <p:cNvPr id="33" name="TextBox 32"/>
          <p:cNvSpPr txBox="1"/>
          <p:nvPr/>
        </p:nvSpPr>
        <p:spPr>
          <a:xfrm>
            <a:off x="7597060" y="2023018"/>
            <a:ext cx="723651" cy="276999"/>
          </a:xfrm>
          <a:prstGeom prst="rect">
            <a:avLst/>
          </a:prstGeom>
          <a:noFill/>
        </p:spPr>
        <p:txBody>
          <a:bodyPr wrap="none" rtlCol="0">
            <a:spAutoFit/>
          </a:bodyPr>
          <a:lstStyle/>
          <a:p>
            <a:r>
              <a:rPr lang="en-US" sz="1200" dirty="0" smtClean="0">
                <a:solidFill>
                  <a:schemeClr val="tx2"/>
                </a:solidFill>
              </a:rPr>
              <a:t>1 Share</a:t>
            </a:r>
          </a:p>
        </p:txBody>
      </p:sp>
      <p:sp>
        <p:nvSpPr>
          <p:cNvPr id="38" name="Rounded Rectangular Callout 37"/>
          <p:cNvSpPr/>
          <p:nvPr/>
        </p:nvSpPr>
        <p:spPr>
          <a:xfrm>
            <a:off x="507999" y="811161"/>
            <a:ext cx="3031613" cy="817245"/>
          </a:xfrm>
          <a:prstGeom prst="wedgeRoundRectCallout">
            <a:avLst>
              <a:gd name="adj1" fmla="val 30824"/>
              <a:gd name="adj2" fmla="val 201968"/>
              <a:gd name="adj3" fmla="val 16667"/>
            </a:avLst>
          </a:prstGeom>
          <a:ln w="19050" cmpd="sng">
            <a:solidFill>
              <a:schemeClr val="bg1">
                <a:lumMod val="75000"/>
              </a:schemeClr>
            </a:solidFill>
            <a:tailEnd type="oval"/>
          </a:ln>
        </p:spPr>
        <p:style>
          <a:lnRef idx="0">
            <a:schemeClr val="accent2"/>
          </a:lnRef>
          <a:fillRef idx="3">
            <a:schemeClr val="accent2"/>
          </a:fillRef>
          <a:effectRef idx="3">
            <a:schemeClr val="accent2"/>
          </a:effectRef>
          <a:fontRef idx="minor">
            <a:schemeClr val="lt1"/>
          </a:fontRef>
        </p:style>
        <p:txBody>
          <a:bodyPr lIns="72000" tIns="0" rIns="216000" bIns="0" rtlCol="0" anchor="t" anchorCtr="0">
            <a:spAutoFit/>
          </a:bodyPr>
          <a:lstStyle/>
          <a:p>
            <a:r>
              <a:rPr lang="en-US" sz="1600" dirty="0">
                <a:solidFill>
                  <a:schemeClr val="tx1"/>
                </a:solidFill>
                <a:latin typeface="Arial" pitchFamily="34" charset="0"/>
                <a:cs typeface="Arial" pitchFamily="34" charset="0"/>
              </a:rPr>
              <a:t>A CDB Resource Plan uses </a:t>
            </a:r>
            <a:r>
              <a:rPr lang="en-US" sz="1600" i="1" dirty="0" smtClean="0">
                <a:solidFill>
                  <a:schemeClr val="tx1"/>
                </a:solidFill>
                <a:latin typeface="Arial" pitchFamily="34" charset="0"/>
                <a:cs typeface="Arial" pitchFamily="34" charset="0"/>
              </a:rPr>
              <a:t>shares</a:t>
            </a:r>
            <a:r>
              <a:rPr lang="en-US" sz="1600" dirty="0" smtClean="0">
                <a:solidFill>
                  <a:schemeClr val="tx1"/>
                </a:solidFill>
                <a:latin typeface="Arial" pitchFamily="34" charset="0"/>
                <a:cs typeface="Arial" pitchFamily="34" charset="0"/>
              </a:rPr>
              <a:t> </a:t>
            </a:r>
            <a:r>
              <a:rPr lang="en-US" sz="1600" dirty="0">
                <a:solidFill>
                  <a:schemeClr val="tx1"/>
                </a:solidFill>
                <a:latin typeface="Arial" pitchFamily="34" charset="0"/>
                <a:cs typeface="Arial" pitchFamily="34" charset="0"/>
              </a:rPr>
              <a:t>to specify how CPU is distributed between PDBs</a:t>
            </a:r>
          </a:p>
        </p:txBody>
      </p:sp>
      <p:pic>
        <p:nvPicPr>
          <p:cNvPr id="13" name="Picture 12" descr="Unplugged HCM PD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9586" y="302610"/>
            <a:ext cx="1008000" cy="1741091"/>
          </a:xfrm>
          <a:prstGeom prst="rect">
            <a:avLst/>
          </a:prstGeom>
        </p:spPr>
      </p:pic>
      <p:pic>
        <p:nvPicPr>
          <p:cNvPr id="15" name="Picture 14" descr="Unplugged CRM PD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0424" y="274074"/>
            <a:ext cx="1008000" cy="1758857"/>
          </a:xfrm>
          <a:prstGeom prst="rect">
            <a:avLst/>
          </a:prstGeom>
        </p:spPr>
      </p:pic>
      <p:pic>
        <p:nvPicPr>
          <p:cNvPr id="7" name="Picture 6" descr="Unplugged ERP P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3068" y="302610"/>
            <a:ext cx="1008000" cy="1713600"/>
          </a:xfrm>
          <a:prstGeom prst="rect">
            <a:avLst/>
          </a:prstGeom>
        </p:spPr>
      </p:pic>
    </p:spTree>
    <p:extLst>
      <p:ext uri="{BB962C8B-B14F-4D97-AF65-F5344CB8AC3E}">
        <p14:creationId xmlns:p14="http://schemas.microsoft.com/office/powerpoint/2010/main" val="3260012149"/>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en-US" dirty="0" smtClean="0">
                <a:solidFill>
                  <a:schemeClr val="bg1">
                    <a:lumMod val="50000"/>
                  </a:schemeClr>
                </a:solidFill>
              </a:rPr>
              <a:t>Rethinking Architecture for the Database Cloud</a:t>
            </a:r>
            <a:endParaRPr lang="en-US" dirty="0">
              <a:solidFill>
                <a:schemeClr val="bg1">
                  <a:lumMod val="50000"/>
                </a:schemeClr>
              </a:solidFill>
            </a:endParaRPr>
          </a:p>
          <a:p>
            <a:r>
              <a:rPr lang="en-US" dirty="0" smtClean="0">
                <a:solidFill>
                  <a:srgbClr val="7F7F7F"/>
                </a:solidFill>
              </a:rPr>
              <a:t>Multitenant Architecture</a:t>
            </a:r>
            <a:endParaRPr lang="en-US" dirty="0">
              <a:solidFill>
                <a:srgbClr val="7F7F7F"/>
              </a:solidFill>
            </a:endParaRPr>
          </a:p>
          <a:p>
            <a:r>
              <a:rPr lang="en-US" dirty="0" smtClean="0">
                <a:solidFill>
                  <a:srgbClr val="7F7F7F"/>
                </a:solidFill>
              </a:rPr>
              <a:t>Capabilities Enabled</a:t>
            </a:r>
            <a:endParaRPr lang="en-US" dirty="0">
              <a:solidFill>
                <a:srgbClr val="7F7F7F"/>
              </a:solidFill>
            </a:endParaRPr>
          </a:p>
          <a:p>
            <a:r>
              <a:rPr lang="en-US" dirty="0" smtClean="0">
                <a:solidFill>
                  <a:srgbClr val="7F7F7F"/>
                </a:solidFill>
              </a:rPr>
              <a:t>Managing Shared Resources</a:t>
            </a:r>
            <a:endParaRPr lang="en-US" dirty="0">
              <a:solidFill>
                <a:srgbClr val="7F7F7F"/>
              </a:solidFill>
            </a:endParaRPr>
          </a:p>
          <a:p>
            <a:r>
              <a:rPr lang="en-US" b="1" dirty="0">
                <a:solidFill>
                  <a:srgbClr val="FF1414"/>
                </a:solidFill>
              </a:rPr>
              <a:t>Upgrading to </a:t>
            </a:r>
            <a:r>
              <a:rPr lang="en-US" b="1" dirty="0" smtClean="0">
                <a:solidFill>
                  <a:srgbClr val="FF1414"/>
                </a:solidFill>
              </a:rPr>
              <a:t>Multitenant</a:t>
            </a:r>
          </a:p>
          <a:p>
            <a:r>
              <a:rPr lang="en-US" dirty="0" smtClean="0">
                <a:solidFill>
                  <a:srgbClr val="7F7F7F"/>
                </a:solidFill>
              </a:rPr>
              <a:t>Use Cases</a:t>
            </a:r>
            <a:endParaRPr lang="en-US" dirty="0">
              <a:solidFill>
                <a:srgbClr val="7F7F7F"/>
              </a:solidFill>
            </a:endParaRPr>
          </a:p>
        </p:txBody>
      </p:sp>
    </p:spTree>
    <p:extLst>
      <p:ext uri="{BB962C8B-B14F-4D97-AF65-F5344CB8AC3E}">
        <p14:creationId xmlns:p14="http://schemas.microsoft.com/office/powerpoint/2010/main" val="204912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Upgrading to Multitenant</a:t>
            </a:r>
            <a:endParaRPr lang="en-US" dirty="0"/>
          </a:p>
        </p:txBody>
      </p:sp>
      <p:sp>
        <p:nvSpPr>
          <p:cNvPr id="3" name="Text Placeholder 2"/>
          <p:cNvSpPr>
            <a:spLocks noGrp="1"/>
          </p:cNvSpPr>
          <p:nvPr>
            <p:ph type="body" sz="quarter" idx="13"/>
          </p:nvPr>
        </p:nvSpPr>
        <p:spPr/>
        <p:txBody>
          <a:bodyPr/>
          <a:lstStyle/>
          <a:p>
            <a:r>
              <a:rPr lang="en-US" dirty="0" smtClean="0"/>
              <a:t>Step 1</a:t>
            </a:r>
            <a:r>
              <a:rPr lang="en-US" dirty="0"/>
              <a:t>: Upgrade databases in-place</a:t>
            </a:r>
          </a:p>
          <a:p>
            <a:endParaRPr lang="en-US" dirty="0"/>
          </a:p>
        </p:txBody>
      </p:sp>
      <p:grpSp>
        <p:nvGrpSpPr>
          <p:cNvPr id="4" name="Group 18"/>
          <p:cNvGrpSpPr/>
          <p:nvPr/>
        </p:nvGrpSpPr>
        <p:grpSpPr>
          <a:xfrm>
            <a:off x="5810982" y="2396094"/>
            <a:ext cx="2966947" cy="1106524"/>
            <a:chOff x="5810982" y="2396094"/>
            <a:chExt cx="2966947" cy="1106524"/>
          </a:xfrm>
        </p:grpSpPr>
        <p:grpSp>
          <p:nvGrpSpPr>
            <p:cNvPr id="5" name="Group 16"/>
            <p:cNvGrpSpPr/>
            <p:nvPr/>
          </p:nvGrpSpPr>
          <p:grpSpPr>
            <a:xfrm>
              <a:off x="5810982" y="2396094"/>
              <a:ext cx="902965" cy="1106524"/>
              <a:chOff x="5810982" y="2396094"/>
              <a:chExt cx="902965" cy="1106524"/>
            </a:xfrm>
          </p:grpSpPr>
          <p:pic>
            <p:nvPicPr>
              <p:cNvPr id="25" name="Picture 24" descr="Database Drum V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0113" y="2396094"/>
                <a:ext cx="749300" cy="1106524"/>
              </a:xfrm>
              <a:prstGeom prst="rect">
                <a:avLst/>
              </a:prstGeom>
            </p:spPr>
          </p:pic>
          <p:sp>
            <p:nvSpPr>
              <p:cNvPr id="10" name="TextBox 9"/>
              <p:cNvSpPr txBox="1"/>
              <p:nvPr/>
            </p:nvSpPr>
            <p:spPr>
              <a:xfrm>
                <a:off x="5810982" y="2711370"/>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tx2"/>
                    </a:solidFill>
                  </a:rPr>
                  <a:t>10.2</a:t>
                </a:r>
              </a:p>
            </p:txBody>
          </p:sp>
          <p:sp>
            <p:nvSpPr>
              <p:cNvPr id="34" name="TextBox 33"/>
              <p:cNvSpPr txBox="1"/>
              <p:nvPr/>
            </p:nvSpPr>
            <p:spPr>
              <a:xfrm>
                <a:off x="6267916" y="3197062"/>
                <a:ext cx="446031" cy="246221"/>
              </a:xfrm>
              <a:prstGeom prst="rect">
                <a:avLst/>
              </a:prstGeom>
              <a:noFill/>
              <a:scene3d>
                <a:camera prst="isometricRightUp"/>
                <a:lightRig rig="threePt" dir="t"/>
              </a:scene3d>
            </p:spPr>
            <p:txBody>
              <a:bodyPr wrap="none" rtlCol="0">
                <a:spAutoFit/>
              </a:bodyPr>
              <a:lstStyle/>
              <a:p>
                <a:r>
                  <a:rPr lang="en-US" sz="1000" b="1" dirty="0" smtClean="0">
                    <a:solidFill>
                      <a:schemeClr val="tx2"/>
                    </a:solidFill>
                  </a:rPr>
                  <a:t>ERP</a:t>
                </a:r>
              </a:p>
            </p:txBody>
          </p:sp>
        </p:grpSp>
        <p:grpSp>
          <p:nvGrpSpPr>
            <p:cNvPr id="6" name="Group 35"/>
            <p:cNvGrpSpPr/>
            <p:nvPr/>
          </p:nvGrpSpPr>
          <p:grpSpPr>
            <a:xfrm>
              <a:off x="6844687" y="2396094"/>
              <a:ext cx="908322" cy="1106524"/>
              <a:chOff x="5809279" y="2396094"/>
              <a:chExt cx="908322" cy="1106524"/>
            </a:xfrm>
          </p:grpSpPr>
          <p:pic>
            <p:nvPicPr>
              <p:cNvPr id="37" name="Picture 36" descr="Database Drum V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0126" y="2396094"/>
                <a:ext cx="749300" cy="1106524"/>
              </a:xfrm>
              <a:prstGeom prst="rect">
                <a:avLst/>
              </a:prstGeom>
            </p:spPr>
          </p:pic>
          <p:sp>
            <p:nvSpPr>
              <p:cNvPr id="38" name="TextBox 37"/>
              <p:cNvSpPr txBox="1"/>
              <p:nvPr/>
            </p:nvSpPr>
            <p:spPr>
              <a:xfrm>
                <a:off x="5809279" y="2711370"/>
                <a:ext cx="451434" cy="261610"/>
              </a:xfrm>
              <a:prstGeom prst="rect">
                <a:avLst/>
              </a:prstGeom>
              <a:noFill/>
              <a:scene3d>
                <a:camera prst="isometricLeftDown"/>
                <a:lightRig rig="threePt" dir="t"/>
              </a:scene3d>
            </p:spPr>
            <p:txBody>
              <a:bodyPr wrap="none" rtlCol="0">
                <a:spAutoFit/>
              </a:bodyPr>
              <a:lstStyle/>
              <a:p>
                <a:r>
                  <a:rPr lang="en-US" sz="1100" b="1" dirty="0" smtClean="0">
                    <a:solidFill>
                      <a:schemeClr val="tx2"/>
                    </a:solidFill>
                  </a:rPr>
                  <a:t>11.1</a:t>
                </a:r>
              </a:p>
            </p:txBody>
          </p:sp>
          <p:sp>
            <p:nvSpPr>
              <p:cNvPr id="39" name="TextBox 38"/>
              <p:cNvSpPr txBox="1"/>
              <p:nvPr/>
            </p:nvSpPr>
            <p:spPr>
              <a:xfrm>
                <a:off x="6240888" y="3206070"/>
                <a:ext cx="476713" cy="246221"/>
              </a:xfrm>
              <a:prstGeom prst="rect">
                <a:avLst/>
              </a:prstGeom>
              <a:noFill/>
              <a:scene3d>
                <a:camera prst="isometricRightUp"/>
                <a:lightRig rig="threePt" dir="t"/>
              </a:scene3d>
            </p:spPr>
            <p:txBody>
              <a:bodyPr wrap="none" rtlCol="0">
                <a:spAutoFit/>
              </a:bodyPr>
              <a:lstStyle/>
              <a:p>
                <a:r>
                  <a:rPr lang="en-US" sz="1000" b="1" dirty="0" smtClean="0">
                    <a:solidFill>
                      <a:schemeClr val="tx2"/>
                    </a:solidFill>
                  </a:rPr>
                  <a:t>CRM</a:t>
                </a:r>
              </a:p>
            </p:txBody>
          </p:sp>
        </p:grpSp>
        <p:grpSp>
          <p:nvGrpSpPr>
            <p:cNvPr id="7" name="Group 39"/>
            <p:cNvGrpSpPr/>
            <p:nvPr/>
          </p:nvGrpSpPr>
          <p:grpSpPr>
            <a:xfrm>
              <a:off x="7884955" y="2396094"/>
              <a:ext cx="892974" cy="1106524"/>
              <a:chOff x="5809279" y="2396094"/>
              <a:chExt cx="892974" cy="1106524"/>
            </a:xfrm>
          </p:grpSpPr>
          <p:pic>
            <p:nvPicPr>
              <p:cNvPr id="41" name="Picture 40" descr="Database Drum V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0126" y="2396094"/>
                <a:ext cx="749300" cy="1106524"/>
              </a:xfrm>
              <a:prstGeom prst="rect">
                <a:avLst/>
              </a:prstGeom>
            </p:spPr>
          </p:pic>
          <p:sp>
            <p:nvSpPr>
              <p:cNvPr id="42" name="TextBox 41"/>
              <p:cNvSpPr txBox="1"/>
              <p:nvPr/>
            </p:nvSpPr>
            <p:spPr>
              <a:xfrm>
                <a:off x="5809279" y="2711370"/>
                <a:ext cx="451434" cy="261610"/>
              </a:xfrm>
              <a:prstGeom prst="rect">
                <a:avLst/>
              </a:prstGeom>
              <a:noFill/>
              <a:scene3d>
                <a:camera prst="isometricLeftDown"/>
                <a:lightRig rig="threePt" dir="t"/>
              </a:scene3d>
            </p:spPr>
            <p:txBody>
              <a:bodyPr wrap="none" rtlCol="0">
                <a:spAutoFit/>
              </a:bodyPr>
              <a:lstStyle/>
              <a:p>
                <a:r>
                  <a:rPr lang="en-US" sz="1100" b="1" dirty="0" smtClean="0">
                    <a:solidFill>
                      <a:schemeClr val="tx2"/>
                    </a:solidFill>
                  </a:rPr>
                  <a:t>11.2</a:t>
                </a:r>
              </a:p>
            </p:txBody>
          </p:sp>
          <p:sp>
            <p:nvSpPr>
              <p:cNvPr id="43" name="TextBox 42"/>
              <p:cNvSpPr txBox="1"/>
              <p:nvPr/>
            </p:nvSpPr>
            <p:spPr>
              <a:xfrm>
                <a:off x="6303937" y="3197062"/>
                <a:ext cx="398316" cy="246221"/>
              </a:xfrm>
              <a:prstGeom prst="rect">
                <a:avLst/>
              </a:prstGeom>
              <a:noFill/>
              <a:scene3d>
                <a:camera prst="isometricRightUp"/>
                <a:lightRig rig="threePt" dir="t"/>
              </a:scene3d>
            </p:spPr>
            <p:txBody>
              <a:bodyPr wrap="none" rtlCol="0">
                <a:spAutoFit/>
              </a:bodyPr>
              <a:lstStyle/>
              <a:p>
                <a:r>
                  <a:rPr lang="en-US" sz="1000" b="1" dirty="0" smtClean="0">
                    <a:solidFill>
                      <a:schemeClr val="tx2"/>
                    </a:solidFill>
                  </a:rPr>
                  <a:t>DW</a:t>
                </a:r>
              </a:p>
            </p:txBody>
          </p:sp>
        </p:grpSp>
      </p:grpSp>
      <p:grpSp>
        <p:nvGrpSpPr>
          <p:cNvPr id="8" name="Group 17"/>
          <p:cNvGrpSpPr/>
          <p:nvPr/>
        </p:nvGrpSpPr>
        <p:grpSpPr>
          <a:xfrm>
            <a:off x="5813426" y="2405104"/>
            <a:ext cx="2946489" cy="1092401"/>
            <a:chOff x="5822433" y="3540097"/>
            <a:chExt cx="2946489" cy="1092401"/>
          </a:xfrm>
        </p:grpSpPr>
        <p:grpSp>
          <p:nvGrpSpPr>
            <p:cNvPr id="9" name="Group 12"/>
            <p:cNvGrpSpPr/>
            <p:nvPr/>
          </p:nvGrpSpPr>
          <p:grpSpPr>
            <a:xfrm>
              <a:off x="5822433" y="3540097"/>
              <a:ext cx="904661" cy="1092401"/>
              <a:chOff x="5835587" y="3549105"/>
              <a:chExt cx="904661" cy="1092401"/>
            </a:xfrm>
          </p:grpSpPr>
          <p:pic>
            <p:nvPicPr>
              <p:cNvPr id="12" name="Picture 11" descr="Red Database Dru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662" y="3549105"/>
                <a:ext cx="749300" cy="1092401"/>
              </a:xfrm>
              <a:prstGeom prst="rect">
                <a:avLst/>
              </a:prstGeom>
            </p:spPr>
          </p:pic>
          <p:sp>
            <p:nvSpPr>
              <p:cNvPr id="45" name="TextBox 44"/>
              <p:cNvSpPr txBox="1"/>
              <p:nvPr/>
            </p:nvSpPr>
            <p:spPr>
              <a:xfrm>
                <a:off x="5835587" y="3863644"/>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bg1"/>
                    </a:solidFill>
                  </a:rPr>
                  <a:t>12.1</a:t>
                </a:r>
              </a:p>
            </p:txBody>
          </p:sp>
          <p:sp>
            <p:nvSpPr>
              <p:cNvPr id="65" name="TextBox 64"/>
              <p:cNvSpPr txBox="1"/>
              <p:nvPr/>
            </p:nvSpPr>
            <p:spPr>
              <a:xfrm>
                <a:off x="6294217" y="4358344"/>
                <a:ext cx="446031" cy="246221"/>
              </a:xfrm>
              <a:prstGeom prst="rect">
                <a:avLst/>
              </a:prstGeom>
              <a:noFill/>
              <a:scene3d>
                <a:camera prst="isometricRightUp"/>
                <a:lightRig rig="threePt" dir="t"/>
              </a:scene3d>
            </p:spPr>
            <p:txBody>
              <a:bodyPr wrap="none" rtlCol="0">
                <a:spAutoFit/>
              </a:bodyPr>
              <a:lstStyle/>
              <a:p>
                <a:r>
                  <a:rPr lang="en-US" sz="1000" b="1" dirty="0" smtClean="0">
                    <a:solidFill>
                      <a:schemeClr val="bg1"/>
                    </a:solidFill>
                  </a:rPr>
                  <a:t>ERP</a:t>
                </a:r>
              </a:p>
            </p:txBody>
          </p:sp>
        </p:grpSp>
        <p:grpSp>
          <p:nvGrpSpPr>
            <p:cNvPr id="11" name="Group 65"/>
            <p:cNvGrpSpPr/>
            <p:nvPr/>
          </p:nvGrpSpPr>
          <p:grpSpPr>
            <a:xfrm>
              <a:off x="6849191" y="3540097"/>
              <a:ext cx="899315" cy="1092401"/>
              <a:chOff x="5835587" y="3549105"/>
              <a:chExt cx="899315" cy="1092401"/>
            </a:xfrm>
          </p:grpSpPr>
          <p:pic>
            <p:nvPicPr>
              <p:cNvPr id="67" name="Picture 66" descr="Red Database Dru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662" y="3549105"/>
                <a:ext cx="749300" cy="1092401"/>
              </a:xfrm>
              <a:prstGeom prst="rect">
                <a:avLst/>
              </a:prstGeom>
            </p:spPr>
          </p:pic>
          <p:sp>
            <p:nvSpPr>
              <p:cNvPr id="68" name="TextBox 67"/>
              <p:cNvSpPr txBox="1"/>
              <p:nvPr/>
            </p:nvSpPr>
            <p:spPr>
              <a:xfrm>
                <a:off x="5835587" y="3863644"/>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bg1"/>
                    </a:solidFill>
                  </a:rPr>
                  <a:t>12.1</a:t>
                </a:r>
              </a:p>
            </p:txBody>
          </p:sp>
          <p:sp>
            <p:nvSpPr>
              <p:cNvPr id="69" name="TextBox 68"/>
              <p:cNvSpPr txBox="1"/>
              <p:nvPr/>
            </p:nvSpPr>
            <p:spPr>
              <a:xfrm>
                <a:off x="6258189" y="4349336"/>
                <a:ext cx="476713" cy="246221"/>
              </a:xfrm>
              <a:prstGeom prst="rect">
                <a:avLst/>
              </a:prstGeom>
              <a:noFill/>
              <a:scene3d>
                <a:camera prst="isometricRightUp"/>
                <a:lightRig rig="threePt" dir="t"/>
              </a:scene3d>
            </p:spPr>
            <p:txBody>
              <a:bodyPr wrap="none" rtlCol="0">
                <a:spAutoFit/>
              </a:bodyPr>
              <a:lstStyle/>
              <a:p>
                <a:r>
                  <a:rPr lang="en-US" sz="1000" b="1" dirty="0" smtClean="0">
                    <a:solidFill>
                      <a:schemeClr val="bg1"/>
                    </a:solidFill>
                  </a:rPr>
                  <a:t>CRM</a:t>
                </a:r>
              </a:p>
            </p:txBody>
          </p:sp>
        </p:grpSp>
        <p:grpSp>
          <p:nvGrpSpPr>
            <p:cNvPr id="13" name="Group 69"/>
            <p:cNvGrpSpPr/>
            <p:nvPr/>
          </p:nvGrpSpPr>
          <p:grpSpPr>
            <a:xfrm>
              <a:off x="7893962" y="3540097"/>
              <a:ext cx="874960" cy="1092401"/>
              <a:chOff x="5835587" y="3549105"/>
              <a:chExt cx="874960" cy="1092401"/>
            </a:xfrm>
          </p:grpSpPr>
          <p:pic>
            <p:nvPicPr>
              <p:cNvPr id="71" name="Picture 70" descr="Red Database Dru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7662" y="3549105"/>
                <a:ext cx="749300" cy="1092401"/>
              </a:xfrm>
              <a:prstGeom prst="rect">
                <a:avLst/>
              </a:prstGeom>
            </p:spPr>
          </p:pic>
          <p:sp>
            <p:nvSpPr>
              <p:cNvPr id="72" name="TextBox 71"/>
              <p:cNvSpPr txBox="1"/>
              <p:nvPr/>
            </p:nvSpPr>
            <p:spPr>
              <a:xfrm>
                <a:off x="5835587" y="3863644"/>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bg1"/>
                    </a:solidFill>
                  </a:rPr>
                  <a:t>12.1</a:t>
                </a:r>
              </a:p>
            </p:txBody>
          </p:sp>
          <p:sp>
            <p:nvSpPr>
              <p:cNvPr id="73" name="TextBox 72"/>
              <p:cNvSpPr txBox="1"/>
              <p:nvPr/>
            </p:nvSpPr>
            <p:spPr>
              <a:xfrm>
                <a:off x="6312231" y="4349336"/>
                <a:ext cx="398316" cy="246221"/>
              </a:xfrm>
              <a:prstGeom prst="rect">
                <a:avLst/>
              </a:prstGeom>
              <a:noFill/>
              <a:scene3d>
                <a:camera prst="isometricRightUp"/>
                <a:lightRig rig="threePt" dir="t"/>
              </a:scene3d>
            </p:spPr>
            <p:txBody>
              <a:bodyPr wrap="none" rtlCol="0">
                <a:spAutoFit/>
              </a:bodyPr>
              <a:lstStyle/>
              <a:p>
                <a:r>
                  <a:rPr lang="en-US" sz="1000" b="1" dirty="0" smtClean="0">
                    <a:solidFill>
                      <a:schemeClr val="bg1"/>
                    </a:solidFill>
                  </a:rPr>
                  <a:t>DW</a:t>
                </a:r>
              </a:p>
            </p:txBody>
          </p:sp>
        </p:grpSp>
      </p:grpSp>
      <p:sp>
        <p:nvSpPr>
          <p:cNvPr id="78" name="TextBox 77"/>
          <p:cNvSpPr txBox="1"/>
          <p:nvPr/>
        </p:nvSpPr>
        <p:spPr>
          <a:xfrm>
            <a:off x="3483705" y="2243908"/>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sp>
        <p:nvSpPr>
          <p:cNvPr id="20" name="TextBox 19"/>
          <p:cNvSpPr txBox="1"/>
          <p:nvPr/>
        </p:nvSpPr>
        <p:spPr>
          <a:xfrm>
            <a:off x="6223594" y="3684224"/>
            <a:ext cx="2152227" cy="400110"/>
          </a:xfrm>
          <a:prstGeom prst="rect">
            <a:avLst/>
          </a:prstGeom>
          <a:noFill/>
        </p:spPr>
        <p:txBody>
          <a:bodyPr wrap="none" rtlCol="0">
            <a:spAutoFit/>
          </a:bodyPr>
          <a:lstStyle/>
          <a:p>
            <a:r>
              <a:rPr lang="en-US" sz="2000" dirty="0" smtClean="0">
                <a:solidFill>
                  <a:schemeClr val="tx2"/>
                </a:solidFill>
              </a:rPr>
              <a:t>Upgrade in Place</a:t>
            </a:r>
          </a:p>
        </p:txBody>
      </p:sp>
      <p:grpSp>
        <p:nvGrpSpPr>
          <p:cNvPr id="14" name="Group 48"/>
          <p:cNvGrpSpPr/>
          <p:nvPr/>
        </p:nvGrpSpPr>
        <p:grpSpPr>
          <a:xfrm>
            <a:off x="2605256" y="1327888"/>
            <a:ext cx="2850815" cy="3273779"/>
            <a:chOff x="6293185" y="1327888"/>
            <a:chExt cx="2850815" cy="3273779"/>
          </a:xfrm>
        </p:grpSpPr>
        <p:grpSp>
          <p:nvGrpSpPr>
            <p:cNvPr id="15" name="Group 49"/>
            <p:cNvGrpSpPr/>
            <p:nvPr/>
          </p:nvGrpSpPr>
          <p:grpSpPr>
            <a:xfrm>
              <a:off x="6302486" y="2735319"/>
              <a:ext cx="2841514" cy="1866348"/>
              <a:chOff x="6277323" y="2745229"/>
              <a:chExt cx="2841514" cy="1866348"/>
            </a:xfrm>
          </p:grpSpPr>
          <p:pic>
            <p:nvPicPr>
              <p:cNvPr id="85" name="Picture 84" descr="Red Blinth.png"/>
              <p:cNvPicPr>
                <a:picLocks noChangeAspect="1"/>
              </p:cNvPicPr>
              <p:nvPr/>
            </p:nvPicPr>
            <p:blipFill>
              <a:blip r:embed="rId6"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86" name="TextBox 85"/>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51" name="Picture 50" descr="Grey Rectangl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0258" y="2737499"/>
              <a:ext cx="2667000" cy="1529522"/>
            </a:xfrm>
            <a:prstGeom prst="rect">
              <a:avLst/>
            </a:prstGeom>
          </p:spPr>
        </p:pic>
        <p:pic>
          <p:nvPicPr>
            <p:cNvPr id="54" name="Picture 53"/>
            <p:cNvPicPr>
              <a:picLocks noChangeAspect="1"/>
            </p:cNvPicPr>
            <p:nvPr/>
          </p:nvPicPr>
          <p:blipFill>
            <a:blip r:embed="rId8" cstate="print"/>
            <a:stretch>
              <a:fillRect/>
            </a:stretch>
          </p:blipFill>
          <p:spPr>
            <a:xfrm>
              <a:off x="6638183" y="2315555"/>
              <a:ext cx="1984574" cy="1716388"/>
            </a:xfrm>
            <a:prstGeom prst="rect">
              <a:avLst/>
            </a:prstGeom>
          </p:spPr>
        </p:pic>
        <p:grpSp>
          <p:nvGrpSpPr>
            <p:cNvPr id="16" name="Group 57"/>
            <p:cNvGrpSpPr/>
            <p:nvPr/>
          </p:nvGrpSpPr>
          <p:grpSpPr>
            <a:xfrm>
              <a:off x="7955961" y="2459133"/>
              <a:ext cx="680946" cy="1000393"/>
              <a:chOff x="1659761" y="1080554"/>
              <a:chExt cx="2484203" cy="3649600"/>
            </a:xfrm>
            <a:effectLst>
              <a:outerShdw blurRad="50800" dist="38100" dir="5400000" algn="t" rotWithShape="0">
                <a:prstClr val="black">
                  <a:alpha val="40000"/>
                </a:prstClr>
              </a:outerShdw>
            </a:effectLst>
          </p:grpSpPr>
          <p:pic>
            <p:nvPicPr>
              <p:cNvPr id="82" name="Picture 81" descr="HighTech.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83" name="Picture 82" descr="RapidAppDevelopmen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84" name="Picture 83" descr="RapidAppDevelopmen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grpSp>
          <p:nvGrpSpPr>
            <p:cNvPr id="17" name="Group 73"/>
            <p:cNvGrpSpPr/>
            <p:nvPr/>
          </p:nvGrpSpPr>
          <p:grpSpPr>
            <a:xfrm>
              <a:off x="7168799" y="3128956"/>
              <a:ext cx="965148" cy="853929"/>
              <a:chOff x="777065" y="3100294"/>
              <a:chExt cx="1684494" cy="1490381"/>
            </a:xfrm>
          </p:grpSpPr>
          <p:pic>
            <p:nvPicPr>
              <p:cNvPr id="79" name="Picture 78"/>
              <p:cNvPicPr>
                <a:picLocks noChangeAspect="1"/>
              </p:cNvPicPr>
              <p:nvPr/>
            </p:nvPicPr>
            <p:blipFill>
              <a:blip r:embed="rId11" cstate="print"/>
              <a:stretch>
                <a:fillRect/>
              </a:stretch>
            </p:blipFill>
            <p:spPr>
              <a:xfrm>
                <a:off x="777065" y="3100294"/>
                <a:ext cx="1379694" cy="1185581"/>
              </a:xfrm>
              <a:prstGeom prst="rect">
                <a:avLst/>
              </a:prstGeom>
            </p:spPr>
          </p:pic>
          <p:pic>
            <p:nvPicPr>
              <p:cNvPr id="80" name="Picture 79"/>
              <p:cNvPicPr>
                <a:picLocks noChangeAspect="1"/>
              </p:cNvPicPr>
              <p:nvPr/>
            </p:nvPicPr>
            <p:blipFill>
              <a:blip r:embed="rId11" cstate="print"/>
              <a:stretch>
                <a:fillRect/>
              </a:stretch>
            </p:blipFill>
            <p:spPr>
              <a:xfrm>
                <a:off x="929465" y="3252694"/>
                <a:ext cx="1379694" cy="1185581"/>
              </a:xfrm>
              <a:prstGeom prst="rect">
                <a:avLst/>
              </a:prstGeom>
            </p:spPr>
          </p:pic>
          <p:pic>
            <p:nvPicPr>
              <p:cNvPr id="81" name="Picture 80"/>
              <p:cNvPicPr>
                <a:picLocks noChangeAspect="1"/>
              </p:cNvPicPr>
              <p:nvPr/>
            </p:nvPicPr>
            <p:blipFill>
              <a:blip r:embed="rId11" cstate="print"/>
              <a:stretch>
                <a:fillRect/>
              </a:stretch>
            </p:blipFill>
            <p:spPr>
              <a:xfrm>
                <a:off x="1081865" y="3405094"/>
                <a:ext cx="1379694" cy="1185581"/>
              </a:xfrm>
              <a:prstGeom prst="rect">
                <a:avLst/>
              </a:prstGeom>
            </p:spPr>
          </p:pic>
        </p:grpSp>
        <p:pic>
          <p:nvPicPr>
            <p:cNvPr id="75" name="Picture 74" descr="Glass Fron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93185" y="1327888"/>
              <a:ext cx="2667000" cy="2936497"/>
            </a:xfrm>
            <a:prstGeom prst="rect">
              <a:avLst/>
            </a:prstGeom>
          </p:spPr>
        </p:pic>
      </p:grpSp>
    </p:spTree>
    <p:custDataLst>
      <p:tags r:id="rId1"/>
    </p:custDataLst>
    <p:extLst>
      <p:ext uri="{BB962C8B-B14F-4D97-AF65-F5344CB8AC3E}">
        <p14:creationId xmlns:p14="http://schemas.microsoft.com/office/powerpoint/2010/main" val="163699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Upgrading to Multitenant</a:t>
            </a:r>
            <a:endParaRPr lang="en-US" dirty="0"/>
          </a:p>
        </p:txBody>
      </p:sp>
      <p:sp>
        <p:nvSpPr>
          <p:cNvPr id="3" name="Text Placeholder 2"/>
          <p:cNvSpPr>
            <a:spLocks noGrp="1"/>
          </p:cNvSpPr>
          <p:nvPr>
            <p:ph type="body" sz="quarter" idx="13"/>
          </p:nvPr>
        </p:nvSpPr>
        <p:spPr/>
        <p:txBody>
          <a:bodyPr/>
          <a:lstStyle/>
          <a:p>
            <a:r>
              <a:rPr lang="en-US" dirty="0" smtClean="0"/>
              <a:t>Step 2</a:t>
            </a:r>
            <a:r>
              <a:rPr lang="en-US" dirty="0"/>
              <a:t>: Plug-in upgraded databases</a:t>
            </a:r>
          </a:p>
          <a:p>
            <a:endParaRPr lang="en-US" dirty="0"/>
          </a:p>
        </p:txBody>
      </p:sp>
      <p:grpSp>
        <p:nvGrpSpPr>
          <p:cNvPr id="4" name="Group 38"/>
          <p:cNvGrpSpPr/>
          <p:nvPr/>
        </p:nvGrpSpPr>
        <p:grpSpPr>
          <a:xfrm>
            <a:off x="2614557" y="2735319"/>
            <a:ext cx="2841514" cy="1866348"/>
            <a:chOff x="6277323" y="2745229"/>
            <a:chExt cx="2841514" cy="1866348"/>
          </a:xfrm>
        </p:grpSpPr>
        <p:pic>
          <p:nvPicPr>
            <p:cNvPr id="69" name="Picture 68" descr="Red Blinth.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70" name="TextBox 69"/>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40" name="Picture 39" descr="Grey Rectang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2329" y="2737499"/>
            <a:ext cx="2667000" cy="1529522"/>
          </a:xfrm>
          <a:prstGeom prst="rect">
            <a:avLst/>
          </a:prstGeom>
        </p:spPr>
      </p:pic>
      <p:pic>
        <p:nvPicPr>
          <p:cNvPr id="41" name="Picture 40"/>
          <p:cNvPicPr>
            <a:picLocks noChangeAspect="1"/>
          </p:cNvPicPr>
          <p:nvPr/>
        </p:nvPicPr>
        <p:blipFill>
          <a:blip r:embed="rId5" cstate="print"/>
          <a:stretch>
            <a:fillRect/>
          </a:stretch>
        </p:blipFill>
        <p:spPr>
          <a:xfrm>
            <a:off x="2950254" y="2315555"/>
            <a:ext cx="1984574" cy="1716388"/>
          </a:xfrm>
          <a:prstGeom prst="rect">
            <a:avLst/>
          </a:prstGeom>
        </p:spPr>
      </p:pic>
      <p:pic>
        <p:nvPicPr>
          <p:cNvPr id="14" name="Picture 13" descr="Unplugged DW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5475" y="2405104"/>
            <a:ext cx="762000" cy="1329612"/>
          </a:xfrm>
          <a:prstGeom prst="rect">
            <a:avLst/>
          </a:prstGeom>
        </p:spPr>
      </p:pic>
      <p:pic>
        <p:nvPicPr>
          <p:cNvPr id="15" name="Picture 14" descr="Unplugged CRM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4868" y="2405105"/>
            <a:ext cx="762000" cy="1329612"/>
          </a:xfrm>
          <a:prstGeom prst="rect">
            <a:avLst/>
          </a:prstGeom>
        </p:spPr>
      </p:pic>
      <p:pic>
        <p:nvPicPr>
          <p:cNvPr id="16" name="Picture 15" descr="Unplugged ERP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9790" y="2405105"/>
            <a:ext cx="762000" cy="1295400"/>
          </a:xfrm>
          <a:prstGeom prst="rect">
            <a:avLst/>
          </a:prstGeom>
        </p:spPr>
      </p:pic>
      <p:grpSp>
        <p:nvGrpSpPr>
          <p:cNvPr id="5" name="Group 49"/>
          <p:cNvGrpSpPr/>
          <p:nvPr/>
        </p:nvGrpSpPr>
        <p:grpSpPr>
          <a:xfrm>
            <a:off x="5813426" y="2405104"/>
            <a:ext cx="904661" cy="1092401"/>
            <a:chOff x="5835587" y="3549105"/>
            <a:chExt cx="904661" cy="1092401"/>
          </a:xfrm>
        </p:grpSpPr>
        <p:pic>
          <p:nvPicPr>
            <p:cNvPr id="76" name="Picture 75" descr="Red Database Dru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27662" y="3549105"/>
              <a:ext cx="749300" cy="1092401"/>
            </a:xfrm>
            <a:prstGeom prst="rect">
              <a:avLst/>
            </a:prstGeom>
          </p:spPr>
        </p:pic>
        <p:sp>
          <p:nvSpPr>
            <p:cNvPr id="77" name="TextBox 76"/>
            <p:cNvSpPr txBox="1"/>
            <p:nvPr/>
          </p:nvSpPr>
          <p:spPr>
            <a:xfrm>
              <a:off x="5835587" y="3863644"/>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bg1"/>
                  </a:solidFill>
                </a:rPr>
                <a:t>12.1</a:t>
              </a:r>
            </a:p>
          </p:txBody>
        </p:sp>
        <p:sp>
          <p:nvSpPr>
            <p:cNvPr id="78" name="TextBox 77"/>
            <p:cNvSpPr txBox="1"/>
            <p:nvPr/>
          </p:nvSpPr>
          <p:spPr>
            <a:xfrm>
              <a:off x="6294217" y="4358344"/>
              <a:ext cx="446031" cy="246221"/>
            </a:xfrm>
            <a:prstGeom prst="rect">
              <a:avLst/>
            </a:prstGeom>
            <a:noFill/>
            <a:scene3d>
              <a:camera prst="isometricRightUp"/>
              <a:lightRig rig="threePt" dir="t"/>
            </a:scene3d>
          </p:spPr>
          <p:txBody>
            <a:bodyPr wrap="none" rtlCol="0">
              <a:spAutoFit/>
            </a:bodyPr>
            <a:lstStyle/>
            <a:p>
              <a:r>
                <a:rPr lang="en-US" sz="1000" b="1" dirty="0" smtClean="0">
                  <a:solidFill>
                    <a:schemeClr val="bg1"/>
                  </a:solidFill>
                </a:rPr>
                <a:t>ERP</a:t>
              </a:r>
            </a:p>
          </p:txBody>
        </p:sp>
      </p:grpSp>
      <p:grpSp>
        <p:nvGrpSpPr>
          <p:cNvPr id="7" name="Group 50"/>
          <p:cNvGrpSpPr/>
          <p:nvPr/>
        </p:nvGrpSpPr>
        <p:grpSpPr>
          <a:xfrm>
            <a:off x="6840184" y="2405104"/>
            <a:ext cx="899315" cy="1092401"/>
            <a:chOff x="5835587" y="3549105"/>
            <a:chExt cx="899315" cy="1092401"/>
          </a:xfrm>
        </p:grpSpPr>
        <p:pic>
          <p:nvPicPr>
            <p:cNvPr id="58" name="Picture 57" descr="Red Database Dru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27662" y="3549105"/>
              <a:ext cx="749300" cy="1092401"/>
            </a:xfrm>
            <a:prstGeom prst="rect">
              <a:avLst/>
            </a:prstGeom>
          </p:spPr>
        </p:pic>
        <p:sp>
          <p:nvSpPr>
            <p:cNvPr id="74" name="TextBox 73"/>
            <p:cNvSpPr txBox="1"/>
            <p:nvPr/>
          </p:nvSpPr>
          <p:spPr>
            <a:xfrm>
              <a:off x="5835587" y="3863644"/>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bg1"/>
                  </a:solidFill>
                </a:rPr>
                <a:t>12.1</a:t>
              </a:r>
            </a:p>
          </p:txBody>
        </p:sp>
        <p:sp>
          <p:nvSpPr>
            <p:cNvPr id="75" name="TextBox 74"/>
            <p:cNvSpPr txBox="1"/>
            <p:nvPr/>
          </p:nvSpPr>
          <p:spPr>
            <a:xfrm>
              <a:off x="6258189" y="4349336"/>
              <a:ext cx="476713" cy="246221"/>
            </a:xfrm>
            <a:prstGeom prst="rect">
              <a:avLst/>
            </a:prstGeom>
            <a:noFill/>
            <a:scene3d>
              <a:camera prst="isometricRightUp"/>
              <a:lightRig rig="threePt" dir="t"/>
            </a:scene3d>
          </p:spPr>
          <p:txBody>
            <a:bodyPr wrap="none" rtlCol="0">
              <a:spAutoFit/>
            </a:bodyPr>
            <a:lstStyle/>
            <a:p>
              <a:r>
                <a:rPr lang="en-US" sz="1000" b="1" dirty="0" smtClean="0">
                  <a:solidFill>
                    <a:schemeClr val="bg1"/>
                  </a:solidFill>
                </a:rPr>
                <a:t>CRM</a:t>
              </a:r>
            </a:p>
          </p:txBody>
        </p:sp>
      </p:grpSp>
      <p:grpSp>
        <p:nvGrpSpPr>
          <p:cNvPr id="10" name="Group 53"/>
          <p:cNvGrpSpPr/>
          <p:nvPr/>
        </p:nvGrpSpPr>
        <p:grpSpPr>
          <a:xfrm>
            <a:off x="7884955" y="2405104"/>
            <a:ext cx="874960" cy="1092401"/>
            <a:chOff x="5835587" y="3549105"/>
            <a:chExt cx="874960" cy="1092401"/>
          </a:xfrm>
        </p:grpSpPr>
        <p:pic>
          <p:nvPicPr>
            <p:cNvPr id="55" name="Picture 54" descr="Red Database Dru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27662" y="3549105"/>
              <a:ext cx="749300" cy="1092401"/>
            </a:xfrm>
            <a:prstGeom prst="rect">
              <a:avLst/>
            </a:prstGeom>
          </p:spPr>
        </p:pic>
        <p:sp>
          <p:nvSpPr>
            <p:cNvPr id="56" name="TextBox 55"/>
            <p:cNvSpPr txBox="1"/>
            <p:nvPr/>
          </p:nvSpPr>
          <p:spPr>
            <a:xfrm>
              <a:off x="5835587" y="3863644"/>
              <a:ext cx="459218" cy="261610"/>
            </a:xfrm>
            <a:prstGeom prst="rect">
              <a:avLst/>
            </a:prstGeom>
            <a:noFill/>
            <a:scene3d>
              <a:camera prst="isometricLeftDown"/>
              <a:lightRig rig="threePt" dir="t"/>
            </a:scene3d>
          </p:spPr>
          <p:txBody>
            <a:bodyPr wrap="none" rtlCol="0">
              <a:spAutoFit/>
            </a:bodyPr>
            <a:lstStyle/>
            <a:p>
              <a:r>
                <a:rPr lang="en-US" sz="1100" b="1" dirty="0" smtClean="0">
                  <a:solidFill>
                    <a:schemeClr val="bg1"/>
                  </a:solidFill>
                </a:rPr>
                <a:t>12.1</a:t>
              </a:r>
            </a:p>
          </p:txBody>
        </p:sp>
        <p:sp>
          <p:nvSpPr>
            <p:cNvPr id="57" name="TextBox 56"/>
            <p:cNvSpPr txBox="1"/>
            <p:nvPr/>
          </p:nvSpPr>
          <p:spPr>
            <a:xfrm>
              <a:off x="6312231" y="4349336"/>
              <a:ext cx="398316" cy="246221"/>
            </a:xfrm>
            <a:prstGeom prst="rect">
              <a:avLst/>
            </a:prstGeom>
            <a:noFill/>
            <a:scene3d>
              <a:camera prst="isometricRightUp"/>
              <a:lightRig rig="threePt" dir="t"/>
            </a:scene3d>
          </p:spPr>
          <p:txBody>
            <a:bodyPr wrap="none" rtlCol="0">
              <a:spAutoFit/>
            </a:bodyPr>
            <a:lstStyle/>
            <a:p>
              <a:r>
                <a:rPr lang="en-US" sz="1000" b="1" dirty="0" smtClean="0">
                  <a:solidFill>
                    <a:schemeClr val="bg1"/>
                  </a:solidFill>
                </a:rPr>
                <a:t>DW</a:t>
              </a:r>
            </a:p>
          </p:txBody>
        </p:sp>
      </p:grpSp>
      <p:pic>
        <p:nvPicPr>
          <p:cNvPr id="6" name="Picture 5" descr="Embedded DW 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8269" y="1588424"/>
            <a:ext cx="774700" cy="1162050"/>
          </a:xfrm>
          <a:prstGeom prst="rect">
            <a:avLst/>
          </a:prstGeom>
        </p:spPr>
      </p:pic>
      <p:pic>
        <p:nvPicPr>
          <p:cNvPr id="9" name="Picture 8" descr="Embedded CRM 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3897" y="1887954"/>
            <a:ext cx="774700" cy="1162050"/>
          </a:xfrm>
          <a:prstGeom prst="rect">
            <a:avLst/>
          </a:prstGeom>
        </p:spPr>
      </p:pic>
      <p:pic>
        <p:nvPicPr>
          <p:cNvPr id="8" name="Picture 7" descr="Embedded ERP PD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61206" y="2194221"/>
            <a:ext cx="774700" cy="1138809"/>
          </a:xfrm>
          <a:prstGeom prst="rect">
            <a:avLst/>
          </a:prstGeom>
        </p:spPr>
      </p:pic>
      <p:grpSp>
        <p:nvGrpSpPr>
          <p:cNvPr id="11" name="Group 41"/>
          <p:cNvGrpSpPr/>
          <p:nvPr/>
        </p:nvGrpSpPr>
        <p:grpSpPr>
          <a:xfrm>
            <a:off x="4268032" y="2459133"/>
            <a:ext cx="680946" cy="1000393"/>
            <a:chOff x="1659761" y="1080554"/>
            <a:chExt cx="2484203" cy="3649600"/>
          </a:xfrm>
          <a:effectLst>
            <a:outerShdw blurRad="50800" dist="38100" dir="5400000" algn="t" rotWithShape="0">
              <a:prstClr val="black">
                <a:alpha val="40000"/>
              </a:prstClr>
            </a:outerShdw>
          </a:effectLst>
        </p:grpSpPr>
        <p:pic>
          <p:nvPicPr>
            <p:cNvPr id="66" name="Picture 65" descr="HighTech.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67" name="Picture 66" descr="RapidAppDevelopment.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68" name="Picture 67" descr="RapidAppDevelopment.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grpSp>
        <p:nvGrpSpPr>
          <p:cNvPr id="12" name="Group 42"/>
          <p:cNvGrpSpPr/>
          <p:nvPr/>
        </p:nvGrpSpPr>
        <p:grpSpPr>
          <a:xfrm>
            <a:off x="3480870" y="3128956"/>
            <a:ext cx="965148" cy="853929"/>
            <a:chOff x="777065" y="3100294"/>
            <a:chExt cx="1684494" cy="1490381"/>
          </a:xfrm>
        </p:grpSpPr>
        <p:pic>
          <p:nvPicPr>
            <p:cNvPr id="45" name="Picture 44"/>
            <p:cNvPicPr>
              <a:picLocks noChangeAspect="1"/>
            </p:cNvPicPr>
            <p:nvPr/>
          </p:nvPicPr>
          <p:blipFill>
            <a:blip r:embed="rId15" cstate="print"/>
            <a:stretch>
              <a:fillRect/>
            </a:stretch>
          </p:blipFill>
          <p:spPr>
            <a:xfrm>
              <a:off x="777065" y="3100294"/>
              <a:ext cx="1379694" cy="1185581"/>
            </a:xfrm>
            <a:prstGeom prst="rect">
              <a:avLst/>
            </a:prstGeom>
          </p:spPr>
        </p:pic>
        <p:pic>
          <p:nvPicPr>
            <p:cNvPr id="49" name="Picture 48"/>
            <p:cNvPicPr>
              <a:picLocks noChangeAspect="1"/>
            </p:cNvPicPr>
            <p:nvPr/>
          </p:nvPicPr>
          <p:blipFill>
            <a:blip r:embed="rId15" cstate="print"/>
            <a:stretch>
              <a:fillRect/>
            </a:stretch>
          </p:blipFill>
          <p:spPr>
            <a:xfrm>
              <a:off x="929465" y="3252694"/>
              <a:ext cx="1379694" cy="1185581"/>
            </a:xfrm>
            <a:prstGeom prst="rect">
              <a:avLst/>
            </a:prstGeom>
          </p:spPr>
        </p:pic>
        <p:pic>
          <p:nvPicPr>
            <p:cNvPr id="65" name="Picture 64"/>
            <p:cNvPicPr>
              <a:picLocks noChangeAspect="1"/>
            </p:cNvPicPr>
            <p:nvPr/>
          </p:nvPicPr>
          <p:blipFill>
            <a:blip r:embed="rId15" cstate="print"/>
            <a:stretch>
              <a:fillRect/>
            </a:stretch>
          </p:blipFill>
          <p:spPr>
            <a:xfrm>
              <a:off x="1081865" y="3405094"/>
              <a:ext cx="1379694" cy="1185581"/>
            </a:xfrm>
            <a:prstGeom prst="rect">
              <a:avLst/>
            </a:prstGeom>
          </p:spPr>
        </p:pic>
      </p:grpSp>
      <p:pic>
        <p:nvPicPr>
          <p:cNvPr id="44" name="Picture 43" descr="Glass Front.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96744" y="1321982"/>
            <a:ext cx="2667000" cy="2936497"/>
          </a:xfrm>
          <a:prstGeom prst="rect">
            <a:avLst/>
          </a:prstGeom>
        </p:spPr>
      </p:pic>
    </p:spTree>
    <p:extLst>
      <p:ext uri="{BB962C8B-B14F-4D97-AF65-F5344CB8AC3E}">
        <p14:creationId xmlns:p14="http://schemas.microsoft.com/office/powerpoint/2010/main" val="33560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0.00069 -0.07868 C -0.01076 -0.12558 -0.02066 -0.31441 -0.06163 -0.36039 C -0.1026 -0.40636 -0.20468 -0.4079 -0.24687 -0.3536 C -0.28593 -0.30022 -0.30052 -0.1009 -0.31475 -0.03425 " pathEditMode="relative" rAng="0" ptsTypes="aata">
                                      <p:cBhvr>
                                        <p:cTn id="13" dur="2000" fill="hold"/>
                                        <p:tgtEl>
                                          <p:spTgt spid="16"/>
                                        </p:tgtEl>
                                        <p:attrNameLst>
                                          <p:attrName>ppt_x</p:attrName>
                                          <p:attrName>ppt_y</p:attrName>
                                        </p:attrNameLst>
                                      </p:cBhvr>
                                      <p:rCtr x="-15712" y="-14255"/>
                                    </p:animMotion>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xit" presetSubtype="0" fill="hold"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xit" presetSubtype="0" fill="hold"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par>
                          <p:cTn id="28" fill="hold">
                            <p:stCondLst>
                              <p:cond delay="3500"/>
                            </p:stCondLst>
                            <p:childTnLst>
                              <p:par>
                                <p:cTn id="29" presetID="0" presetClass="path" presetSubtype="0" accel="50000" decel="50000" fill="hold" nodeType="afterEffect">
                                  <p:stCondLst>
                                    <p:cond delay="0"/>
                                  </p:stCondLst>
                                  <p:childTnLst>
                                    <p:animMotion origin="layout" path="M 4.72222E-6 5.95495E-7 C -0.03004 -0.13823 -0.06424 -0.27615 -0.11337 -0.32922 C -0.1625 -0.38229 -0.25296 -0.35606 -0.29497 -0.31842 C -0.33698 -0.28078 -0.35053 -0.14779 -0.36511 -0.10306 " pathEditMode="relative" rAng="0" ptsTypes="aaaa">
                                      <p:cBhvr>
                                        <p:cTn id="30" dur="2000" fill="hold"/>
                                        <p:tgtEl>
                                          <p:spTgt spid="15"/>
                                        </p:tgtEl>
                                        <p:attrNameLst>
                                          <p:attrName>ppt_x</p:attrName>
                                          <p:attrName>ppt_y</p:attrName>
                                        </p:attrNameLst>
                                      </p:cBhvr>
                                      <p:rCtr x="-18264" y="-19130"/>
                                    </p:animMotion>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par>
                          <p:cTn id="38" fill="hold">
                            <p:stCondLst>
                              <p:cond delay="6000"/>
                            </p:stCondLst>
                            <p:childTnLst>
                              <p:par>
                                <p:cTn id="39" presetID="10" presetClass="exit" presetSubtype="0" fill="hold" nodeType="after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6500"/>
                            </p:stCondLst>
                            <p:childTnLst>
                              <p:par>
                                <p:cTn id="46" presetID="0" presetClass="path" presetSubtype="0" accel="50000" decel="50000" fill="hold" nodeType="afterEffect">
                                  <p:stCondLst>
                                    <p:cond delay="0"/>
                                  </p:stCondLst>
                                  <p:childTnLst>
                                    <p:animMotion origin="layout" path="M 4.16667E-6 5.95495E-7 C -0.02101 -0.10799 -0.03264 -0.21783 -0.08872 -0.27306 C -0.1448 -0.32829 -0.28125 -0.35082 -0.33698 -0.33231 C -0.39271 -0.31379 -0.40521 -0.19716 -0.42327 -0.16168 " pathEditMode="relative" rAng="0" ptsTypes="aaaa">
                                      <p:cBhvr>
                                        <p:cTn id="47" dur="2000" fill="hold"/>
                                        <p:tgtEl>
                                          <p:spTgt spid="14"/>
                                        </p:tgtEl>
                                        <p:attrNameLst>
                                          <p:attrName>ppt_x</p:attrName>
                                          <p:attrName>ppt_y</p:attrName>
                                        </p:attrNameLst>
                                      </p:cBhvr>
                                      <p:rCtr x="-21163" y="-17556"/>
                                    </p:animMotion>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8500"/>
                            </p:stCondLst>
                            <p:childTnLst>
                              <p:par>
                                <p:cTn id="52" presetID="10"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xit" presetSubtype="0" fill="hold" nodeType="withEffect">
                                  <p:stCondLst>
                                    <p:cond delay="0"/>
                                  </p:stCondLst>
                                  <p:childTnLst>
                                    <p:animEffect transition="out" filter="fad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Upgrading to Multitenant</a:t>
            </a:r>
            <a:endParaRPr lang="en-US" dirty="0"/>
          </a:p>
        </p:txBody>
      </p:sp>
      <p:sp>
        <p:nvSpPr>
          <p:cNvPr id="3" name="Content Placeholder 2"/>
          <p:cNvSpPr>
            <a:spLocks noGrp="1"/>
          </p:cNvSpPr>
          <p:nvPr>
            <p:ph sz="quarter" idx="12"/>
          </p:nvPr>
        </p:nvSpPr>
        <p:spPr>
          <a:xfrm>
            <a:off x="804347" y="1184005"/>
            <a:ext cx="8229600" cy="3062606"/>
          </a:xfrm>
        </p:spPr>
        <p:txBody>
          <a:bodyPr/>
          <a:lstStyle/>
          <a:p>
            <a:pPr>
              <a:spcAft>
                <a:spcPts val="800"/>
              </a:spcAft>
            </a:pPr>
            <a:r>
              <a:rPr lang="en-US" dirty="0" smtClean="0"/>
              <a:t>No application changes required.</a:t>
            </a:r>
          </a:p>
        </p:txBody>
      </p:sp>
      <p:sp>
        <p:nvSpPr>
          <p:cNvPr id="4" name="Text Placeholder 3"/>
          <p:cNvSpPr>
            <a:spLocks noGrp="1"/>
          </p:cNvSpPr>
          <p:nvPr>
            <p:ph type="body" sz="quarter" idx="13"/>
          </p:nvPr>
        </p:nvSpPr>
        <p:spPr/>
        <p:txBody>
          <a:bodyPr/>
          <a:lstStyle/>
          <a:p>
            <a:r>
              <a:rPr lang="en-US" dirty="0" smtClean="0"/>
              <a:t>Step 3. Change applications to work with Multitenant</a:t>
            </a:r>
            <a:endParaRPr lang="en-US" dirty="0"/>
          </a:p>
        </p:txBody>
      </p:sp>
      <p:sp>
        <p:nvSpPr>
          <p:cNvPr id="5" name="Text Placeholder 3"/>
          <p:cNvSpPr txBox="1">
            <a:spLocks/>
          </p:cNvSpPr>
          <p:nvPr/>
        </p:nvSpPr>
        <p:spPr>
          <a:xfrm>
            <a:off x="804165" y="648003"/>
            <a:ext cx="8229600" cy="304800"/>
          </a:xfrm>
          <a:prstGeom prst="rect">
            <a:avLst/>
          </a:prstGeom>
        </p:spPr>
        <p:txBody>
          <a:bodyPr vert="horz" lIns="0" tIns="0" rIns="0" bIns="0" rtlCol="0" anchor="t" anchorCtr="0">
            <a:noAutofit/>
          </a:bodyPr>
          <a:lstStyle>
            <a:lvl1pPr marL="0" indent="0" algn="l" defTabSz="228600" rtl="0" eaLnBrk="1" latinLnBrk="0" hangingPunct="1">
              <a:spcBef>
                <a:spcPts val="0"/>
              </a:spcBef>
              <a:spcAft>
                <a:spcPts val="0"/>
              </a:spcAft>
              <a:buClr>
                <a:srgbClr val="FF0000"/>
              </a:buClr>
              <a:buSzPct val="85000"/>
              <a:buFontTx/>
              <a:buNone/>
              <a:tabLst/>
              <a:defRPr sz="2000" kern="1200">
                <a:solidFill>
                  <a:schemeClr val="accent1"/>
                </a:solidFill>
                <a:latin typeface="Arial" pitchFamily="34" charset="0"/>
                <a:ea typeface="+mn-ea"/>
                <a:cs typeface="Arial" pitchFamily="34" charset="0"/>
              </a:defRPr>
            </a:lvl1pPr>
            <a:lvl2pPr marL="457200" indent="0" algn="l" defTabSz="228600" rtl="0" eaLnBrk="1" latinLnBrk="0" hangingPunct="1">
              <a:spcBef>
                <a:spcPts val="0"/>
              </a:spcBef>
              <a:spcAft>
                <a:spcPts val="600"/>
              </a:spcAft>
              <a:buSzPct val="85000"/>
              <a:buFontTx/>
              <a:buNone/>
              <a:defRPr sz="1800" kern="1200">
                <a:solidFill>
                  <a:schemeClr val="tx1"/>
                </a:solidFill>
                <a:latin typeface="Arial" pitchFamily="34" charset="0"/>
                <a:ea typeface="+mn-ea"/>
                <a:cs typeface="Arial" pitchFamily="34" charset="0"/>
              </a:defRPr>
            </a:lvl2pPr>
            <a:lvl3pPr marL="914400" indent="0" algn="l" defTabSz="228600" rtl="0" eaLnBrk="1" latinLnBrk="0" hangingPunct="1">
              <a:spcBef>
                <a:spcPts val="0"/>
              </a:spcBef>
              <a:spcAft>
                <a:spcPts val="600"/>
              </a:spcAft>
              <a:buClr>
                <a:srgbClr val="FF0000"/>
              </a:buClr>
              <a:buSzPct val="85000"/>
              <a:buFontTx/>
              <a:buNone/>
              <a:defRPr sz="1800" kern="1200">
                <a:solidFill>
                  <a:schemeClr val="tx1"/>
                </a:solidFill>
                <a:latin typeface="Arial" pitchFamily="34" charset="0"/>
                <a:ea typeface="+mn-ea"/>
                <a:cs typeface="Arial" pitchFamily="34" charset="0"/>
              </a:defRPr>
            </a:lvl3pPr>
            <a:lvl4pPr marL="1371600" indent="0" algn="l" defTabSz="228600" rtl="0" eaLnBrk="1" latinLnBrk="0" hangingPunct="1">
              <a:spcBef>
                <a:spcPts val="0"/>
              </a:spcBef>
              <a:spcAft>
                <a:spcPts val="600"/>
              </a:spcAft>
              <a:buSzPct val="85000"/>
              <a:buFontTx/>
              <a:buNone/>
              <a:defRPr sz="1800" kern="1200">
                <a:solidFill>
                  <a:schemeClr val="tx1"/>
                </a:solidFill>
                <a:latin typeface="Arial" pitchFamily="34" charset="0"/>
                <a:ea typeface="+mn-ea"/>
                <a:cs typeface="Arial" pitchFamily="34" charset="0"/>
              </a:defRPr>
            </a:lvl4pPr>
            <a:lvl5pPr marL="1828800" indent="0" algn="l" defTabSz="914400" rtl="0" eaLnBrk="1" latinLnBrk="0" hangingPunct="1">
              <a:spcBef>
                <a:spcPts val="0"/>
              </a:spcBef>
              <a:spcAft>
                <a:spcPts val="600"/>
              </a:spcAft>
              <a:buClr>
                <a:srgbClr val="FF0000"/>
              </a:buClr>
              <a:buFontTx/>
              <a:buNone/>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trike="sngStrike" dirty="0" smtClean="0"/>
              <a:t>Step 3. Change applications to work with Multitenant</a:t>
            </a:r>
            <a:endParaRPr lang="en-US" strike="sngStrike" dirty="0"/>
          </a:p>
        </p:txBody>
      </p:sp>
    </p:spTree>
    <p:custDataLst>
      <p:tags r:id="rId1"/>
    </p:custDataLst>
    <p:extLst>
      <p:ext uri="{BB962C8B-B14F-4D97-AF65-F5344CB8AC3E}">
        <p14:creationId xmlns:p14="http://schemas.microsoft.com/office/powerpoint/2010/main" val="298291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Migrate using Replication</a:t>
            </a:r>
            <a:endParaRPr lang="en-US" dirty="0"/>
          </a:p>
        </p:txBody>
      </p:sp>
      <p:sp>
        <p:nvSpPr>
          <p:cNvPr id="5" name="Content Placeholder 2"/>
          <p:cNvSpPr>
            <a:spLocks noGrp="1"/>
          </p:cNvSpPr>
          <p:nvPr>
            <p:ph sz="quarter" idx="12"/>
          </p:nvPr>
        </p:nvSpPr>
        <p:spPr>
          <a:xfrm>
            <a:off x="3818195" y="1040880"/>
            <a:ext cx="5148020" cy="3668628"/>
          </a:xfrm>
        </p:spPr>
        <p:txBody>
          <a:bodyPr/>
          <a:lstStyle/>
          <a:p>
            <a:pPr marL="517525" indent="-457200">
              <a:spcAft>
                <a:spcPts val="800"/>
              </a:spcAft>
              <a:buFont typeface="+mj-ea"/>
              <a:buAutoNum type="circleNumDbPlain"/>
            </a:pPr>
            <a:r>
              <a:rPr lang="en-US" dirty="0" smtClean="0"/>
              <a:t>Provision new PDB from Seed</a:t>
            </a:r>
          </a:p>
          <a:p>
            <a:pPr marL="517525" indent="-457200">
              <a:spcAft>
                <a:spcPts val="800"/>
              </a:spcAft>
              <a:buFont typeface="+mj-ea"/>
              <a:buAutoNum type="circleNumDbPlain"/>
            </a:pPr>
            <a:r>
              <a:rPr lang="en-US" dirty="0" smtClean="0"/>
              <a:t>Replicate using technologies such as Oracle GoldenGate or Data Pump</a:t>
            </a:r>
            <a:br>
              <a:rPr lang="en-US" dirty="0" smtClean="0"/>
            </a:br>
            <a:r>
              <a:rPr lang="en-US" dirty="0" smtClean="0"/>
              <a:t/>
            </a:r>
            <a:br>
              <a:rPr lang="en-US" dirty="0" smtClean="0"/>
            </a:br>
            <a:r>
              <a:rPr lang="en-US" dirty="0" smtClean="0"/>
              <a:t>New in 12.1, you ask that full database export and full database import make maximum use of transportable </a:t>
            </a:r>
            <a:r>
              <a:rPr lang="en-US" dirty="0" err="1" smtClean="0"/>
              <a:t>tablespaces</a:t>
            </a:r>
            <a:r>
              <a:rPr lang="en-US" dirty="0" smtClean="0"/>
              <a:t> in the single </a:t>
            </a:r>
            <a:r>
              <a:rPr lang="en-US" i="1" dirty="0" err="1" smtClean="0"/>
              <a:t>expdb</a:t>
            </a:r>
            <a:r>
              <a:rPr lang="en-US" dirty="0" smtClean="0"/>
              <a:t> and </a:t>
            </a:r>
            <a:r>
              <a:rPr lang="en-US" i="1" dirty="0" err="1" smtClean="0"/>
              <a:t>impdb</a:t>
            </a:r>
            <a:r>
              <a:rPr lang="en-US" dirty="0" smtClean="0"/>
              <a:t> commands.</a:t>
            </a:r>
            <a:br>
              <a:rPr lang="en-US" dirty="0" smtClean="0"/>
            </a:br>
            <a:r>
              <a:rPr lang="en-US" dirty="0" smtClean="0"/>
              <a:t/>
            </a:r>
            <a:br>
              <a:rPr lang="en-US" dirty="0" smtClean="0"/>
            </a:br>
            <a:r>
              <a:rPr lang="en-US" dirty="0" smtClean="0"/>
              <a:t>(</a:t>
            </a:r>
            <a:r>
              <a:rPr lang="en-US" sz="1800" dirty="0" err="1" smtClean="0"/>
              <a:t>Backported</a:t>
            </a:r>
            <a:r>
              <a:rPr lang="en-US" sz="1800" dirty="0" smtClean="0"/>
              <a:t> to 11.2.0.3.)</a:t>
            </a:r>
          </a:p>
        </p:txBody>
      </p:sp>
      <p:pic>
        <p:nvPicPr>
          <p:cNvPr id="17" name="Picture 16" descr="Multiple PDB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164" y="1987197"/>
            <a:ext cx="2603823" cy="1945245"/>
          </a:xfrm>
          <a:prstGeom prst="rect">
            <a:avLst/>
          </a:prstGeom>
        </p:spPr>
      </p:pic>
      <p:pic>
        <p:nvPicPr>
          <p:cNvPr id="3" name="Picture 2" descr="11.X Dru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0123" y="3191644"/>
            <a:ext cx="576000" cy="860903"/>
          </a:xfrm>
          <a:prstGeom prst="rect">
            <a:avLst/>
          </a:prstGeom>
        </p:spPr>
      </p:pic>
      <p:pic>
        <p:nvPicPr>
          <p:cNvPr id="24" name="Picture 23" descr="Embedded HCM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606" y="1905056"/>
            <a:ext cx="624917" cy="927908"/>
          </a:xfrm>
          <a:prstGeom prst="rect">
            <a:avLst/>
          </a:prstGeom>
        </p:spPr>
      </p:pic>
      <p:sp>
        <p:nvSpPr>
          <p:cNvPr id="27" name="Freeform 26"/>
          <p:cNvSpPr/>
          <p:nvPr/>
        </p:nvSpPr>
        <p:spPr>
          <a:xfrm>
            <a:off x="1542070" y="1746241"/>
            <a:ext cx="1258531" cy="1591702"/>
          </a:xfrm>
          <a:custGeom>
            <a:avLst/>
            <a:gdLst>
              <a:gd name="connsiteX0" fmla="*/ 1429849 w 1429849"/>
              <a:gd name="connsiteY0" fmla="*/ 1377942 h 1377942"/>
              <a:gd name="connsiteX1" fmla="*/ 209010 w 1429849"/>
              <a:gd name="connsiteY1" fmla="*/ 99749 h 1377942"/>
              <a:gd name="connsiteX2" fmla="*/ 20558 w 1429849"/>
              <a:gd name="connsiteY2" fmla="*/ 107942 h 1377942"/>
              <a:gd name="connsiteX0" fmla="*/ 1410538 w 1410538"/>
              <a:gd name="connsiteY0" fmla="*/ 1372502 h 1372502"/>
              <a:gd name="connsiteX1" fmla="*/ 1050571 w 1410538"/>
              <a:gd name="connsiteY1" fmla="*/ 101975 h 1372502"/>
              <a:gd name="connsiteX2" fmla="*/ 1247 w 1410538"/>
              <a:gd name="connsiteY2" fmla="*/ 102502 h 1372502"/>
              <a:gd name="connsiteX0" fmla="*/ 1410871 w 1410871"/>
              <a:gd name="connsiteY0" fmla="*/ 1498296 h 1498296"/>
              <a:gd name="connsiteX1" fmla="*/ 1050904 w 1410871"/>
              <a:gd name="connsiteY1" fmla="*/ 227769 h 1498296"/>
              <a:gd name="connsiteX2" fmla="*/ 1580 w 1410871"/>
              <a:gd name="connsiteY2" fmla="*/ 228296 h 1498296"/>
              <a:gd name="connsiteX0" fmla="*/ 1410871 w 1410871"/>
              <a:gd name="connsiteY0" fmla="*/ 1498296 h 1498296"/>
              <a:gd name="connsiteX1" fmla="*/ 1050904 w 1410871"/>
              <a:gd name="connsiteY1" fmla="*/ 227769 h 1498296"/>
              <a:gd name="connsiteX2" fmla="*/ 1580 w 1410871"/>
              <a:gd name="connsiteY2" fmla="*/ 228296 h 1498296"/>
              <a:gd name="connsiteX0" fmla="*/ 1413294 w 1413294"/>
              <a:gd name="connsiteY0" fmla="*/ 1659533 h 1659533"/>
              <a:gd name="connsiteX1" fmla="*/ 626991 w 1413294"/>
              <a:gd name="connsiteY1" fmla="*/ 182036 h 1659533"/>
              <a:gd name="connsiteX2" fmla="*/ 4003 w 1413294"/>
              <a:gd name="connsiteY2" fmla="*/ 389533 h 1659533"/>
              <a:gd name="connsiteX0" fmla="*/ 1413082 w 1413082"/>
              <a:gd name="connsiteY0" fmla="*/ 1702672 h 1702672"/>
              <a:gd name="connsiteX1" fmla="*/ 626779 w 1413082"/>
              <a:gd name="connsiteY1" fmla="*/ 225175 h 1702672"/>
              <a:gd name="connsiteX2" fmla="*/ 3791 w 1413082"/>
              <a:gd name="connsiteY2" fmla="*/ 432672 h 1702672"/>
              <a:gd name="connsiteX0" fmla="*/ 1412037 w 1412037"/>
              <a:gd name="connsiteY0" fmla="*/ 1508754 h 1508754"/>
              <a:gd name="connsiteX1" fmla="*/ 625734 w 1412037"/>
              <a:gd name="connsiteY1" fmla="*/ 31257 h 1508754"/>
              <a:gd name="connsiteX2" fmla="*/ 2746 w 1412037"/>
              <a:gd name="connsiteY2" fmla="*/ 238754 h 1508754"/>
              <a:gd name="connsiteX0" fmla="*/ 1412784 w 1412784"/>
              <a:gd name="connsiteY0" fmla="*/ 1569680 h 1569680"/>
              <a:gd name="connsiteX1" fmla="*/ 626481 w 1412784"/>
              <a:gd name="connsiteY1" fmla="*/ 92183 h 1569680"/>
              <a:gd name="connsiteX2" fmla="*/ 3493 w 1412784"/>
              <a:gd name="connsiteY2" fmla="*/ 299680 h 1569680"/>
              <a:gd name="connsiteX0" fmla="*/ 1412444 w 1412444"/>
              <a:gd name="connsiteY0" fmla="*/ 1593596 h 1593596"/>
              <a:gd name="connsiteX1" fmla="*/ 626141 w 1412444"/>
              <a:gd name="connsiteY1" fmla="*/ 116099 h 1593596"/>
              <a:gd name="connsiteX2" fmla="*/ 3153 w 1412444"/>
              <a:gd name="connsiteY2" fmla="*/ 323596 h 1593596"/>
              <a:gd name="connsiteX0" fmla="*/ 1412444 w 1412444"/>
              <a:gd name="connsiteY0" fmla="*/ 1593596 h 1593596"/>
              <a:gd name="connsiteX1" fmla="*/ 626141 w 1412444"/>
              <a:gd name="connsiteY1" fmla="*/ 116099 h 1593596"/>
              <a:gd name="connsiteX2" fmla="*/ 3153 w 1412444"/>
              <a:gd name="connsiteY2" fmla="*/ 323596 h 1593596"/>
            </a:gdLst>
            <a:ahLst/>
            <a:cxnLst>
              <a:cxn ang="0">
                <a:pos x="connsiteX0" y="connsiteY0"/>
              </a:cxn>
              <a:cxn ang="0">
                <a:pos x="connsiteX1" y="connsiteY1"/>
              </a:cxn>
              <a:cxn ang="0">
                <a:pos x="connsiteX2" y="connsiteY2"/>
              </a:cxn>
            </a:cxnLst>
            <a:rect l="l" t="t" r="r" b="b"/>
            <a:pathLst>
              <a:path w="1412444" h="1593596">
                <a:moveTo>
                  <a:pt x="1412444" y="1593596"/>
                </a:moveTo>
                <a:cubicBezTo>
                  <a:pt x="1412485" y="1549422"/>
                  <a:pt x="971759" y="456732"/>
                  <a:pt x="626141" y="116099"/>
                </a:cubicBezTo>
                <a:cubicBezTo>
                  <a:pt x="280523" y="-224534"/>
                  <a:pt x="-35084" y="289456"/>
                  <a:pt x="3153" y="323596"/>
                </a:cubicBezTo>
              </a:path>
            </a:pathLst>
          </a:custGeom>
          <a:ln>
            <a:solidFill>
              <a:srgbClr val="BFBFBF"/>
            </a:solidFill>
            <a:headEnd type="none"/>
            <a:tailEnd type="triangle"/>
          </a:ln>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pic>
        <p:nvPicPr>
          <p:cNvPr id="19" name="Picture 18" descr="11.X Dru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1574" y="3447001"/>
            <a:ext cx="576000" cy="860903"/>
          </a:xfrm>
          <a:prstGeom prst="rect">
            <a:avLst/>
          </a:prstGeom>
        </p:spPr>
      </p:pic>
      <p:pic>
        <p:nvPicPr>
          <p:cNvPr id="26" name="Picture 25" descr="Embedded CRM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416" y="2125728"/>
            <a:ext cx="624917" cy="937376"/>
          </a:xfrm>
          <a:prstGeom prst="rect">
            <a:avLst/>
          </a:prstGeom>
        </p:spPr>
      </p:pic>
      <p:sp>
        <p:nvSpPr>
          <p:cNvPr id="28" name="Freeform 27"/>
          <p:cNvSpPr/>
          <p:nvPr/>
        </p:nvSpPr>
        <p:spPr>
          <a:xfrm>
            <a:off x="1150159" y="2003518"/>
            <a:ext cx="1186686" cy="1591702"/>
          </a:xfrm>
          <a:custGeom>
            <a:avLst/>
            <a:gdLst>
              <a:gd name="connsiteX0" fmla="*/ 1429849 w 1429849"/>
              <a:gd name="connsiteY0" fmla="*/ 1377942 h 1377942"/>
              <a:gd name="connsiteX1" fmla="*/ 209010 w 1429849"/>
              <a:gd name="connsiteY1" fmla="*/ 99749 h 1377942"/>
              <a:gd name="connsiteX2" fmla="*/ 20558 w 1429849"/>
              <a:gd name="connsiteY2" fmla="*/ 107942 h 1377942"/>
              <a:gd name="connsiteX0" fmla="*/ 1410538 w 1410538"/>
              <a:gd name="connsiteY0" fmla="*/ 1372502 h 1372502"/>
              <a:gd name="connsiteX1" fmla="*/ 1050571 w 1410538"/>
              <a:gd name="connsiteY1" fmla="*/ 101975 h 1372502"/>
              <a:gd name="connsiteX2" fmla="*/ 1247 w 1410538"/>
              <a:gd name="connsiteY2" fmla="*/ 102502 h 1372502"/>
              <a:gd name="connsiteX0" fmla="*/ 1410871 w 1410871"/>
              <a:gd name="connsiteY0" fmla="*/ 1498296 h 1498296"/>
              <a:gd name="connsiteX1" fmla="*/ 1050904 w 1410871"/>
              <a:gd name="connsiteY1" fmla="*/ 227769 h 1498296"/>
              <a:gd name="connsiteX2" fmla="*/ 1580 w 1410871"/>
              <a:gd name="connsiteY2" fmla="*/ 228296 h 1498296"/>
              <a:gd name="connsiteX0" fmla="*/ 1410871 w 1410871"/>
              <a:gd name="connsiteY0" fmla="*/ 1498296 h 1498296"/>
              <a:gd name="connsiteX1" fmla="*/ 1050904 w 1410871"/>
              <a:gd name="connsiteY1" fmla="*/ 227769 h 1498296"/>
              <a:gd name="connsiteX2" fmla="*/ 1580 w 1410871"/>
              <a:gd name="connsiteY2" fmla="*/ 228296 h 1498296"/>
              <a:gd name="connsiteX0" fmla="*/ 1413294 w 1413294"/>
              <a:gd name="connsiteY0" fmla="*/ 1659533 h 1659533"/>
              <a:gd name="connsiteX1" fmla="*/ 626991 w 1413294"/>
              <a:gd name="connsiteY1" fmla="*/ 182036 h 1659533"/>
              <a:gd name="connsiteX2" fmla="*/ 4003 w 1413294"/>
              <a:gd name="connsiteY2" fmla="*/ 389533 h 1659533"/>
              <a:gd name="connsiteX0" fmla="*/ 1413082 w 1413082"/>
              <a:gd name="connsiteY0" fmla="*/ 1702672 h 1702672"/>
              <a:gd name="connsiteX1" fmla="*/ 626779 w 1413082"/>
              <a:gd name="connsiteY1" fmla="*/ 225175 h 1702672"/>
              <a:gd name="connsiteX2" fmla="*/ 3791 w 1413082"/>
              <a:gd name="connsiteY2" fmla="*/ 432672 h 1702672"/>
              <a:gd name="connsiteX0" fmla="*/ 1412037 w 1412037"/>
              <a:gd name="connsiteY0" fmla="*/ 1508754 h 1508754"/>
              <a:gd name="connsiteX1" fmla="*/ 625734 w 1412037"/>
              <a:gd name="connsiteY1" fmla="*/ 31257 h 1508754"/>
              <a:gd name="connsiteX2" fmla="*/ 2746 w 1412037"/>
              <a:gd name="connsiteY2" fmla="*/ 238754 h 1508754"/>
              <a:gd name="connsiteX0" fmla="*/ 1412784 w 1412784"/>
              <a:gd name="connsiteY0" fmla="*/ 1569680 h 1569680"/>
              <a:gd name="connsiteX1" fmla="*/ 626481 w 1412784"/>
              <a:gd name="connsiteY1" fmla="*/ 92183 h 1569680"/>
              <a:gd name="connsiteX2" fmla="*/ 3493 w 1412784"/>
              <a:gd name="connsiteY2" fmla="*/ 299680 h 1569680"/>
              <a:gd name="connsiteX0" fmla="*/ 1412444 w 1412444"/>
              <a:gd name="connsiteY0" fmla="*/ 1593596 h 1593596"/>
              <a:gd name="connsiteX1" fmla="*/ 626141 w 1412444"/>
              <a:gd name="connsiteY1" fmla="*/ 116099 h 1593596"/>
              <a:gd name="connsiteX2" fmla="*/ 3153 w 1412444"/>
              <a:gd name="connsiteY2" fmla="*/ 323596 h 1593596"/>
              <a:gd name="connsiteX0" fmla="*/ 1412444 w 1412444"/>
              <a:gd name="connsiteY0" fmla="*/ 1593596 h 1593596"/>
              <a:gd name="connsiteX1" fmla="*/ 626141 w 1412444"/>
              <a:gd name="connsiteY1" fmla="*/ 116099 h 1593596"/>
              <a:gd name="connsiteX2" fmla="*/ 3153 w 1412444"/>
              <a:gd name="connsiteY2" fmla="*/ 323596 h 1593596"/>
            </a:gdLst>
            <a:ahLst/>
            <a:cxnLst>
              <a:cxn ang="0">
                <a:pos x="connsiteX0" y="connsiteY0"/>
              </a:cxn>
              <a:cxn ang="0">
                <a:pos x="connsiteX1" y="connsiteY1"/>
              </a:cxn>
              <a:cxn ang="0">
                <a:pos x="connsiteX2" y="connsiteY2"/>
              </a:cxn>
            </a:cxnLst>
            <a:rect l="l" t="t" r="r" b="b"/>
            <a:pathLst>
              <a:path w="1412444" h="1593596">
                <a:moveTo>
                  <a:pt x="1412444" y="1593596"/>
                </a:moveTo>
                <a:cubicBezTo>
                  <a:pt x="1412485" y="1549422"/>
                  <a:pt x="971759" y="456732"/>
                  <a:pt x="626141" y="116099"/>
                </a:cubicBezTo>
                <a:cubicBezTo>
                  <a:pt x="280523" y="-224534"/>
                  <a:pt x="-35084" y="289456"/>
                  <a:pt x="3153" y="323596"/>
                </a:cubicBezTo>
              </a:path>
            </a:pathLst>
          </a:custGeom>
          <a:ln>
            <a:solidFill>
              <a:srgbClr val="BFBFBF"/>
            </a:solidFill>
            <a:headEnd type="none"/>
            <a:tailEnd type="triangle"/>
          </a:ln>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pic>
        <p:nvPicPr>
          <p:cNvPr id="12" name="Picture 11" descr="Se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559" y="2364072"/>
            <a:ext cx="612000" cy="927464"/>
          </a:xfrm>
          <a:prstGeom prst="rect">
            <a:avLst/>
          </a:prstGeom>
        </p:spPr>
      </p:pic>
    </p:spTree>
    <p:custDataLst>
      <p:tags r:id="rId1"/>
    </p:custDataLst>
    <p:extLst>
      <p:ext uri="{BB962C8B-B14F-4D97-AF65-F5344CB8AC3E}">
        <p14:creationId xmlns:p14="http://schemas.microsoft.com/office/powerpoint/2010/main" val="40826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en-US" dirty="0" smtClean="0">
                <a:solidFill>
                  <a:schemeClr val="bg1">
                    <a:lumMod val="50000"/>
                  </a:schemeClr>
                </a:solidFill>
              </a:rPr>
              <a:t>Rethinking Architecture for the Database Cloud</a:t>
            </a:r>
            <a:endParaRPr lang="en-US" dirty="0">
              <a:solidFill>
                <a:schemeClr val="bg1">
                  <a:lumMod val="50000"/>
                </a:schemeClr>
              </a:solidFill>
            </a:endParaRPr>
          </a:p>
          <a:p>
            <a:r>
              <a:rPr lang="en-US" dirty="0" smtClean="0">
                <a:solidFill>
                  <a:srgbClr val="7F7F7F"/>
                </a:solidFill>
              </a:rPr>
              <a:t>Multitenant Architecture</a:t>
            </a:r>
            <a:endParaRPr lang="en-US" dirty="0">
              <a:solidFill>
                <a:srgbClr val="7F7F7F"/>
              </a:solidFill>
            </a:endParaRPr>
          </a:p>
          <a:p>
            <a:r>
              <a:rPr lang="en-US" dirty="0" smtClean="0">
                <a:solidFill>
                  <a:srgbClr val="7F7F7F"/>
                </a:solidFill>
              </a:rPr>
              <a:t>Capabilities Enabled</a:t>
            </a:r>
            <a:endParaRPr lang="en-US" dirty="0">
              <a:solidFill>
                <a:srgbClr val="7F7F7F"/>
              </a:solidFill>
            </a:endParaRPr>
          </a:p>
          <a:p>
            <a:r>
              <a:rPr lang="en-US" dirty="0" smtClean="0">
                <a:solidFill>
                  <a:srgbClr val="7F7F7F"/>
                </a:solidFill>
              </a:rPr>
              <a:t>Managing Shared Resources</a:t>
            </a:r>
            <a:endParaRPr lang="en-US" dirty="0">
              <a:solidFill>
                <a:srgbClr val="7F7F7F"/>
              </a:solidFill>
            </a:endParaRPr>
          </a:p>
          <a:p>
            <a:r>
              <a:rPr lang="en-US" dirty="0">
                <a:solidFill>
                  <a:srgbClr val="7F7F7F"/>
                </a:solidFill>
              </a:rPr>
              <a:t>Upgrading to </a:t>
            </a:r>
            <a:r>
              <a:rPr lang="en-US" dirty="0" smtClean="0">
                <a:solidFill>
                  <a:srgbClr val="7F7F7F"/>
                </a:solidFill>
              </a:rPr>
              <a:t>Multitenant</a:t>
            </a:r>
          </a:p>
          <a:p>
            <a:r>
              <a:rPr lang="en-US" b="1" dirty="0" smtClean="0">
                <a:solidFill>
                  <a:srgbClr val="FF1414"/>
                </a:solidFill>
              </a:rPr>
              <a:t>Use Cases</a:t>
            </a:r>
            <a:endParaRPr lang="en-US" b="1" dirty="0">
              <a:solidFill>
                <a:srgbClr val="FF1414"/>
              </a:solidFill>
            </a:endParaRPr>
          </a:p>
        </p:txBody>
      </p:sp>
    </p:spTree>
    <p:extLst>
      <p:ext uri="{BB962C8B-B14F-4D97-AF65-F5344CB8AC3E}">
        <p14:creationId xmlns:p14="http://schemas.microsoft.com/office/powerpoint/2010/main" val="87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934496" y="2545887"/>
            <a:ext cx="3323279" cy="1979805"/>
            <a:chOff x="946310" y="756073"/>
            <a:chExt cx="3323279" cy="1979805"/>
          </a:xfrm>
        </p:grpSpPr>
        <p:pic>
          <p:nvPicPr>
            <p:cNvPr id="72" name="Picture 71"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946310" y="756073"/>
              <a:ext cx="2966719" cy="1979805"/>
            </a:xfrm>
            <a:prstGeom prst="rect">
              <a:avLst/>
            </a:prstGeom>
          </p:spPr>
        </p:pic>
        <p:sp>
          <p:nvSpPr>
            <p:cNvPr id="70" name="TextBox 69"/>
            <p:cNvSpPr txBox="1"/>
            <p:nvPr/>
          </p:nvSpPr>
          <p:spPr>
            <a:xfrm>
              <a:off x="1401434" y="1749128"/>
              <a:ext cx="2868155"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Production Container Database </a:t>
              </a:r>
            </a:p>
          </p:txBody>
        </p:sp>
      </p:grpSp>
      <p:grpSp>
        <p:nvGrpSpPr>
          <p:cNvPr id="3" name="Group 10"/>
          <p:cNvGrpSpPr/>
          <p:nvPr/>
        </p:nvGrpSpPr>
        <p:grpSpPr>
          <a:xfrm>
            <a:off x="4850661" y="2541912"/>
            <a:ext cx="3410557" cy="1979805"/>
            <a:chOff x="6610940" y="149586"/>
            <a:chExt cx="3410557" cy="1979805"/>
          </a:xfrm>
        </p:grpSpPr>
        <p:pic>
          <p:nvPicPr>
            <p:cNvPr id="109" name="Picture 108"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610940" y="149586"/>
              <a:ext cx="2966719" cy="1979805"/>
            </a:xfrm>
            <a:prstGeom prst="rect">
              <a:avLst/>
            </a:prstGeom>
          </p:spPr>
        </p:pic>
        <p:sp>
          <p:nvSpPr>
            <p:cNvPr id="106" name="TextBox 105"/>
            <p:cNvSpPr txBox="1"/>
            <p:nvPr/>
          </p:nvSpPr>
          <p:spPr>
            <a:xfrm>
              <a:off x="6973455" y="1142641"/>
              <a:ext cx="3048042"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Development Container Database </a:t>
              </a:r>
            </a:p>
          </p:txBody>
        </p:sp>
      </p:grpSp>
      <p:sp>
        <p:nvSpPr>
          <p:cNvPr id="10" name="Title 9"/>
          <p:cNvSpPr>
            <a:spLocks noGrp="1"/>
          </p:cNvSpPr>
          <p:nvPr>
            <p:ph type="title"/>
          </p:nvPr>
        </p:nvSpPr>
        <p:spPr>
          <a:xfrm>
            <a:off x="775772" y="245538"/>
            <a:ext cx="8229586" cy="770462"/>
          </a:xfrm>
        </p:spPr>
        <p:txBody>
          <a:bodyPr/>
          <a:lstStyle/>
          <a:p>
            <a:r>
              <a:rPr lang="en-US" sz="2600" dirty="0" smtClean="0"/>
              <a:t>1. Multitenant for Test and Development</a:t>
            </a:r>
            <a:endParaRPr lang="en-US" sz="2600" dirty="0"/>
          </a:p>
        </p:txBody>
      </p:sp>
      <p:sp>
        <p:nvSpPr>
          <p:cNvPr id="284" name="Text Placeholder 4"/>
          <p:cNvSpPr txBox="1">
            <a:spLocks/>
          </p:cNvSpPr>
          <p:nvPr/>
        </p:nvSpPr>
        <p:spPr>
          <a:xfrm>
            <a:off x="804347" y="596261"/>
            <a:ext cx="8229600" cy="304800"/>
          </a:xfrm>
          <a:prstGeom prst="rect">
            <a:avLst/>
          </a:prstGeom>
        </p:spPr>
        <p:txBody>
          <a:bodyPr lIns="0"/>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accent1"/>
                </a:solidFill>
              </a:rPr>
              <a:t>Fast, flexible copy and snapshot of pluggable databases</a:t>
            </a:r>
            <a:endParaRPr lang="en-US" dirty="0">
              <a:solidFill>
                <a:schemeClr val="accent1"/>
              </a:solidFill>
            </a:endParaRPr>
          </a:p>
        </p:txBody>
      </p:sp>
      <p:grpSp>
        <p:nvGrpSpPr>
          <p:cNvPr id="4" name="Group 38"/>
          <p:cNvGrpSpPr/>
          <p:nvPr/>
        </p:nvGrpSpPr>
        <p:grpSpPr>
          <a:xfrm>
            <a:off x="934117" y="2102036"/>
            <a:ext cx="2966718" cy="2070098"/>
            <a:chOff x="6323886" y="2622719"/>
            <a:chExt cx="2667000" cy="1951466"/>
          </a:xfrm>
        </p:grpSpPr>
        <p:pic>
          <p:nvPicPr>
            <p:cNvPr id="42" name="Picture 41"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886" y="3044663"/>
              <a:ext cx="2667000" cy="1529522"/>
            </a:xfrm>
            <a:prstGeom prst="rect">
              <a:avLst/>
            </a:prstGeom>
          </p:spPr>
        </p:pic>
        <p:pic>
          <p:nvPicPr>
            <p:cNvPr id="43" name="Picture 42"/>
            <p:cNvPicPr>
              <a:picLocks noChangeAspect="1"/>
            </p:cNvPicPr>
            <p:nvPr/>
          </p:nvPicPr>
          <p:blipFill>
            <a:blip r:embed="rId6" cstate="print"/>
            <a:stretch>
              <a:fillRect/>
            </a:stretch>
          </p:blipFill>
          <p:spPr>
            <a:xfrm>
              <a:off x="6661811" y="2622719"/>
              <a:ext cx="1984574" cy="1716388"/>
            </a:xfrm>
            <a:prstGeom prst="rect">
              <a:avLst/>
            </a:prstGeom>
          </p:spPr>
        </p:pic>
      </p:grpSp>
      <p:grpSp>
        <p:nvGrpSpPr>
          <p:cNvPr id="6" name="PDB_121_DW"/>
          <p:cNvGrpSpPr/>
          <p:nvPr/>
        </p:nvGrpSpPr>
        <p:grpSpPr>
          <a:xfrm>
            <a:off x="2574909" y="1300631"/>
            <a:ext cx="871222" cy="1285724"/>
            <a:chOff x="2574909" y="1607793"/>
            <a:chExt cx="871222" cy="1285724"/>
          </a:xfrm>
        </p:grpSpPr>
        <p:grpSp>
          <p:nvGrpSpPr>
            <p:cNvPr id="8" name="Group 52"/>
            <p:cNvGrpSpPr/>
            <p:nvPr/>
          </p:nvGrpSpPr>
          <p:grpSpPr>
            <a:xfrm>
              <a:off x="2574909" y="1607793"/>
              <a:ext cx="858902" cy="1285724"/>
              <a:chOff x="4371018" y="1720507"/>
              <a:chExt cx="858902" cy="1285724"/>
            </a:xfrm>
          </p:grpSpPr>
          <p:pic>
            <p:nvPicPr>
              <p:cNvPr id="55" name="Picture 54"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56" name="TextBox 55"/>
              <p:cNvSpPr txBox="1"/>
              <p:nvPr/>
            </p:nvSpPr>
            <p:spPr>
              <a:xfrm>
                <a:off x="4810239" y="2581063"/>
                <a:ext cx="419681"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DW</a:t>
                </a:r>
              </a:p>
            </p:txBody>
          </p:sp>
        </p:grpSp>
        <p:sp>
          <p:nvSpPr>
            <p:cNvPr id="54" name="TextBox 53"/>
            <p:cNvSpPr txBox="1"/>
            <p:nvPr/>
          </p:nvSpPr>
          <p:spPr>
            <a:xfrm>
              <a:off x="2986913" y="2277839"/>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9" name="PDB_121_CRM"/>
          <p:cNvGrpSpPr/>
          <p:nvPr/>
        </p:nvGrpSpPr>
        <p:grpSpPr>
          <a:xfrm>
            <a:off x="1989477" y="1606501"/>
            <a:ext cx="877430" cy="1285724"/>
            <a:chOff x="1989477" y="1913663"/>
            <a:chExt cx="877430" cy="1285724"/>
          </a:xfrm>
        </p:grpSpPr>
        <p:grpSp>
          <p:nvGrpSpPr>
            <p:cNvPr id="11" name="Group 57"/>
            <p:cNvGrpSpPr/>
            <p:nvPr/>
          </p:nvGrpSpPr>
          <p:grpSpPr>
            <a:xfrm>
              <a:off x="1989477" y="1913663"/>
              <a:ext cx="877430" cy="1285724"/>
              <a:chOff x="3785586" y="2017767"/>
              <a:chExt cx="877430" cy="1285724"/>
            </a:xfrm>
          </p:grpSpPr>
          <p:pic>
            <p:nvPicPr>
              <p:cNvPr id="61" name="Picture 60"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62" name="TextBox 61"/>
              <p:cNvSpPr txBox="1"/>
              <p:nvPr/>
            </p:nvSpPr>
            <p:spPr>
              <a:xfrm>
                <a:off x="4157098" y="2898560"/>
                <a:ext cx="5059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CRM</a:t>
                </a:r>
              </a:p>
            </p:txBody>
          </p:sp>
        </p:grpSp>
        <p:sp>
          <p:nvSpPr>
            <p:cNvPr id="60" name="TextBox 59"/>
            <p:cNvSpPr txBox="1"/>
            <p:nvPr/>
          </p:nvSpPr>
          <p:spPr>
            <a:xfrm>
              <a:off x="2406343" y="2577195"/>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13" name="Group 62"/>
          <p:cNvGrpSpPr/>
          <p:nvPr/>
        </p:nvGrpSpPr>
        <p:grpSpPr>
          <a:xfrm>
            <a:off x="1431064" y="1922175"/>
            <a:ext cx="875950" cy="1285724"/>
            <a:chOff x="1431064" y="2229337"/>
            <a:chExt cx="875950" cy="1285724"/>
          </a:xfrm>
        </p:grpSpPr>
        <p:grpSp>
          <p:nvGrpSpPr>
            <p:cNvPr id="14" name="Group 63"/>
            <p:cNvGrpSpPr/>
            <p:nvPr/>
          </p:nvGrpSpPr>
          <p:grpSpPr>
            <a:xfrm>
              <a:off x="1431064" y="2229337"/>
              <a:ext cx="875950" cy="1285724"/>
              <a:chOff x="3227173" y="2342051"/>
              <a:chExt cx="875950" cy="1285724"/>
            </a:xfrm>
          </p:grpSpPr>
          <p:pic>
            <p:nvPicPr>
              <p:cNvPr id="66" name="Picture 65"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67" name="TextBox 66"/>
              <p:cNvSpPr txBox="1"/>
              <p:nvPr/>
            </p:nvSpPr>
            <p:spPr>
              <a:xfrm>
                <a:off x="3630956" y="3216063"/>
                <a:ext cx="472167"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p:txBody>
          </p:sp>
        </p:grpSp>
        <p:sp>
          <p:nvSpPr>
            <p:cNvPr id="65" name="TextBox 64"/>
            <p:cNvSpPr txBox="1"/>
            <p:nvPr/>
          </p:nvSpPr>
          <p:spPr>
            <a:xfrm>
              <a:off x="1843914" y="2903766"/>
              <a:ext cx="459218" cy="261610"/>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12.1</a:t>
              </a:r>
            </a:p>
          </p:txBody>
        </p:sp>
      </p:grpSp>
      <p:grpSp>
        <p:nvGrpSpPr>
          <p:cNvPr id="15" name="Group 74"/>
          <p:cNvGrpSpPr/>
          <p:nvPr/>
        </p:nvGrpSpPr>
        <p:grpSpPr>
          <a:xfrm>
            <a:off x="4850283" y="2095691"/>
            <a:ext cx="2966718" cy="2070098"/>
            <a:chOff x="6323886" y="2622719"/>
            <a:chExt cx="2667000" cy="1951466"/>
          </a:xfrm>
        </p:grpSpPr>
        <p:pic>
          <p:nvPicPr>
            <p:cNvPr id="76" name="Picture 75"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886" y="3044663"/>
              <a:ext cx="2667000" cy="1529522"/>
            </a:xfrm>
            <a:prstGeom prst="rect">
              <a:avLst/>
            </a:prstGeom>
          </p:spPr>
        </p:pic>
        <p:pic>
          <p:nvPicPr>
            <p:cNvPr id="78" name="Picture 77"/>
            <p:cNvPicPr>
              <a:picLocks noChangeAspect="1"/>
            </p:cNvPicPr>
            <p:nvPr/>
          </p:nvPicPr>
          <p:blipFill>
            <a:blip r:embed="rId6" cstate="print"/>
            <a:stretch>
              <a:fillRect/>
            </a:stretch>
          </p:blipFill>
          <p:spPr>
            <a:xfrm>
              <a:off x="6661811" y="2622719"/>
              <a:ext cx="1984574" cy="1716388"/>
            </a:xfrm>
            <a:prstGeom prst="rect">
              <a:avLst/>
            </a:prstGeom>
          </p:spPr>
        </p:pic>
      </p:grpSp>
      <p:grpSp>
        <p:nvGrpSpPr>
          <p:cNvPr id="16" name="Group 8"/>
          <p:cNvGrpSpPr/>
          <p:nvPr/>
        </p:nvGrpSpPr>
        <p:grpSpPr>
          <a:xfrm>
            <a:off x="6505950" y="1286901"/>
            <a:ext cx="982164" cy="1301217"/>
            <a:chOff x="6505950" y="1594063"/>
            <a:chExt cx="982164" cy="1301217"/>
          </a:xfrm>
        </p:grpSpPr>
        <p:pic>
          <p:nvPicPr>
            <p:cNvPr id="114" name="Picture 113" descr="Embedded PDB Spars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5950" y="1594063"/>
              <a:ext cx="811403" cy="1301217"/>
            </a:xfrm>
            <a:prstGeom prst="rect">
              <a:avLst/>
            </a:prstGeom>
          </p:spPr>
        </p:pic>
        <p:sp>
          <p:nvSpPr>
            <p:cNvPr id="118" name="TextBox 117"/>
            <p:cNvSpPr txBox="1"/>
            <p:nvPr/>
          </p:nvSpPr>
          <p:spPr>
            <a:xfrm>
              <a:off x="6783177" y="2191093"/>
              <a:ext cx="704937" cy="600164"/>
            </a:xfrm>
            <a:prstGeom prst="rect">
              <a:avLst/>
            </a:prstGeom>
            <a:noFill/>
            <a:scene3d>
              <a:camera prst="isometricRightUp"/>
              <a:lightRig rig="threePt" dir="t"/>
            </a:scene3d>
          </p:spPr>
          <p:txBody>
            <a:bodyPr wrap="square" rtlCol="0">
              <a:spAutoFit/>
            </a:bodyPr>
            <a:lstStyle/>
            <a:p>
              <a:pPr algn="ctr"/>
              <a:r>
                <a:rPr lang="en-US" sz="1100" b="1" dirty="0" smtClean="0">
                  <a:solidFill>
                    <a:schemeClr val="bg1"/>
                  </a:solidFill>
                  <a:effectLst>
                    <a:glow rad="25400">
                      <a:schemeClr val="bg1">
                        <a:lumMod val="50000"/>
                      </a:schemeClr>
                    </a:glow>
                  </a:effectLst>
                </a:rPr>
                <a:t>ERP </a:t>
              </a:r>
              <a:r>
                <a:rPr lang="en-US" sz="1100" b="1" dirty="0" err="1" smtClean="0">
                  <a:solidFill>
                    <a:schemeClr val="bg1"/>
                  </a:solidFill>
                  <a:effectLst>
                    <a:glow rad="25400">
                      <a:schemeClr val="bg1">
                        <a:lumMod val="50000"/>
                      </a:schemeClr>
                    </a:glow>
                  </a:effectLst>
                </a:rPr>
                <a:t>Dev</a:t>
              </a:r>
              <a:r>
                <a:rPr lang="en-US" sz="1100" b="1" dirty="0" smtClean="0">
                  <a:solidFill>
                    <a:schemeClr val="bg1"/>
                  </a:solidFill>
                  <a:effectLst>
                    <a:glow rad="25400">
                      <a:schemeClr val="bg1">
                        <a:lumMod val="50000"/>
                      </a:schemeClr>
                    </a:glow>
                  </a:effectLst>
                </a:rPr>
                <a:t> Copy</a:t>
              </a:r>
            </a:p>
          </p:txBody>
        </p:sp>
      </p:grpSp>
      <p:grpSp>
        <p:nvGrpSpPr>
          <p:cNvPr id="17" name="Group 7"/>
          <p:cNvGrpSpPr/>
          <p:nvPr/>
        </p:nvGrpSpPr>
        <p:grpSpPr>
          <a:xfrm>
            <a:off x="5910625" y="1591162"/>
            <a:ext cx="988780" cy="1301217"/>
            <a:chOff x="5910625" y="1898324"/>
            <a:chExt cx="988780" cy="1301217"/>
          </a:xfrm>
        </p:grpSpPr>
        <p:pic>
          <p:nvPicPr>
            <p:cNvPr id="5" name="Picture 4" descr="Embedded PDB Spars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10625" y="1898324"/>
              <a:ext cx="811403" cy="1301217"/>
            </a:xfrm>
            <a:prstGeom prst="rect">
              <a:avLst/>
            </a:prstGeom>
          </p:spPr>
        </p:pic>
        <p:sp>
          <p:nvSpPr>
            <p:cNvPr id="117" name="TextBox 116"/>
            <p:cNvSpPr txBox="1"/>
            <p:nvPr/>
          </p:nvSpPr>
          <p:spPr>
            <a:xfrm>
              <a:off x="6194468" y="2501972"/>
              <a:ext cx="704937" cy="600164"/>
            </a:xfrm>
            <a:prstGeom prst="rect">
              <a:avLst/>
            </a:prstGeom>
            <a:noFill/>
            <a:scene3d>
              <a:camera prst="isometricRightUp"/>
              <a:lightRig rig="threePt" dir="t"/>
            </a:scene3d>
          </p:spPr>
          <p:txBody>
            <a:bodyPr wrap="square" rtlCol="0">
              <a:spAutoFit/>
            </a:bodyPr>
            <a:lstStyle/>
            <a:p>
              <a:pPr algn="ctr"/>
              <a:r>
                <a:rPr lang="en-US" sz="1100" b="1" dirty="0" smtClean="0">
                  <a:solidFill>
                    <a:schemeClr val="bg1"/>
                  </a:solidFill>
                  <a:effectLst>
                    <a:glow rad="25400">
                      <a:schemeClr val="bg1">
                        <a:lumMod val="50000"/>
                      </a:schemeClr>
                    </a:glow>
                  </a:effectLst>
                </a:rPr>
                <a:t>ERP </a:t>
              </a:r>
              <a:r>
                <a:rPr lang="en-US" sz="1100" b="1" dirty="0" err="1" smtClean="0">
                  <a:solidFill>
                    <a:schemeClr val="bg1"/>
                  </a:solidFill>
                  <a:effectLst>
                    <a:glow rad="25400">
                      <a:schemeClr val="bg1">
                        <a:lumMod val="50000"/>
                      </a:schemeClr>
                    </a:glow>
                  </a:effectLst>
                </a:rPr>
                <a:t>Dev</a:t>
              </a:r>
              <a:r>
                <a:rPr lang="en-US" sz="1100" b="1" dirty="0" smtClean="0">
                  <a:solidFill>
                    <a:schemeClr val="bg1"/>
                  </a:solidFill>
                  <a:effectLst>
                    <a:glow rad="25400">
                      <a:schemeClr val="bg1">
                        <a:lumMod val="50000"/>
                      </a:schemeClr>
                    </a:glow>
                  </a:effectLst>
                </a:rPr>
                <a:t> Copy</a:t>
              </a:r>
            </a:p>
          </p:txBody>
        </p:sp>
      </p:grpSp>
      <p:grpSp>
        <p:nvGrpSpPr>
          <p:cNvPr id="18" name="Group 95"/>
          <p:cNvGrpSpPr/>
          <p:nvPr/>
        </p:nvGrpSpPr>
        <p:grpSpPr>
          <a:xfrm>
            <a:off x="5347230" y="1915830"/>
            <a:ext cx="976426" cy="1285724"/>
            <a:chOff x="3227173" y="2342051"/>
            <a:chExt cx="976426" cy="1285724"/>
          </a:xfrm>
        </p:grpSpPr>
        <p:pic>
          <p:nvPicPr>
            <p:cNvPr id="100" name="Picture 99"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102" name="TextBox 101"/>
            <p:cNvSpPr txBox="1"/>
            <p:nvPr/>
          </p:nvSpPr>
          <p:spPr>
            <a:xfrm>
              <a:off x="3498662" y="2925021"/>
              <a:ext cx="704937" cy="600164"/>
            </a:xfrm>
            <a:prstGeom prst="rect">
              <a:avLst/>
            </a:prstGeom>
            <a:noFill/>
            <a:scene3d>
              <a:camera prst="isometricRightUp"/>
              <a:lightRig rig="threePt" dir="t"/>
            </a:scene3d>
          </p:spPr>
          <p:txBody>
            <a:bodyPr wrap="square" rtlCol="0">
              <a:spAutoFit/>
            </a:bodyPr>
            <a:lstStyle/>
            <a:p>
              <a:pPr algn="ctr"/>
              <a:r>
                <a:rPr lang="en-US" sz="1100" b="1" dirty="0" smtClean="0">
                  <a:solidFill>
                    <a:schemeClr val="bg1"/>
                  </a:solidFill>
                </a:rPr>
                <a:t>ERP </a:t>
              </a:r>
              <a:r>
                <a:rPr lang="en-US" sz="1100" b="1" dirty="0" err="1" smtClean="0">
                  <a:solidFill>
                    <a:schemeClr val="bg1"/>
                  </a:solidFill>
                </a:rPr>
                <a:t>Dev</a:t>
              </a:r>
              <a:r>
                <a:rPr lang="en-US" sz="1100" b="1" dirty="0" smtClean="0">
                  <a:solidFill>
                    <a:schemeClr val="bg1"/>
                  </a:solidFill>
                </a:rPr>
                <a:t> Copy</a:t>
              </a:r>
            </a:p>
          </p:txBody>
        </p:sp>
      </p:grpSp>
      <p:pic>
        <p:nvPicPr>
          <p:cNvPr id="7" name="Picture 6" descr="Unlabelled Unplugged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26069" y="1908662"/>
            <a:ext cx="800100" cy="1492607"/>
          </a:xfrm>
          <a:prstGeom prst="rect">
            <a:avLst/>
          </a:prstGeom>
        </p:spPr>
      </p:pic>
      <p:pic>
        <p:nvPicPr>
          <p:cNvPr id="12" name="Picture 11" descr="Glass Fron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7814" y="1057348"/>
            <a:ext cx="2965301" cy="3098139"/>
          </a:xfrm>
          <a:prstGeom prst="rect">
            <a:avLst/>
          </a:prstGeom>
        </p:spPr>
      </p:pic>
      <p:pic>
        <p:nvPicPr>
          <p:cNvPr id="119" name="Picture 118" descr="Glass Fron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5581" y="1063256"/>
            <a:ext cx="2965301" cy="3098139"/>
          </a:xfrm>
          <a:prstGeom prst="rect">
            <a:avLst/>
          </a:prstGeom>
        </p:spPr>
      </p:pic>
    </p:spTree>
    <p:custDataLst>
      <p:tags r:id="rId1"/>
    </p:custDataLst>
    <p:extLst>
      <p:ext uri="{BB962C8B-B14F-4D97-AF65-F5344CB8AC3E}">
        <p14:creationId xmlns:p14="http://schemas.microsoft.com/office/powerpoint/2010/main" val="40705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0" presetClass="path" presetSubtype="0" accel="50000" decel="50000" fill="hold" nodeType="withEffect">
                                  <p:stCondLst>
                                    <p:cond delay="0"/>
                                  </p:stCondLst>
                                  <p:childTnLst>
                                    <p:animMotion origin="layout" path="M -2.12574E-6 -6.3541E-7 C 0.08076 -0.11166 0.15179 -0.23041 0.20841 -0.26989 C 0.26502 -0.30938 0.30323 -0.28285 0.34005 -0.23751 C 0.37687 -0.19216 0.41108 -0.04719 0.42984 0.00278 " pathEditMode="relative" rAng="0" ptsTypes="aaaa">
                                      <p:cBhvr>
                                        <p:cTn id="9" dur="2000" fill="hold"/>
                                        <p:tgtEl>
                                          <p:spTgt spid="7"/>
                                        </p:tgtEl>
                                        <p:attrNameLst>
                                          <p:attrName>ppt_x</p:attrName>
                                          <p:attrName>ppt_y</p:attrName>
                                        </p:attrNameLst>
                                      </p:cBhvr>
                                      <p:rCtr x="21483" y="-15330"/>
                                    </p:animMotion>
                                  </p:childTnLst>
                                </p:cTn>
                              </p:par>
                            </p:childTnLst>
                          </p:cTn>
                        </p:par>
                        <p:par>
                          <p:cTn id="10" fill="hold">
                            <p:stCondLst>
                              <p:cond delay="2000"/>
                            </p:stCondLst>
                            <p:childTnLst>
                              <p:par>
                                <p:cTn id="11" presetID="10" presetClass="exit" presetSubtype="0" fill="hold"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2. Consolidation of Disparate Applications</a:t>
            </a:r>
            <a:endParaRPr lang="en-US" dirty="0">
              <a:solidFill>
                <a:srgbClr val="0000FF"/>
              </a:solidFill>
            </a:endParaRPr>
          </a:p>
        </p:txBody>
      </p:sp>
      <p:sp>
        <p:nvSpPr>
          <p:cNvPr id="5" name="Text Placeholder 4"/>
          <p:cNvSpPr>
            <a:spLocks noGrp="1"/>
          </p:cNvSpPr>
          <p:nvPr>
            <p:ph type="body" sz="quarter" idx="13"/>
          </p:nvPr>
        </p:nvSpPr>
        <p:spPr/>
        <p:txBody>
          <a:bodyPr/>
          <a:lstStyle/>
          <a:p>
            <a:r>
              <a:rPr lang="en-US" dirty="0" smtClean="0"/>
              <a:t>Shared overhead of memory </a:t>
            </a:r>
            <a:r>
              <a:rPr lang="en-US" dirty="0"/>
              <a:t>and </a:t>
            </a:r>
            <a:r>
              <a:rPr lang="en-US" dirty="0" smtClean="0"/>
              <a:t>processes</a:t>
            </a:r>
            <a:endParaRPr lang="en-US" dirty="0"/>
          </a:p>
        </p:txBody>
      </p:sp>
      <p:sp>
        <p:nvSpPr>
          <p:cNvPr id="106" name="TextBox 105"/>
          <p:cNvSpPr txBox="1"/>
          <p:nvPr/>
        </p:nvSpPr>
        <p:spPr>
          <a:xfrm>
            <a:off x="6022340" y="948362"/>
            <a:ext cx="1479892" cy="276999"/>
          </a:xfrm>
          <a:prstGeom prst="rect">
            <a:avLst/>
          </a:prstGeom>
          <a:noFill/>
        </p:spPr>
        <p:txBody>
          <a:bodyPr wrap="none" rtlCol="0">
            <a:spAutoFit/>
          </a:bodyPr>
          <a:lstStyle/>
          <a:p>
            <a:r>
              <a:rPr lang="en-US" sz="1200" dirty="0" smtClean="0">
                <a:solidFill>
                  <a:schemeClr val="tx2"/>
                </a:solidFill>
              </a:rPr>
              <a:t>System Resources</a:t>
            </a:r>
          </a:p>
        </p:txBody>
      </p:sp>
      <p:pic>
        <p:nvPicPr>
          <p:cNvPr id="81" name="Picture 80" descr="dial mid low.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6975" y="1257301"/>
            <a:ext cx="889000" cy="889000"/>
          </a:xfrm>
          <a:prstGeom prst="rect">
            <a:avLst/>
          </a:prstGeom>
        </p:spPr>
      </p:pic>
      <p:grpSp>
        <p:nvGrpSpPr>
          <p:cNvPr id="2" name="Group 2"/>
          <p:cNvGrpSpPr/>
          <p:nvPr/>
        </p:nvGrpSpPr>
        <p:grpSpPr>
          <a:xfrm>
            <a:off x="3008913" y="1122661"/>
            <a:ext cx="2850816" cy="3273779"/>
            <a:chOff x="6293184" y="1327888"/>
            <a:chExt cx="2850816" cy="3273779"/>
          </a:xfrm>
        </p:grpSpPr>
        <p:grpSp>
          <p:nvGrpSpPr>
            <p:cNvPr id="3" name="Group 25"/>
            <p:cNvGrpSpPr/>
            <p:nvPr/>
          </p:nvGrpSpPr>
          <p:grpSpPr>
            <a:xfrm>
              <a:off x="6302486" y="2735319"/>
              <a:ext cx="2841514" cy="1866348"/>
              <a:chOff x="6277323" y="2745229"/>
              <a:chExt cx="2841514" cy="1866348"/>
            </a:xfrm>
          </p:grpSpPr>
          <p:pic>
            <p:nvPicPr>
              <p:cNvPr id="27" name="Picture 26"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29" name="TextBox 28"/>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30" name="Picture 29"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258" y="2737499"/>
              <a:ext cx="2667000" cy="1529522"/>
            </a:xfrm>
            <a:prstGeom prst="rect">
              <a:avLst/>
            </a:prstGeom>
          </p:spPr>
        </p:pic>
        <p:pic>
          <p:nvPicPr>
            <p:cNvPr id="31" name="Picture 30"/>
            <p:cNvPicPr>
              <a:picLocks noChangeAspect="1"/>
            </p:cNvPicPr>
            <p:nvPr/>
          </p:nvPicPr>
          <p:blipFill>
            <a:blip r:embed="rId6" cstate="print"/>
            <a:stretch>
              <a:fillRect/>
            </a:stretch>
          </p:blipFill>
          <p:spPr>
            <a:xfrm>
              <a:off x="6638183" y="2315555"/>
              <a:ext cx="1984574" cy="1716388"/>
            </a:xfrm>
            <a:prstGeom prst="rect">
              <a:avLst/>
            </a:prstGeom>
          </p:spPr>
        </p:pic>
        <p:pic>
          <p:nvPicPr>
            <p:cNvPr id="32" name="Picture 31" descr="Embedded DW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6433" y="1615987"/>
              <a:ext cx="762000" cy="1143000"/>
            </a:xfrm>
            <a:prstGeom prst="rect">
              <a:avLst/>
            </a:prstGeom>
          </p:spPr>
        </p:pic>
        <p:pic>
          <p:nvPicPr>
            <p:cNvPr id="33" name="Picture 32" descr="Embedded CRM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2061" y="1904237"/>
              <a:ext cx="762000" cy="1143000"/>
            </a:xfrm>
            <a:prstGeom prst="rect">
              <a:avLst/>
            </a:prstGeom>
          </p:spPr>
        </p:pic>
        <p:pic>
          <p:nvPicPr>
            <p:cNvPr id="34" name="Picture 33" descr="Embedded ERP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6329" y="2201498"/>
              <a:ext cx="762000" cy="1120140"/>
            </a:xfrm>
            <a:prstGeom prst="rect">
              <a:avLst/>
            </a:prstGeom>
          </p:spPr>
        </p:pic>
        <p:grpSp>
          <p:nvGrpSpPr>
            <p:cNvPr id="4" name="Group 34"/>
            <p:cNvGrpSpPr/>
            <p:nvPr/>
          </p:nvGrpSpPr>
          <p:grpSpPr>
            <a:xfrm>
              <a:off x="7955961" y="2459133"/>
              <a:ext cx="680946" cy="1000393"/>
              <a:chOff x="1659761" y="1080554"/>
              <a:chExt cx="2484203" cy="3649600"/>
            </a:xfrm>
            <a:effectLst>
              <a:outerShdw blurRad="50800" dist="38100" dir="5400000" algn="t" rotWithShape="0">
                <a:prstClr val="black">
                  <a:alpha val="40000"/>
                </a:prstClr>
              </a:outerShdw>
            </a:effectLst>
          </p:grpSpPr>
          <p:pic>
            <p:nvPicPr>
              <p:cNvPr id="36" name="Picture 35" descr="HighTech.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37" name="Picture 36"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38" name="Picture 37" descr="RapidAppDevelopme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grpSp>
          <p:nvGrpSpPr>
            <p:cNvPr id="6" name="Group 38"/>
            <p:cNvGrpSpPr/>
            <p:nvPr/>
          </p:nvGrpSpPr>
          <p:grpSpPr>
            <a:xfrm>
              <a:off x="7168799" y="3128956"/>
              <a:ext cx="965148" cy="853929"/>
              <a:chOff x="777065" y="3100294"/>
              <a:chExt cx="1684494" cy="1490381"/>
            </a:xfrm>
          </p:grpSpPr>
          <p:pic>
            <p:nvPicPr>
              <p:cNvPr id="40" name="Picture 39"/>
              <p:cNvPicPr>
                <a:picLocks noChangeAspect="1"/>
              </p:cNvPicPr>
              <p:nvPr/>
            </p:nvPicPr>
            <p:blipFill>
              <a:blip r:embed="rId12" cstate="print"/>
              <a:stretch>
                <a:fillRect/>
              </a:stretch>
            </p:blipFill>
            <p:spPr>
              <a:xfrm>
                <a:off x="777065" y="3100294"/>
                <a:ext cx="1379694" cy="1185581"/>
              </a:xfrm>
              <a:prstGeom prst="rect">
                <a:avLst/>
              </a:prstGeom>
            </p:spPr>
          </p:pic>
          <p:pic>
            <p:nvPicPr>
              <p:cNvPr id="41" name="Picture 40"/>
              <p:cNvPicPr>
                <a:picLocks noChangeAspect="1"/>
              </p:cNvPicPr>
              <p:nvPr/>
            </p:nvPicPr>
            <p:blipFill>
              <a:blip r:embed="rId12" cstate="print"/>
              <a:stretch>
                <a:fillRect/>
              </a:stretch>
            </p:blipFill>
            <p:spPr>
              <a:xfrm>
                <a:off x="929465" y="3252694"/>
                <a:ext cx="1379694" cy="1185581"/>
              </a:xfrm>
              <a:prstGeom prst="rect">
                <a:avLst/>
              </a:prstGeom>
            </p:spPr>
          </p:pic>
          <p:pic>
            <p:nvPicPr>
              <p:cNvPr id="42" name="Picture 41"/>
              <p:cNvPicPr>
                <a:picLocks noChangeAspect="1"/>
              </p:cNvPicPr>
              <p:nvPr/>
            </p:nvPicPr>
            <p:blipFill>
              <a:blip r:embed="rId12" cstate="print"/>
              <a:stretch>
                <a:fillRect/>
              </a:stretch>
            </p:blipFill>
            <p:spPr>
              <a:xfrm>
                <a:off x="1081865" y="3405094"/>
                <a:ext cx="1379694" cy="1185581"/>
              </a:xfrm>
              <a:prstGeom prst="rect">
                <a:avLst/>
              </a:prstGeom>
            </p:spPr>
          </p:pic>
        </p:grpSp>
        <p:pic>
          <p:nvPicPr>
            <p:cNvPr id="43" name="Picture 42" descr="Glass Fron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93184" y="1327888"/>
              <a:ext cx="2667000" cy="2936497"/>
            </a:xfrm>
            <a:prstGeom prst="rect">
              <a:avLst/>
            </a:prstGeom>
          </p:spPr>
        </p:pic>
      </p:grpSp>
    </p:spTree>
    <p:extLst>
      <p:ext uri="{BB962C8B-B14F-4D97-AF65-F5344CB8AC3E}">
        <p14:creationId xmlns:p14="http://schemas.microsoft.com/office/powerpoint/2010/main" val="36331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163" descr="Glass Fro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184" y="1327888"/>
            <a:ext cx="2667000" cy="2936497"/>
          </a:xfrm>
          <a:prstGeom prst="rect">
            <a:avLst/>
          </a:prstGeom>
        </p:spPr>
      </p:pic>
      <p:grpSp>
        <p:nvGrpSpPr>
          <p:cNvPr id="9" name="Group 88"/>
          <p:cNvGrpSpPr/>
          <p:nvPr/>
        </p:nvGrpSpPr>
        <p:grpSpPr>
          <a:xfrm>
            <a:off x="6302486" y="2735319"/>
            <a:ext cx="2841514" cy="1866348"/>
            <a:chOff x="6277323" y="2745229"/>
            <a:chExt cx="2841514" cy="1866348"/>
          </a:xfrm>
        </p:grpSpPr>
        <p:pic>
          <p:nvPicPr>
            <p:cNvPr id="90" name="Picture 89"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277323" y="2745229"/>
              <a:ext cx="2667000" cy="1866348"/>
            </a:xfrm>
            <a:prstGeom prst="rect">
              <a:avLst/>
            </a:prstGeom>
          </p:spPr>
        </p:pic>
        <p:sp>
          <p:nvSpPr>
            <p:cNvPr id="91" name="TextBox 90"/>
            <p:cNvSpPr txBox="1"/>
            <p:nvPr/>
          </p:nvSpPr>
          <p:spPr>
            <a:xfrm>
              <a:off x="7007161" y="3629874"/>
              <a:ext cx="2111676" cy="338554"/>
            </a:xfrm>
            <a:prstGeom prst="rect">
              <a:avLst/>
            </a:prstGeom>
            <a:noFill/>
            <a:scene3d>
              <a:camera prst="isometricRightUp"/>
              <a:lightRig rig="threePt" dir="t"/>
            </a:scene3d>
          </p:spPr>
          <p:txBody>
            <a:bodyPr wrap="none" rtlCol="0">
              <a:spAutoFit/>
            </a:bodyPr>
            <a:lstStyle/>
            <a:p>
              <a:r>
                <a:rPr lang="en-US" sz="1600" b="1" dirty="0" smtClean="0">
                  <a:solidFill>
                    <a:schemeClr val="bg1"/>
                  </a:solidFill>
                </a:rPr>
                <a:t>Container Database</a:t>
              </a:r>
            </a:p>
          </p:txBody>
        </p:sp>
      </p:grpSp>
      <p:pic>
        <p:nvPicPr>
          <p:cNvPr id="28" name="Picture 27"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258" y="2737499"/>
            <a:ext cx="2667000" cy="1529522"/>
          </a:xfrm>
          <a:prstGeom prst="rect">
            <a:avLst/>
          </a:prstGeom>
        </p:spPr>
      </p:pic>
      <p:pic>
        <p:nvPicPr>
          <p:cNvPr id="25" name="Picture 24"/>
          <p:cNvPicPr>
            <a:picLocks noChangeAspect="1"/>
          </p:cNvPicPr>
          <p:nvPr/>
        </p:nvPicPr>
        <p:blipFill>
          <a:blip r:embed="rId6" cstate="print"/>
          <a:stretch>
            <a:fillRect/>
          </a:stretch>
        </p:blipFill>
        <p:spPr>
          <a:xfrm>
            <a:off x="6638183" y="2315555"/>
            <a:ext cx="1984574" cy="1716388"/>
          </a:xfrm>
          <a:prstGeom prst="rect">
            <a:avLst/>
          </a:prstGeom>
        </p:spPr>
      </p:pic>
      <p:grpSp>
        <p:nvGrpSpPr>
          <p:cNvPr id="11" name="Group 92"/>
          <p:cNvGrpSpPr/>
          <p:nvPr/>
        </p:nvGrpSpPr>
        <p:grpSpPr>
          <a:xfrm>
            <a:off x="7955961" y="2459133"/>
            <a:ext cx="680946" cy="1000393"/>
            <a:chOff x="1659761" y="1080554"/>
            <a:chExt cx="2484203" cy="3649600"/>
          </a:xfrm>
          <a:effectLst>
            <a:outerShdw blurRad="50800" dist="38100" dir="5400000" algn="t" rotWithShape="0">
              <a:prstClr val="black">
                <a:alpha val="40000"/>
              </a:prstClr>
            </a:outerShdw>
          </a:effectLst>
        </p:grpSpPr>
        <p:pic>
          <p:nvPicPr>
            <p:cNvPr id="94" name="Picture 93" descr="HighTec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95" name="Picture 94"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96" name="Picture 95"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grpSp>
        <p:nvGrpSpPr>
          <p:cNvPr id="12" name="Group 96"/>
          <p:cNvGrpSpPr/>
          <p:nvPr/>
        </p:nvGrpSpPr>
        <p:grpSpPr>
          <a:xfrm>
            <a:off x="7168799" y="3128956"/>
            <a:ext cx="965148" cy="853929"/>
            <a:chOff x="777065" y="3100294"/>
            <a:chExt cx="1684494" cy="1490381"/>
          </a:xfrm>
        </p:grpSpPr>
        <p:pic>
          <p:nvPicPr>
            <p:cNvPr id="98" name="Picture 97"/>
            <p:cNvPicPr>
              <a:picLocks noChangeAspect="1"/>
            </p:cNvPicPr>
            <p:nvPr/>
          </p:nvPicPr>
          <p:blipFill>
            <a:blip r:embed="rId9" cstate="print"/>
            <a:stretch>
              <a:fillRect/>
            </a:stretch>
          </p:blipFill>
          <p:spPr>
            <a:xfrm>
              <a:off x="777065" y="3100294"/>
              <a:ext cx="1379694" cy="1185581"/>
            </a:xfrm>
            <a:prstGeom prst="rect">
              <a:avLst/>
            </a:prstGeom>
          </p:spPr>
        </p:pic>
        <p:pic>
          <p:nvPicPr>
            <p:cNvPr id="99" name="Picture 98"/>
            <p:cNvPicPr>
              <a:picLocks noChangeAspect="1"/>
            </p:cNvPicPr>
            <p:nvPr/>
          </p:nvPicPr>
          <p:blipFill>
            <a:blip r:embed="rId9" cstate="print"/>
            <a:stretch>
              <a:fillRect/>
            </a:stretch>
          </p:blipFill>
          <p:spPr>
            <a:xfrm>
              <a:off x="929465" y="3252694"/>
              <a:ext cx="1379694" cy="1185581"/>
            </a:xfrm>
            <a:prstGeom prst="rect">
              <a:avLst/>
            </a:prstGeom>
          </p:spPr>
        </p:pic>
        <p:pic>
          <p:nvPicPr>
            <p:cNvPr id="100" name="Picture 99"/>
            <p:cNvPicPr>
              <a:picLocks noChangeAspect="1"/>
            </p:cNvPicPr>
            <p:nvPr/>
          </p:nvPicPr>
          <p:blipFill>
            <a:blip r:embed="rId9" cstate="print"/>
            <a:stretch>
              <a:fillRect/>
            </a:stretch>
          </p:blipFill>
          <p:spPr>
            <a:xfrm>
              <a:off x="1081865" y="3405094"/>
              <a:ext cx="1379694" cy="1185581"/>
            </a:xfrm>
            <a:prstGeom prst="rect">
              <a:avLst/>
            </a:prstGeom>
          </p:spPr>
        </p:pic>
      </p:grpSp>
      <p:sp>
        <p:nvSpPr>
          <p:cNvPr id="10" name="Title 9"/>
          <p:cNvSpPr>
            <a:spLocks noGrp="1"/>
          </p:cNvSpPr>
          <p:nvPr>
            <p:ph type="title"/>
          </p:nvPr>
        </p:nvSpPr>
        <p:spPr/>
        <p:txBody>
          <a:bodyPr/>
          <a:lstStyle/>
          <a:p>
            <a:r>
              <a:rPr lang="en-US" dirty="0"/>
              <a:t>New </a:t>
            </a:r>
            <a:r>
              <a:rPr lang="en-US" dirty="0" smtClean="0"/>
              <a:t>Multitenant Architecture</a:t>
            </a:r>
            <a:endParaRPr lang="en-US" dirty="0">
              <a:solidFill>
                <a:srgbClr val="0000FF"/>
              </a:solidFill>
            </a:endParaRPr>
          </a:p>
        </p:txBody>
      </p:sp>
      <p:sp>
        <p:nvSpPr>
          <p:cNvPr id="5" name="Text Placeholder 4"/>
          <p:cNvSpPr>
            <a:spLocks noGrp="1"/>
          </p:cNvSpPr>
          <p:nvPr>
            <p:ph type="body" sz="quarter" idx="13"/>
          </p:nvPr>
        </p:nvSpPr>
        <p:spPr/>
        <p:txBody>
          <a:bodyPr/>
          <a:lstStyle/>
          <a:p>
            <a:r>
              <a:rPr lang="en-US" dirty="0"/>
              <a:t>Memory and processes required at container level only</a:t>
            </a:r>
          </a:p>
        </p:txBody>
      </p:sp>
      <p:pic>
        <p:nvPicPr>
          <p:cNvPr id="2" name="Picture 1" descr="Database Drum V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87748" y="2540221"/>
            <a:ext cx="736600" cy="1087769"/>
          </a:xfrm>
          <a:prstGeom prst="rect">
            <a:avLst/>
          </a:prstGeom>
        </p:spPr>
      </p:pic>
      <p:pic>
        <p:nvPicPr>
          <p:cNvPr id="3" name="Picture 2" descr="Unplugged DW 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95154" y="2547629"/>
            <a:ext cx="762000" cy="1329612"/>
          </a:xfrm>
          <a:prstGeom prst="rect">
            <a:avLst/>
          </a:prstGeom>
        </p:spPr>
      </p:pic>
      <p:pic>
        <p:nvPicPr>
          <p:cNvPr id="82" name="Picture 81" descr="Database Drum V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21732" y="2557503"/>
            <a:ext cx="736600" cy="1087769"/>
          </a:xfrm>
          <a:prstGeom prst="rect">
            <a:avLst/>
          </a:prstGeom>
        </p:spPr>
      </p:pic>
      <p:pic>
        <p:nvPicPr>
          <p:cNvPr id="6" name="Picture 5" descr="Unplugged CRM PD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38857" y="2575169"/>
            <a:ext cx="762000" cy="1329612"/>
          </a:xfrm>
          <a:prstGeom prst="rect">
            <a:avLst/>
          </a:prstGeom>
        </p:spPr>
      </p:pic>
      <p:pic>
        <p:nvPicPr>
          <p:cNvPr id="85" name="Picture 84" descr="Database Drum V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27769" y="2556769"/>
            <a:ext cx="736600" cy="1087769"/>
          </a:xfrm>
          <a:prstGeom prst="rect">
            <a:avLst/>
          </a:prstGeom>
        </p:spPr>
      </p:pic>
      <p:pic>
        <p:nvPicPr>
          <p:cNvPr id="8" name="Picture 7" descr="Unplugged ERP PD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37703" y="2560095"/>
            <a:ext cx="774700" cy="1316990"/>
          </a:xfrm>
          <a:prstGeom prst="rect">
            <a:avLst/>
          </a:prstGeom>
        </p:spPr>
      </p:pic>
      <p:grpSp>
        <p:nvGrpSpPr>
          <p:cNvPr id="13" name="Group 85"/>
          <p:cNvGrpSpPr/>
          <p:nvPr/>
        </p:nvGrpSpPr>
        <p:grpSpPr>
          <a:xfrm>
            <a:off x="134503" y="1334977"/>
            <a:ext cx="2667215" cy="3271396"/>
            <a:chOff x="127266" y="1329070"/>
            <a:chExt cx="2667215" cy="3271396"/>
          </a:xfrm>
        </p:grpSpPr>
        <p:pic>
          <p:nvPicPr>
            <p:cNvPr id="87" name="Picture 86" descr="Dark Grey Blinth.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6" y="2729025"/>
              <a:ext cx="2667000" cy="1871441"/>
            </a:xfrm>
            <a:prstGeom prst="rect">
              <a:avLst/>
            </a:prstGeom>
          </p:spPr>
        </p:pic>
        <p:pic>
          <p:nvPicPr>
            <p:cNvPr id="92" name="Picture 91"/>
            <p:cNvPicPr>
              <a:picLocks noChangeAspect="1"/>
            </p:cNvPicPr>
            <p:nvPr/>
          </p:nvPicPr>
          <p:blipFill>
            <a:blip r:embed="rId15" cstate="print"/>
            <a:stretch>
              <a:fillRect/>
            </a:stretch>
          </p:blipFill>
          <p:spPr>
            <a:xfrm>
              <a:off x="1717464" y="2221868"/>
              <a:ext cx="727072" cy="1088643"/>
            </a:xfrm>
            <a:prstGeom prst="rect">
              <a:avLst/>
            </a:prstGeom>
          </p:spPr>
        </p:pic>
        <p:grpSp>
          <p:nvGrpSpPr>
            <p:cNvPr id="14" name="Group 100"/>
            <p:cNvGrpSpPr/>
            <p:nvPr/>
          </p:nvGrpSpPr>
          <p:grpSpPr>
            <a:xfrm>
              <a:off x="1230798" y="2600749"/>
              <a:ext cx="680946" cy="1000393"/>
              <a:chOff x="1659761" y="1080554"/>
              <a:chExt cx="2484203" cy="3649600"/>
            </a:xfrm>
            <a:effectLst>
              <a:outerShdw blurRad="50800" dist="38100" dir="5400000" algn="t" rotWithShape="0">
                <a:prstClr val="black">
                  <a:alpha val="40000"/>
                </a:prstClr>
              </a:outerShdw>
            </a:effectLst>
          </p:grpSpPr>
          <p:pic>
            <p:nvPicPr>
              <p:cNvPr id="113" name="Picture 112" descr="HighTec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114" name="Picture 113"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115" name="Picture 114"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sp>
          <p:nvSpPr>
            <p:cNvPr id="102" name="TextBox 101"/>
            <p:cNvSpPr txBox="1"/>
            <p:nvPr/>
          </p:nvSpPr>
          <p:spPr>
            <a:xfrm>
              <a:off x="1548854" y="3670529"/>
              <a:ext cx="550576"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ERP</a:t>
              </a:r>
            </a:p>
          </p:txBody>
        </p:sp>
        <p:grpSp>
          <p:nvGrpSpPr>
            <p:cNvPr id="16" name="Group 103"/>
            <p:cNvGrpSpPr/>
            <p:nvPr/>
          </p:nvGrpSpPr>
          <p:grpSpPr>
            <a:xfrm>
              <a:off x="408327" y="3226266"/>
              <a:ext cx="965148" cy="853929"/>
              <a:chOff x="777065" y="3100294"/>
              <a:chExt cx="1684494" cy="1490381"/>
            </a:xfrm>
          </p:grpSpPr>
          <p:pic>
            <p:nvPicPr>
              <p:cNvPr id="110" name="Picture 109"/>
              <p:cNvPicPr>
                <a:picLocks noChangeAspect="1"/>
              </p:cNvPicPr>
              <p:nvPr/>
            </p:nvPicPr>
            <p:blipFill>
              <a:blip r:embed="rId9" cstate="print"/>
              <a:stretch>
                <a:fillRect/>
              </a:stretch>
            </p:blipFill>
            <p:spPr>
              <a:xfrm>
                <a:off x="777065" y="3100294"/>
                <a:ext cx="1379694" cy="1185581"/>
              </a:xfrm>
              <a:prstGeom prst="rect">
                <a:avLst/>
              </a:prstGeom>
            </p:spPr>
          </p:pic>
          <p:pic>
            <p:nvPicPr>
              <p:cNvPr id="111" name="Picture 110"/>
              <p:cNvPicPr>
                <a:picLocks noChangeAspect="1"/>
              </p:cNvPicPr>
              <p:nvPr/>
            </p:nvPicPr>
            <p:blipFill>
              <a:blip r:embed="rId9" cstate="print"/>
              <a:stretch>
                <a:fillRect/>
              </a:stretch>
            </p:blipFill>
            <p:spPr>
              <a:xfrm>
                <a:off x="929465" y="3252694"/>
                <a:ext cx="1379694" cy="1185581"/>
              </a:xfrm>
              <a:prstGeom prst="rect">
                <a:avLst/>
              </a:prstGeom>
            </p:spPr>
          </p:pic>
          <p:pic>
            <p:nvPicPr>
              <p:cNvPr id="112" name="Picture 111"/>
              <p:cNvPicPr>
                <a:picLocks noChangeAspect="1"/>
              </p:cNvPicPr>
              <p:nvPr/>
            </p:nvPicPr>
            <p:blipFill>
              <a:blip r:embed="rId9" cstate="print"/>
              <a:stretch>
                <a:fillRect/>
              </a:stretch>
            </p:blipFill>
            <p:spPr>
              <a:xfrm>
                <a:off x="1081865" y="3405094"/>
                <a:ext cx="1379694" cy="1185581"/>
              </a:xfrm>
              <a:prstGeom prst="rect">
                <a:avLst/>
              </a:prstGeom>
            </p:spPr>
          </p:pic>
        </p:grpSp>
        <p:sp>
          <p:nvSpPr>
            <p:cNvPr id="105" name="TextBox 104"/>
            <p:cNvSpPr txBox="1"/>
            <p:nvPr/>
          </p:nvSpPr>
          <p:spPr>
            <a:xfrm>
              <a:off x="870838" y="3806926"/>
              <a:ext cx="676400" cy="246221"/>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r>
                <a:rPr lang="en-US" sz="1000" b="1" dirty="0" smtClean="0">
                  <a:solidFill>
                    <a:schemeClr val="bg1"/>
                  </a:solidFill>
                  <a:effectLst>
                    <a:glow rad="12700">
                      <a:schemeClr val="tx1"/>
                    </a:glow>
                  </a:effectLst>
                </a:rPr>
                <a:t>Memory</a:t>
              </a:r>
            </a:p>
          </p:txBody>
        </p:sp>
        <p:sp>
          <p:nvSpPr>
            <p:cNvPr id="107" name="TextBox 106"/>
            <p:cNvSpPr txBox="1"/>
            <p:nvPr/>
          </p:nvSpPr>
          <p:spPr>
            <a:xfrm>
              <a:off x="1307309" y="3329508"/>
              <a:ext cx="932817"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Background</a:t>
              </a:r>
            </a:p>
            <a:p>
              <a:pPr algn="ctr"/>
              <a:r>
                <a:rPr lang="en-US" sz="1000" b="1" dirty="0" smtClean="0">
                  <a:solidFill>
                    <a:schemeClr val="bg1"/>
                  </a:solidFill>
                  <a:effectLst>
                    <a:glow rad="12700">
                      <a:schemeClr val="tx1"/>
                    </a:glow>
                  </a:effectLst>
                </a:rPr>
                <a:t>Processes</a:t>
              </a:r>
            </a:p>
          </p:txBody>
        </p:sp>
        <p:sp>
          <p:nvSpPr>
            <p:cNvPr id="108" name="TextBox 107"/>
            <p:cNvSpPr txBox="1"/>
            <p:nvPr/>
          </p:nvSpPr>
          <p:spPr>
            <a:xfrm>
              <a:off x="1977016" y="2996216"/>
              <a:ext cx="754922"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Database</a:t>
              </a:r>
            </a:p>
            <a:p>
              <a:pPr algn="ctr"/>
              <a:r>
                <a:rPr lang="en-US" sz="1000" b="1" dirty="0" smtClean="0">
                  <a:solidFill>
                    <a:schemeClr val="bg1"/>
                  </a:solidFill>
                  <a:effectLst>
                    <a:glow rad="12700">
                      <a:schemeClr val="tx1"/>
                    </a:glow>
                  </a:effectLst>
                </a:rPr>
                <a:t>Files</a:t>
              </a:r>
            </a:p>
          </p:txBody>
        </p:sp>
        <p:pic>
          <p:nvPicPr>
            <p:cNvPr id="109" name="Picture 108" descr="Glass Fro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481" y="1329070"/>
              <a:ext cx="2667000" cy="2936497"/>
            </a:xfrm>
            <a:prstGeom prst="rect">
              <a:avLst/>
            </a:prstGeom>
          </p:spPr>
        </p:pic>
      </p:grpSp>
      <p:sp>
        <p:nvSpPr>
          <p:cNvPr id="106" name="TextBox 105"/>
          <p:cNvSpPr txBox="1"/>
          <p:nvPr/>
        </p:nvSpPr>
        <p:spPr>
          <a:xfrm>
            <a:off x="6012815" y="938837"/>
            <a:ext cx="1479892" cy="276999"/>
          </a:xfrm>
          <a:prstGeom prst="rect">
            <a:avLst/>
          </a:prstGeom>
          <a:noFill/>
        </p:spPr>
        <p:txBody>
          <a:bodyPr wrap="none" rtlCol="0">
            <a:spAutoFit/>
          </a:bodyPr>
          <a:lstStyle/>
          <a:p>
            <a:r>
              <a:rPr lang="en-US" sz="1200" dirty="0" smtClean="0">
                <a:solidFill>
                  <a:schemeClr val="tx2"/>
                </a:solidFill>
              </a:rPr>
              <a:t>System Resources</a:t>
            </a:r>
          </a:p>
        </p:txBody>
      </p:sp>
      <p:grpSp>
        <p:nvGrpSpPr>
          <p:cNvPr id="17" name="Group 115"/>
          <p:cNvGrpSpPr/>
          <p:nvPr/>
        </p:nvGrpSpPr>
        <p:grpSpPr>
          <a:xfrm>
            <a:off x="1810970" y="1340884"/>
            <a:ext cx="2678599" cy="3265489"/>
            <a:chOff x="115667" y="1334977"/>
            <a:chExt cx="2678599" cy="3265489"/>
          </a:xfrm>
        </p:grpSpPr>
        <p:pic>
          <p:nvPicPr>
            <p:cNvPr id="117" name="Picture 116" descr="Dark Grey Blinth.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6" y="2729025"/>
              <a:ext cx="2667000" cy="1871441"/>
            </a:xfrm>
            <a:prstGeom prst="rect">
              <a:avLst/>
            </a:prstGeom>
          </p:spPr>
        </p:pic>
        <p:pic>
          <p:nvPicPr>
            <p:cNvPr id="118" name="Picture 117"/>
            <p:cNvPicPr>
              <a:picLocks noChangeAspect="1"/>
            </p:cNvPicPr>
            <p:nvPr/>
          </p:nvPicPr>
          <p:blipFill>
            <a:blip r:embed="rId15" cstate="print"/>
            <a:stretch>
              <a:fillRect/>
            </a:stretch>
          </p:blipFill>
          <p:spPr>
            <a:xfrm>
              <a:off x="1717464" y="2221868"/>
              <a:ext cx="727072" cy="1088643"/>
            </a:xfrm>
            <a:prstGeom prst="rect">
              <a:avLst/>
            </a:prstGeom>
          </p:spPr>
        </p:pic>
        <p:grpSp>
          <p:nvGrpSpPr>
            <p:cNvPr id="18" name="Group 118"/>
            <p:cNvGrpSpPr/>
            <p:nvPr/>
          </p:nvGrpSpPr>
          <p:grpSpPr>
            <a:xfrm>
              <a:off x="1230798" y="2600749"/>
              <a:ext cx="680946" cy="1000393"/>
              <a:chOff x="1659761" y="1080554"/>
              <a:chExt cx="2484203" cy="3649600"/>
            </a:xfrm>
            <a:effectLst>
              <a:outerShdw blurRad="50800" dist="38100" dir="5400000" algn="t" rotWithShape="0">
                <a:prstClr val="black">
                  <a:alpha val="40000"/>
                </a:prstClr>
              </a:outerShdw>
            </a:effectLst>
          </p:grpSpPr>
          <p:pic>
            <p:nvPicPr>
              <p:cNvPr id="129" name="Picture 128" descr="HighTec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130" name="Picture 129"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131" name="Picture 130"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sp>
          <p:nvSpPr>
            <p:cNvPr id="120" name="TextBox 119"/>
            <p:cNvSpPr txBox="1"/>
            <p:nvPr/>
          </p:nvSpPr>
          <p:spPr>
            <a:xfrm>
              <a:off x="1548854" y="3670529"/>
              <a:ext cx="595035"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CRM</a:t>
              </a:r>
            </a:p>
          </p:txBody>
        </p:sp>
        <p:grpSp>
          <p:nvGrpSpPr>
            <p:cNvPr id="19" name="Group 120"/>
            <p:cNvGrpSpPr/>
            <p:nvPr/>
          </p:nvGrpSpPr>
          <p:grpSpPr>
            <a:xfrm>
              <a:off x="408327" y="3226266"/>
              <a:ext cx="965148" cy="853929"/>
              <a:chOff x="777065" y="3100294"/>
              <a:chExt cx="1684494" cy="1490381"/>
            </a:xfrm>
          </p:grpSpPr>
          <p:pic>
            <p:nvPicPr>
              <p:cNvPr id="126" name="Picture 125"/>
              <p:cNvPicPr>
                <a:picLocks noChangeAspect="1"/>
              </p:cNvPicPr>
              <p:nvPr/>
            </p:nvPicPr>
            <p:blipFill>
              <a:blip r:embed="rId9" cstate="print"/>
              <a:stretch>
                <a:fillRect/>
              </a:stretch>
            </p:blipFill>
            <p:spPr>
              <a:xfrm>
                <a:off x="777065" y="3100294"/>
                <a:ext cx="1379694" cy="1185581"/>
              </a:xfrm>
              <a:prstGeom prst="rect">
                <a:avLst/>
              </a:prstGeom>
            </p:spPr>
          </p:pic>
          <p:pic>
            <p:nvPicPr>
              <p:cNvPr id="127" name="Picture 126"/>
              <p:cNvPicPr>
                <a:picLocks noChangeAspect="1"/>
              </p:cNvPicPr>
              <p:nvPr/>
            </p:nvPicPr>
            <p:blipFill>
              <a:blip r:embed="rId9" cstate="print"/>
              <a:stretch>
                <a:fillRect/>
              </a:stretch>
            </p:blipFill>
            <p:spPr>
              <a:xfrm>
                <a:off x="929465" y="3252694"/>
                <a:ext cx="1379694" cy="1185581"/>
              </a:xfrm>
              <a:prstGeom prst="rect">
                <a:avLst/>
              </a:prstGeom>
            </p:spPr>
          </p:pic>
          <p:pic>
            <p:nvPicPr>
              <p:cNvPr id="128" name="Picture 127"/>
              <p:cNvPicPr>
                <a:picLocks noChangeAspect="1"/>
              </p:cNvPicPr>
              <p:nvPr/>
            </p:nvPicPr>
            <p:blipFill>
              <a:blip r:embed="rId9" cstate="print"/>
              <a:stretch>
                <a:fillRect/>
              </a:stretch>
            </p:blipFill>
            <p:spPr>
              <a:xfrm>
                <a:off x="1081865" y="3405094"/>
                <a:ext cx="1379694" cy="1185581"/>
              </a:xfrm>
              <a:prstGeom prst="rect">
                <a:avLst/>
              </a:prstGeom>
            </p:spPr>
          </p:pic>
        </p:grpSp>
        <p:sp>
          <p:nvSpPr>
            <p:cNvPr id="122" name="TextBox 121"/>
            <p:cNvSpPr txBox="1"/>
            <p:nvPr/>
          </p:nvSpPr>
          <p:spPr>
            <a:xfrm>
              <a:off x="870838" y="3806926"/>
              <a:ext cx="676400" cy="246221"/>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r>
                <a:rPr lang="en-US" sz="1000" b="1" dirty="0" smtClean="0">
                  <a:solidFill>
                    <a:schemeClr val="bg1"/>
                  </a:solidFill>
                  <a:effectLst>
                    <a:glow rad="12700">
                      <a:schemeClr val="tx1"/>
                    </a:glow>
                  </a:effectLst>
                </a:rPr>
                <a:t>Memory</a:t>
              </a:r>
            </a:p>
          </p:txBody>
        </p:sp>
        <p:sp>
          <p:nvSpPr>
            <p:cNvPr id="123" name="TextBox 122"/>
            <p:cNvSpPr txBox="1"/>
            <p:nvPr/>
          </p:nvSpPr>
          <p:spPr>
            <a:xfrm>
              <a:off x="1307309" y="3329508"/>
              <a:ext cx="932817"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Background</a:t>
              </a:r>
            </a:p>
            <a:p>
              <a:pPr algn="ctr"/>
              <a:r>
                <a:rPr lang="en-US" sz="1000" b="1" dirty="0" smtClean="0">
                  <a:solidFill>
                    <a:schemeClr val="bg1"/>
                  </a:solidFill>
                  <a:effectLst>
                    <a:glow rad="12700">
                      <a:schemeClr val="tx1"/>
                    </a:glow>
                  </a:effectLst>
                </a:rPr>
                <a:t>Processes</a:t>
              </a:r>
            </a:p>
          </p:txBody>
        </p:sp>
        <p:sp>
          <p:nvSpPr>
            <p:cNvPr id="124" name="TextBox 123"/>
            <p:cNvSpPr txBox="1"/>
            <p:nvPr/>
          </p:nvSpPr>
          <p:spPr>
            <a:xfrm>
              <a:off x="1977016" y="2996216"/>
              <a:ext cx="754922"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Database</a:t>
              </a:r>
            </a:p>
            <a:p>
              <a:pPr algn="ctr"/>
              <a:r>
                <a:rPr lang="en-US" sz="1000" b="1" dirty="0" smtClean="0">
                  <a:solidFill>
                    <a:schemeClr val="bg1"/>
                  </a:solidFill>
                  <a:effectLst>
                    <a:glow rad="12700">
                      <a:schemeClr val="tx1"/>
                    </a:glow>
                  </a:effectLst>
                </a:rPr>
                <a:t>Files</a:t>
              </a:r>
            </a:p>
          </p:txBody>
        </p:sp>
        <p:pic>
          <p:nvPicPr>
            <p:cNvPr id="125" name="Picture 124" descr="Glass Fro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67" y="1334977"/>
              <a:ext cx="2667000" cy="2936497"/>
            </a:xfrm>
            <a:prstGeom prst="rect">
              <a:avLst/>
            </a:prstGeom>
          </p:spPr>
        </p:pic>
      </p:grpSp>
      <p:grpSp>
        <p:nvGrpSpPr>
          <p:cNvPr id="20" name="Group 131"/>
          <p:cNvGrpSpPr/>
          <p:nvPr/>
        </p:nvGrpSpPr>
        <p:grpSpPr>
          <a:xfrm>
            <a:off x="3588970" y="1334976"/>
            <a:ext cx="2678599" cy="3271397"/>
            <a:chOff x="115667" y="1329069"/>
            <a:chExt cx="2678599" cy="3271397"/>
          </a:xfrm>
        </p:grpSpPr>
        <p:pic>
          <p:nvPicPr>
            <p:cNvPr id="133" name="Picture 132" descr="Dark Grey Blinth.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266" y="2729025"/>
              <a:ext cx="2667000" cy="1871441"/>
            </a:xfrm>
            <a:prstGeom prst="rect">
              <a:avLst/>
            </a:prstGeom>
          </p:spPr>
        </p:pic>
        <p:pic>
          <p:nvPicPr>
            <p:cNvPr id="134" name="Picture 133"/>
            <p:cNvPicPr>
              <a:picLocks noChangeAspect="1"/>
            </p:cNvPicPr>
            <p:nvPr/>
          </p:nvPicPr>
          <p:blipFill>
            <a:blip r:embed="rId15" cstate="print"/>
            <a:stretch>
              <a:fillRect/>
            </a:stretch>
          </p:blipFill>
          <p:spPr>
            <a:xfrm>
              <a:off x="1717464" y="2221868"/>
              <a:ext cx="727072" cy="1088643"/>
            </a:xfrm>
            <a:prstGeom prst="rect">
              <a:avLst/>
            </a:prstGeom>
          </p:spPr>
        </p:pic>
        <p:grpSp>
          <p:nvGrpSpPr>
            <p:cNvPr id="21" name="Group 134"/>
            <p:cNvGrpSpPr/>
            <p:nvPr/>
          </p:nvGrpSpPr>
          <p:grpSpPr>
            <a:xfrm>
              <a:off x="1230798" y="2600749"/>
              <a:ext cx="680946" cy="1000393"/>
              <a:chOff x="1659761" y="1080554"/>
              <a:chExt cx="2484203" cy="3649600"/>
            </a:xfrm>
            <a:effectLst>
              <a:outerShdw blurRad="50800" dist="38100" dir="5400000" algn="t" rotWithShape="0">
                <a:prstClr val="black">
                  <a:alpha val="40000"/>
                </a:prstClr>
              </a:outerShdw>
            </a:effectLst>
          </p:grpSpPr>
          <p:pic>
            <p:nvPicPr>
              <p:cNvPr id="146" name="Picture 145" descr="HighTec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9761" y="2904341"/>
                <a:ext cx="2484203" cy="1825813"/>
              </a:xfrm>
              <a:prstGeom prst="rect">
                <a:avLst/>
              </a:prstGeom>
              <a:effectLst>
                <a:outerShdw blurRad="593725" dist="190500" dir="5400000" algn="t" rotWithShape="0">
                  <a:prstClr val="black">
                    <a:alpha val="40000"/>
                  </a:prstClr>
                </a:outerShdw>
              </a:effectLst>
            </p:spPr>
          </p:pic>
          <p:pic>
            <p:nvPicPr>
              <p:cNvPr id="147" name="Picture 146"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4750" y="1080554"/>
                <a:ext cx="923575" cy="1850198"/>
              </a:xfrm>
              <a:prstGeom prst="rect">
                <a:avLst/>
              </a:prstGeom>
            </p:spPr>
          </p:pic>
          <p:pic>
            <p:nvPicPr>
              <p:cNvPr id="163" name="Picture 162" descr="RapidAppDevelopmen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4209" y="2136382"/>
                <a:ext cx="923575" cy="1850198"/>
              </a:xfrm>
              <a:prstGeom prst="rect">
                <a:avLst/>
              </a:prstGeom>
            </p:spPr>
          </p:pic>
        </p:grpSp>
        <p:sp>
          <p:nvSpPr>
            <p:cNvPr id="136" name="TextBox 135"/>
            <p:cNvSpPr txBox="1"/>
            <p:nvPr/>
          </p:nvSpPr>
          <p:spPr>
            <a:xfrm>
              <a:off x="1548854" y="3670529"/>
              <a:ext cx="483776" cy="307777"/>
            </a:xfrm>
            <a:prstGeom prst="rect">
              <a:avLst/>
            </a:prstGeom>
            <a:noFill/>
            <a:scene3d>
              <a:camera prst="isometricRightUp"/>
              <a:lightRig rig="threePt" dir="t"/>
            </a:scene3d>
          </p:spPr>
          <p:txBody>
            <a:bodyPr wrap="none" rtlCol="0">
              <a:spAutoFit/>
            </a:bodyPr>
            <a:lstStyle/>
            <a:p>
              <a:r>
                <a:rPr lang="en-US" sz="1400" b="1" dirty="0" smtClean="0">
                  <a:solidFill>
                    <a:schemeClr val="bg1"/>
                  </a:solidFill>
                </a:rPr>
                <a:t>DW</a:t>
              </a:r>
            </a:p>
          </p:txBody>
        </p:sp>
        <p:grpSp>
          <p:nvGrpSpPr>
            <p:cNvPr id="22" name="Group 136"/>
            <p:cNvGrpSpPr/>
            <p:nvPr/>
          </p:nvGrpSpPr>
          <p:grpSpPr>
            <a:xfrm>
              <a:off x="408327" y="3226266"/>
              <a:ext cx="965148" cy="853929"/>
              <a:chOff x="777065" y="3100294"/>
              <a:chExt cx="1684494" cy="1490381"/>
            </a:xfrm>
          </p:grpSpPr>
          <p:pic>
            <p:nvPicPr>
              <p:cNvPr id="142" name="Picture 141"/>
              <p:cNvPicPr>
                <a:picLocks noChangeAspect="1"/>
              </p:cNvPicPr>
              <p:nvPr/>
            </p:nvPicPr>
            <p:blipFill>
              <a:blip r:embed="rId9" cstate="print"/>
              <a:stretch>
                <a:fillRect/>
              </a:stretch>
            </p:blipFill>
            <p:spPr>
              <a:xfrm>
                <a:off x="777065" y="3100294"/>
                <a:ext cx="1379694" cy="1185581"/>
              </a:xfrm>
              <a:prstGeom prst="rect">
                <a:avLst/>
              </a:prstGeom>
            </p:spPr>
          </p:pic>
          <p:pic>
            <p:nvPicPr>
              <p:cNvPr id="144" name="Picture 143"/>
              <p:cNvPicPr>
                <a:picLocks noChangeAspect="1"/>
              </p:cNvPicPr>
              <p:nvPr/>
            </p:nvPicPr>
            <p:blipFill>
              <a:blip r:embed="rId9" cstate="print"/>
              <a:stretch>
                <a:fillRect/>
              </a:stretch>
            </p:blipFill>
            <p:spPr>
              <a:xfrm>
                <a:off x="929465" y="3252694"/>
                <a:ext cx="1379694" cy="1185581"/>
              </a:xfrm>
              <a:prstGeom prst="rect">
                <a:avLst/>
              </a:prstGeom>
            </p:spPr>
          </p:pic>
          <p:pic>
            <p:nvPicPr>
              <p:cNvPr id="145" name="Picture 144"/>
              <p:cNvPicPr>
                <a:picLocks noChangeAspect="1"/>
              </p:cNvPicPr>
              <p:nvPr/>
            </p:nvPicPr>
            <p:blipFill>
              <a:blip r:embed="rId9" cstate="print"/>
              <a:stretch>
                <a:fillRect/>
              </a:stretch>
            </p:blipFill>
            <p:spPr>
              <a:xfrm>
                <a:off x="1081865" y="3405094"/>
                <a:ext cx="1379694" cy="1185581"/>
              </a:xfrm>
              <a:prstGeom prst="rect">
                <a:avLst/>
              </a:prstGeom>
            </p:spPr>
          </p:pic>
        </p:grpSp>
        <p:sp>
          <p:nvSpPr>
            <p:cNvPr id="138" name="TextBox 137"/>
            <p:cNvSpPr txBox="1"/>
            <p:nvPr/>
          </p:nvSpPr>
          <p:spPr>
            <a:xfrm>
              <a:off x="870838" y="3806926"/>
              <a:ext cx="676400" cy="246221"/>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r>
                <a:rPr lang="en-US" sz="1000" b="1" dirty="0" smtClean="0">
                  <a:solidFill>
                    <a:schemeClr val="bg1"/>
                  </a:solidFill>
                  <a:effectLst>
                    <a:glow rad="12700">
                      <a:schemeClr val="tx1"/>
                    </a:glow>
                  </a:effectLst>
                </a:rPr>
                <a:t>Memory</a:t>
              </a:r>
            </a:p>
          </p:txBody>
        </p:sp>
        <p:sp>
          <p:nvSpPr>
            <p:cNvPr id="139" name="TextBox 138"/>
            <p:cNvSpPr txBox="1"/>
            <p:nvPr/>
          </p:nvSpPr>
          <p:spPr>
            <a:xfrm>
              <a:off x="1307309" y="3329508"/>
              <a:ext cx="932817"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Background</a:t>
              </a:r>
            </a:p>
            <a:p>
              <a:pPr algn="ctr"/>
              <a:r>
                <a:rPr lang="en-US" sz="1000" b="1" dirty="0" smtClean="0">
                  <a:solidFill>
                    <a:schemeClr val="bg1"/>
                  </a:solidFill>
                  <a:effectLst>
                    <a:glow rad="12700">
                      <a:schemeClr val="tx1"/>
                    </a:glow>
                  </a:effectLst>
                </a:rPr>
                <a:t>Processes</a:t>
              </a:r>
            </a:p>
          </p:txBody>
        </p:sp>
        <p:sp>
          <p:nvSpPr>
            <p:cNvPr id="140" name="TextBox 139"/>
            <p:cNvSpPr txBox="1"/>
            <p:nvPr/>
          </p:nvSpPr>
          <p:spPr>
            <a:xfrm>
              <a:off x="1977016" y="2996216"/>
              <a:ext cx="754922" cy="400110"/>
            </a:xfrm>
            <a:prstGeom prst="rect">
              <a:avLst/>
            </a:prstGeom>
            <a:noFill/>
            <a:effectLst>
              <a:glow rad="76200">
                <a:schemeClr val="tx1">
                  <a:lumMod val="65000"/>
                  <a:lumOff val="35000"/>
                </a:schemeClr>
              </a:glow>
            </a:effectLst>
            <a:scene3d>
              <a:camera prst="isometricRightUp"/>
              <a:lightRig rig="threePt" dir="t"/>
            </a:scene3d>
          </p:spPr>
          <p:txBody>
            <a:bodyPr wrap="none" rtlCol="0">
              <a:spAutoFit/>
            </a:bodyPr>
            <a:lstStyle/>
            <a:p>
              <a:pPr algn="ctr"/>
              <a:r>
                <a:rPr lang="en-US" sz="1000" b="1" dirty="0" smtClean="0">
                  <a:solidFill>
                    <a:schemeClr val="bg1"/>
                  </a:solidFill>
                  <a:effectLst>
                    <a:glow rad="12700">
                      <a:schemeClr val="tx1"/>
                    </a:glow>
                  </a:effectLst>
                </a:rPr>
                <a:t>Database</a:t>
              </a:r>
            </a:p>
            <a:p>
              <a:pPr algn="ctr"/>
              <a:r>
                <a:rPr lang="en-US" sz="1000" b="1" dirty="0" smtClean="0">
                  <a:solidFill>
                    <a:schemeClr val="bg1"/>
                  </a:solidFill>
                  <a:effectLst>
                    <a:glow rad="12700">
                      <a:schemeClr val="tx1"/>
                    </a:glow>
                  </a:effectLst>
                </a:rPr>
                <a:t>Files</a:t>
              </a:r>
            </a:p>
          </p:txBody>
        </p:sp>
        <p:pic>
          <p:nvPicPr>
            <p:cNvPr id="141" name="Picture 140" descr="Glass Fro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67" y="1329069"/>
              <a:ext cx="2667000" cy="2936497"/>
            </a:xfrm>
            <a:prstGeom prst="rect">
              <a:avLst/>
            </a:prstGeom>
          </p:spPr>
        </p:pic>
      </p:grpSp>
      <p:pic>
        <p:nvPicPr>
          <p:cNvPr id="103" name="Picture 102" descr="dial high.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67450" y="1247775"/>
            <a:ext cx="889000" cy="889000"/>
          </a:xfrm>
          <a:prstGeom prst="rect">
            <a:avLst/>
          </a:prstGeom>
        </p:spPr>
      </p:pic>
      <p:pic>
        <p:nvPicPr>
          <p:cNvPr id="24" name="Picture 23" descr="dial mid high.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267450" y="1247775"/>
            <a:ext cx="889000" cy="889000"/>
          </a:xfrm>
          <a:prstGeom prst="rect">
            <a:avLst/>
          </a:prstGeom>
        </p:spPr>
      </p:pic>
      <p:pic>
        <p:nvPicPr>
          <p:cNvPr id="26" name="Picture 25" descr="dial mid.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67450" y="1247775"/>
            <a:ext cx="889000" cy="889000"/>
          </a:xfrm>
          <a:prstGeom prst="rect">
            <a:avLst/>
          </a:prstGeom>
        </p:spPr>
      </p:pic>
      <p:pic>
        <p:nvPicPr>
          <p:cNvPr id="29" name="Picture 28" descr="dial mid low.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67450" y="1247775"/>
            <a:ext cx="889000" cy="889000"/>
          </a:xfrm>
          <a:prstGeom prst="rect">
            <a:avLst/>
          </a:prstGeom>
        </p:spPr>
      </p:pic>
      <p:pic>
        <p:nvPicPr>
          <p:cNvPr id="4" name="Picture 3" descr="Embedded DW PDB.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56433" y="1615987"/>
            <a:ext cx="762000" cy="1143000"/>
          </a:xfrm>
          <a:prstGeom prst="rect">
            <a:avLst/>
          </a:prstGeom>
        </p:spPr>
      </p:pic>
      <p:pic>
        <p:nvPicPr>
          <p:cNvPr id="7" name="Picture 6" descr="Embedded CRM PDB.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52061" y="1904237"/>
            <a:ext cx="762000" cy="1143000"/>
          </a:xfrm>
          <a:prstGeom prst="rect">
            <a:avLst/>
          </a:prstGeom>
        </p:spPr>
      </p:pic>
      <p:pic>
        <p:nvPicPr>
          <p:cNvPr id="15" name="Picture 14" descr="Embedded ERP PDB.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776329" y="2201498"/>
            <a:ext cx="762000" cy="1120140"/>
          </a:xfrm>
          <a:prstGeom prst="rect">
            <a:avLst/>
          </a:prstGeom>
        </p:spPr>
      </p:pic>
    </p:spTree>
    <p:extLst>
      <p:ext uri="{BB962C8B-B14F-4D97-AF65-F5344CB8AC3E}">
        <p14:creationId xmlns:p14="http://schemas.microsoft.com/office/powerpoint/2010/main" val="2536240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xit" presetSubtype="0" fill="hold"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1000"/>
                            </p:stCondLst>
                            <p:childTnLst>
                              <p:par>
                                <p:cTn id="18" presetID="0" presetClass="path" presetSubtype="0" accel="50000" decel="50000" fill="hold" nodeType="afterEffect">
                                  <p:stCondLst>
                                    <p:cond delay="0"/>
                                  </p:stCondLst>
                                  <p:childTnLst>
                                    <p:animMotion origin="layout" path="M 4.16667E-6 -6.47948E-8 C 0.01579 -0.06942 0.05746 -0.34372 0.09444 -0.41746 C 0.13142 -0.49121 0.19132 -0.48133 0.22239 -0.44215 C 0.25347 -0.40296 0.26875 -0.23604 0.2809 -0.18204 " pathEditMode="relative" rAng="0" ptsTypes="aaaa">
                                      <p:cBhvr>
                                        <p:cTn id="19" dur="1000" fill="hold"/>
                                        <p:tgtEl>
                                          <p:spTgt spid="3"/>
                                        </p:tgtEl>
                                        <p:attrNameLst>
                                          <p:attrName>ppt_x</p:attrName>
                                          <p:attrName>ppt_y</p:attrName>
                                        </p:attrNameLst>
                                      </p:cBhvr>
                                      <p:rCtr x="14045" y="-24560"/>
                                    </p:animMotion>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xit" presetSubtype="0" fill="hold" nodeType="withEffect">
                                  <p:stCondLst>
                                    <p:cond delay="0"/>
                                  </p:stCondLst>
                                  <p:childTnLst>
                                    <p:animEffect transition="out" filter="fade">
                                      <p:cBhvr>
                                        <p:cTn id="32" dur="500"/>
                                        <p:tgtEl>
                                          <p:spTgt spid="103"/>
                                        </p:tgtEl>
                                      </p:cBhvr>
                                    </p:animEffect>
                                    <p:set>
                                      <p:cBhvr>
                                        <p:cTn id="33" dur="1" fill="hold">
                                          <p:stCondLst>
                                            <p:cond delay="499"/>
                                          </p:stCondLst>
                                        </p:cTn>
                                        <p:tgtEl>
                                          <p:spTgt spid="103"/>
                                        </p:tgtEl>
                                        <p:attrNameLst>
                                          <p:attrName>style.visibility</p:attrName>
                                        </p:attrNameLst>
                                      </p:cBhvr>
                                      <p:to>
                                        <p:strVal val="hidden"/>
                                      </p:to>
                                    </p:set>
                                  </p:childTnLst>
                                </p:cTn>
                              </p:par>
                            </p:childTnLst>
                          </p:cTn>
                        </p:par>
                        <p:par>
                          <p:cTn id="34" fill="hold">
                            <p:stCondLst>
                              <p:cond delay="3000"/>
                            </p:stCondLst>
                            <p:childTnLst>
                              <p:par>
                                <p:cTn id="35" presetID="10" presetClass="exit" presetSubtype="0" fill="hold" nodeType="after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10" presetClass="entr" presetSubtype="0"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xit" presetSubtype="0" fill="hold" nodeType="withEffect">
                                  <p:stCondLst>
                                    <p:cond delay="0"/>
                                  </p:stCondLst>
                                  <p:childTnLst>
                                    <p:animEffect transition="out" filter="fade">
                                      <p:cBhvr>
                                        <p:cTn id="45" dur="500"/>
                                        <p:tgtEl>
                                          <p:spTgt spid="82"/>
                                        </p:tgtEl>
                                      </p:cBhvr>
                                    </p:animEffect>
                                    <p:set>
                                      <p:cBhvr>
                                        <p:cTn id="46" dur="1" fill="hold">
                                          <p:stCondLst>
                                            <p:cond delay="499"/>
                                          </p:stCondLst>
                                        </p:cTn>
                                        <p:tgtEl>
                                          <p:spTgt spid="82"/>
                                        </p:tgtEl>
                                        <p:attrNameLst>
                                          <p:attrName>style.visibility</p:attrName>
                                        </p:attrNameLst>
                                      </p:cBhvr>
                                      <p:to>
                                        <p:strVal val="hidden"/>
                                      </p:to>
                                    </p:set>
                                  </p:childTnLst>
                                </p:cTn>
                              </p:par>
                            </p:childTnLst>
                          </p:cTn>
                        </p:par>
                        <p:par>
                          <p:cTn id="47" fill="hold">
                            <p:stCondLst>
                              <p:cond delay="4000"/>
                            </p:stCondLst>
                            <p:childTnLst>
                              <p:par>
                                <p:cTn id="48" presetID="0" presetClass="path" presetSubtype="0" accel="50000" decel="50000" fill="hold" nodeType="afterEffect">
                                  <p:stCondLst>
                                    <p:cond delay="0"/>
                                  </p:stCondLst>
                                  <p:childTnLst>
                                    <p:animMotion origin="layout" path="M 1.66667E-6 -2.62573E-6 C 0.01979 -0.06695 0.06597 -0.33292 0.1191 -0.40203 C 0.17222 -0.47115 0.2691 -0.46035 0.3191 -0.41407 C 0.3691 -0.36779 0.39809 -0.18451 0.41892 -0.12403 " pathEditMode="relative" rAng="0" ptsTypes="aaaa">
                                      <p:cBhvr>
                                        <p:cTn id="49" dur="1000" fill="hold"/>
                                        <p:tgtEl>
                                          <p:spTgt spid="6"/>
                                        </p:tgtEl>
                                        <p:attrNameLst>
                                          <p:attrName>ppt_x</p:attrName>
                                          <p:attrName>ppt_y</p:attrName>
                                        </p:attrNameLst>
                                      </p:cBhvr>
                                      <p:rCtr x="20937" y="-23573"/>
                                    </p:animMotion>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xit" presetSubtype="0" fill="hold" nodeType="withEffect">
                                  <p:stCondLst>
                                    <p:cond delay="0"/>
                                  </p:stCondLst>
                                  <p:childTnLst>
                                    <p:animEffect transition="out" filter="fade">
                                      <p:cBhvr>
                                        <p:cTn id="62" dur="500"/>
                                        <p:tgtEl>
                                          <p:spTgt spid="24"/>
                                        </p:tgtEl>
                                      </p:cBhvr>
                                    </p:animEffect>
                                    <p:set>
                                      <p:cBhvr>
                                        <p:cTn id="63" dur="1" fill="hold">
                                          <p:stCondLst>
                                            <p:cond delay="499"/>
                                          </p:stCondLst>
                                        </p:cTn>
                                        <p:tgtEl>
                                          <p:spTgt spid="24"/>
                                        </p:tgtEl>
                                        <p:attrNameLst>
                                          <p:attrName>style.visibility</p:attrName>
                                        </p:attrNameLst>
                                      </p:cBhvr>
                                      <p:to>
                                        <p:strVal val="hidden"/>
                                      </p:to>
                                    </p:set>
                                  </p:childTnLst>
                                </p:cTn>
                              </p:par>
                            </p:childTnLst>
                          </p:cTn>
                        </p:par>
                        <p:par>
                          <p:cTn id="64" fill="hold">
                            <p:stCondLst>
                              <p:cond delay="6000"/>
                            </p:stCondLst>
                            <p:childTnLst>
                              <p:par>
                                <p:cTn id="65" presetID="10" presetClass="exit" presetSubtype="0" fill="hold" nodeType="after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500"/>
                                        <p:tgtEl>
                                          <p:spTgt spid="85"/>
                                        </p:tgtEl>
                                      </p:cBhvr>
                                    </p:animEffect>
                                  </p:childTnLst>
                                </p:cTn>
                              </p:par>
                              <p:par>
                                <p:cTn id="71" presetID="10" presetClass="entr" presetSubtype="0" fill="hold" nodeType="withEffect">
                                  <p:stCondLst>
                                    <p:cond delay="50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xit" presetSubtype="0" fill="hold" nodeType="withEffect">
                                  <p:stCondLst>
                                    <p:cond delay="0"/>
                                  </p:stCondLst>
                                  <p:childTnLst>
                                    <p:animEffect transition="out" filter="fade">
                                      <p:cBhvr>
                                        <p:cTn id="75" dur="500"/>
                                        <p:tgtEl>
                                          <p:spTgt spid="85"/>
                                        </p:tgtEl>
                                      </p:cBhvr>
                                    </p:animEffect>
                                    <p:set>
                                      <p:cBhvr>
                                        <p:cTn id="76" dur="1" fill="hold">
                                          <p:stCondLst>
                                            <p:cond delay="499"/>
                                          </p:stCondLst>
                                        </p:cTn>
                                        <p:tgtEl>
                                          <p:spTgt spid="85"/>
                                        </p:tgtEl>
                                        <p:attrNameLst>
                                          <p:attrName>style.visibility</p:attrName>
                                        </p:attrNameLst>
                                      </p:cBhvr>
                                      <p:to>
                                        <p:strVal val="hidden"/>
                                      </p:to>
                                    </p:set>
                                  </p:childTnLst>
                                </p:cTn>
                              </p:par>
                            </p:childTnLst>
                          </p:cTn>
                        </p:par>
                        <p:par>
                          <p:cTn id="77" fill="hold">
                            <p:stCondLst>
                              <p:cond delay="7000"/>
                            </p:stCondLst>
                            <p:childTnLst>
                              <p:par>
                                <p:cTn id="78" presetID="0" presetClass="path" presetSubtype="0" accel="50000" decel="50000" fill="hold" nodeType="afterEffect">
                                  <p:stCondLst>
                                    <p:cond delay="0"/>
                                  </p:stCondLst>
                                  <p:childTnLst>
                                    <p:animMotion origin="layout" path="M 3.05556E-6 -0.00031 C 0.02465 -0.0611 0.07604 -0.30485 0.14774 -0.36656 C 0.21944 -0.42827 0.36337 -0.4187 0.43021 -0.36995 C 0.49705 -0.3212 0.52413 -0.13607 0.54878 -0.07467 " pathEditMode="relative" rAng="0" ptsTypes="aaaa">
                                      <p:cBhvr>
                                        <p:cTn id="79" dur="1000" fill="hold"/>
                                        <p:tgtEl>
                                          <p:spTgt spid="8"/>
                                        </p:tgtEl>
                                        <p:attrNameLst>
                                          <p:attrName>ppt_x</p:attrName>
                                          <p:attrName>ppt_y</p:attrName>
                                        </p:attrNameLst>
                                      </p:cBhvr>
                                      <p:rCtr x="27431" y="-21413"/>
                                    </p:animMotion>
                                  </p:childTnLst>
                                </p:cTn>
                              </p:par>
                            </p:childTnLst>
                          </p:cTn>
                        </p:par>
                        <p:par>
                          <p:cTn id="80" fill="hold">
                            <p:stCondLst>
                              <p:cond delay="8000"/>
                            </p:stCondLst>
                            <p:childTnLst>
                              <p:par>
                                <p:cTn id="81" presetID="10" presetClass="entr" presetSubtype="0"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xit" presetSubtype="0" fill="hold" nodeType="withEffect">
                                  <p:stCondLst>
                                    <p:cond delay="0"/>
                                  </p:stCondLst>
                                  <p:childTnLst>
                                    <p:animEffect transition="out" filter="fade">
                                      <p:cBhvr>
                                        <p:cTn id="85" dur="500"/>
                                        <p:tgtEl>
                                          <p:spTgt spid="8"/>
                                        </p:tgtEl>
                                      </p:cBhvr>
                                    </p:animEffect>
                                    <p:set>
                                      <p:cBhvr>
                                        <p:cTn id="86" dur="1" fill="hold">
                                          <p:stCondLst>
                                            <p:cond delay="499"/>
                                          </p:stCondLst>
                                        </p:cTn>
                                        <p:tgtEl>
                                          <p:spTgt spid="8"/>
                                        </p:tgtEl>
                                        <p:attrNameLst>
                                          <p:attrName>style.visibility</p:attrName>
                                        </p:attrNameLst>
                                      </p:cBhvr>
                                      <p:to>
                                        <p:strVal val="hidden"/>
                                      </p:to>
                                    </p:set>
                                  </p:childTnLst>
                                </p:cTn>
                              </p:par>
                            </p:childTnLst>
                          </p:cTn>
                        </p:par>
                        <p:par>
                          <p:cTn id="87" fill="hold">
                            <p:stCondLst>
                              <p:cond delay="8500"/>
                            </p:stCondLst>
                            <p:childTnLst>
                              <p:par>
                                <p:cTn id="88" presetID="10" presetClass="entr" presetSubtype="0" fill="hold"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xit" presetSubtype="0" fill="hold" nodeType="withEffect">
                                  <p:stCondLst>
                                    <p:cond delay="0"/>
                                  </p:stCondLst>
                                  <p:childTnLst>
                                    <p:animEffect transition="out" filter="fade">
                                      <p:cBhvr>
                                        <p:cTn id="92" dur="500"/>
                                        <p:tgtEl>
                                          <p:spTgt spid="26"/>
                                        </p:tgtEl>
                                      </p:cBhvr>
                                    </p:animEffect>
                                    <p:set>
                                      <p:cBhvr>
                                        <p:cTn id="9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 Same Side Corner Rectangle 73"/>
          <p:cNvSpPr/>
          <p:nvPr/>
        </p:nvSpPr>
        <p:spPr>
          <a:xfrm rot="16200000">
            <a:off x="6371304" y="1816435"/>
            <a:ext cx="762000" cy="4528224"/>
          </a:xfrm>
          <a:prstGeom prst="round2SameRect">
            <a:avLst/>
          </a:prstGeom>
          <a:gradFill flip="none" rotWithShape="1">
            <a:gsLst>
              <a:gs pos="0">
                <a:srgbClr val="D08049"/>
              </a:gs>
              <a:gs pos="100000">
                <a:srgbClr val="FFFFF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 Same Side Corner Rectangle 72"/>
          <p:cNvSpPr/>
          <p:nvPr/>
        </p:nvSpPr>
        <p:spPr>
          <a:xfrm rot="16200000">
            <a:off x="6375247" y="554890"/>
            <a:ext cx="762000" cy="4520336"/>
          </a:xfrm>
          <a:prstGeom prst="round2SameRect">
            <a:avLst/>
          </a:prstGeom>
          <a:gradFill flip="none" rotWithShape="1">
            <a:gsLst>
              <a:gs pos="0">
                <a:srgbClr val="B9BABC"/>
              </a:gs>
              <a:gs pos="100000">
                <a:srgbClr val="FFFFFF"/>
              </a:gs>
            </a:gsLst>
            <a:lin ang="54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 Same Side Corner Rectangle 71"/>
          <p:cNvSpPr/>
          <p:nvPr/>
        </p:nvSpPr>
        <p:spPr>
          <a:xfrm rot="16200000">
            <a:off x="6375248" y="-754170"/>
            <a:ext cx="762000" cy="4520336"/>
          </a:xfrm>
          <a:prstGeom prst="round2SameRect">
            <a:avLst/>
          </a:prstGeom>
          <a:gradFill flip="none" rotWithShape="1">
            <a:gsLst>
              <a:gs pos="0">
                <a:srgbClr val="D49F1E"/>
              </a:gs>
              <a:gs pos="100000">
                <a:srgbClr val="FFFFFF"/>
              </a:gs>
            </a:gsLst>
            <a:lin ang="96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43194" y="1265946"/>
            <a:ext cx="1748966" cy="523220"/>
          </a:xfrm>
          <a:prstGeom prst="rect">
            <a:avLst/>
          </a:prstGeom>
          <a:noFill/>
        </p:spPr>
        <p:txBody>
          <a:bodyPr wrap="square" rtlCol="0">
            <a:spAutoFit/>
          </a:bodyPr>
          <a:lstStyle/>
          <a:p>
            <a:r>
              <a:rPr lang="en-US" sz="1400" dirty="0" smtClean="0">
                <a:solidFill>
                  <a:schemeClr val="tx2"/>
                </a:solidFill>
              </a:rPr>
              <a:t>RAC, Data Guard, Daily </a:t>
            </a:r>
            <a:r>
              <a:rPr lang="en-US" sz="1400" dirty="0" err="1" smtClean="0">
                <a:solidFill>
                  <a:schemeClr val="tx2"/>
                </a:solidFill>
              </a:rPr>
              <a:t>Incrementals</a:t>
            </a:r>
            <a:endParaRPr lang="en-US" sz="1400" dirty="0" smtClean="0">
              <a:solidFill>
                <a:schemeClr val="tx2"/>
              </a:solidFill>
            </a:endParaRPr>
          </a:p>
        </p:txBody>
      </p:sp>
      <p:sp>
        <p:nvSpPr>
          <p:cNvPr id="9" name="TextBox 8"/>
          <p:cNvSpPr txBox="1"/>
          <p:nvPr/>
        </p:nvSpPr>
        <p:spPr>
          <a:xfrm>
            <a:off x="7243194" y="2531386"/>
            <a:ext cx="1701637" cy="523220"/>
          </a:xfrm>
          <a:prstGeom prst="rect">
            <a:avLst/>
          </a:prstGeom>
          <a:noFill/>
        </p:spPr>
        <p:txBody>
          <a:bodyPr wrap="square" rtlCol="0">
            <a:spAutoFit/>
          </a:bodyPr>
          <a:lstStyle/>
          <a:p>
            <a:r>
              <a:rPr lang="en-US" sz="1400" dirty="0" smtClean="0">
                <a:solidFill>
                  <a:schemeClr val="tx2"/>
                </a:solidFill>
              </a:rPr>
              <a:t>Data Guard</a:t>
            </a:r>
          </a:p>
          <a:p>
            <a:r>
              <a:rPr lang="en-US" sz="1400" dirty="0" smtClean="0">
                <a:solidFill>
                  <a:schemeClr val="tx2"/>
                </a:solidFill>
              </a:rPr>
              <a:t>Daily </a:t>
            </a:r>
            <a:r>
              <a:rPr lang="en-US" sz="1400" dirty="0" err="1" smtClean="0">
                <a:solidFill>
                  <a:schemeClr val="tx2"/>
                </a:solidFill>
              </a:rPr>
              <a:t>Incrementals</a:t>
            </a:r>
            <a:endParaRPr lang="en-US" sz="1400" dirty="0" smtClean="0">
              <a:solidFill>
                <a:schemeClr val="tx2"/>
              </a:solidFill>
            </a:endParaRPr>
          </a:p>
        </p:txBody>
      </p:sp>
      <p:sp>
        <p:nvSpPr>
          <p:cNvPr id="145" name="Text Placeholder 33"/>
          <p:cNvSpPr>
            <a:spLocks noGrp="1"/>
          </p:cNvSpPr>
          <p:nvPr>
            <p:ph type="body" sz="quarter" idx="13"/>
          </p:nvPr>
        </p:nvSpPr>
        <p:spPr>
          <a:xfrm>
            <a:off x="828675" y="619641"/>
            <a:ext cx="8229600" cy="304800"/>
          </a:xfrm>
        </p:spPr>
        <p:txBody>
          <a:bodyPr/>
          <a:lstStyle/>
          <a:p>
            <a:r>
              <a:rPr lang="en-US" dirty="0" smtClean="0"/>
              <a:t>Pick from standard sizes and service levels</a:t>
            </a:r>
            <a:endParaRPr lang="en-US" dirty="0"/>
          </a:p>
        </p:txBody>
      </p:sp>
      <p:sp>
        <p:nvSpPr>
          <p:cNvPr id="146" name="Title 1"/>
          <p:cNvSpPr>
            <a:spLocks noGrp="1"/>
          </p:cNvSpPr>
          <p:nvPr>
            <p:ph type="title"/>
          </p:nvPr>
        </p:nvSpPr>
        <p:spPr/>
        <p:txBody>
          <a:bodyPr/>
          <a:lstStyle/>
          <a:p>
            <a:r>
              <a:rPr lang="en-US" dirty="0" smtClean="0"/>
              <a:t>3. Self-Service Database as a Service (</a:t>
            </a:r>
            <a:r>
              <a:rPr lang="en-US" dirty="0" err="1" smtClean="0"/>
              <a:t>DBaaS</a:t>
            </a:r>
            <a:r>
              <a:rPr lang="en-US" dirty="0" smtClean="0"/>
              <a:t>)</a:t>
            </a:r>
            <a:endParaRPr lang="en-US" dirty="0"/>
          </a:p>
        </p:txBody>
      </p:sp>
      <p:sp>
        <p:nvSpPr>
          <p:cNvPr id="202" name="TextBox 201"/>
          <p:cNvSpPr txBox="1"/>
          <p:nvPr/>
        </p:nvSpPr>
        <p:spPr>
          <a:xfrm>
            <a:off x="2744227" y="432012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3" name="TextBox 202"/>
          <p:cNvSpPr txBox="1"/>
          <p:nvPr/>
        </p:nvSpPr>
        <p:spPr>
          <a:xfrm>
            <a:off x="1981636" y="4322642"/>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4" name="TextBox 203"/>
          <p:cNvSpPr txBox="1"/>
          <p:nvPr/>
        </p:nvSpPr>
        <p:spPr>
          <a:xfrm>
            <a:off x="1313698" y="4325155"/>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5" name="TextBox 204"/>
          <p:cNvSpPr txBox="1"/>
          <p:nvPr/>
        </p:nvSpPr>
        <p:spPr>
          <a:xfrm>
            <a:off x="740415" y="431977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6" name="TextBox 205"/>
          <p:cNvSpPr txBox="1"/>
          <p:nvPr/>
        </p:nvSpPr>
        <p:spPr>
          <a:xfrm>
            <a:off x="269675" y="4322292"/>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10" name="TextBox 209"/>
          <p:cNvSpPr txBox="1"/>
          <p:nvPr/>
        </p:nvSpPr>
        <p:spPr>
          <a:xfrm>
            <a:off x="1314734" y="4322642"/>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smtClean="0">
                <a:solidFill>
                  <a:schemeClr val="tx2"/>
                </a:solidFill>
                <a:latin typeface="Zapf Dingbats"/>
                <a:ea typeface="Zapf Dingbats"/>
                <a:cs typeface="Zapf Dingbats"/>
                <a:sym typeface="Zapf Dingbats"/>
              </a:rPr>
              <a:t>✔</a:t>
            </a:r>
            <a:endParaRPr lang="en-US" sz="1200" dirty="0" smtClean="0">
              <a:solidFill>
                <a:schemeClr val="tx2"/>
              </a:solidFill>
            </a:endParaRPr>
          </a:p>
        </p:txBody>
      </p:sp>
      <p:sp>
        <p:nvSpPr>
          <p:cNvPr id="5" name="TextBox 4"/>
          <p:cNvSpPr txBox="1"/>
          <p:nvPr/>
        </p:nvSpPr>
        <p:spPr>
          <a:xfrm>
            <a:off x="4519105" y="1238610"/>
            <a:ext cx="1372347" cy="523220"/>
          </a:xfrm>
          <a:prstGeom prst="rect">
            <a:avLst/>
          </a:prstGeom>
          <a:noFill/>
        </p:spPr>
        <p:txBody>
          <a:bodyPr wrap="square" rtlCol="0">
            <a:spAutoFit/>
          </a:bodyPr>
          <a:lstStyle/>
          <a:p>
            <a:r>
              <a:rPr lang="en-US" sz="2800" b="1" dirty="0" smtClean="0">
                <a:solidFill>
                  <a:schemeClr val="bg1"/>
                </a:solidFill>
                <a:effectLst>
                  <a:glow rad="101600">
                    <a:srgbClr val="D08049">
                      <a:alpha val="75000"/>
                    </a:srgbClr>
                  </a:glow>
                </a:effectLst>
              </a:rPr>
              <a:t>GOLD</a:t>
            </a:r>
          </a:p>
        </p:txBody>
      </p:sp>
      <p:sp>
        <p:nvSpPr>
          <p:cNvPr id="6" name="TextBox 5"/>
          <p:cNvSpPr txBox="1"/>
          <p:nvPr/>
        </p:nvSpPr>
        <p:spPr>
          <a:xfrm>
            <a:off x="4484753" y="2562639"/>
            <a:ext cx="1645110" cy="523220"/>
          </a:xfrm>
          <a:prstGeom prst="rect">
            <a:avLst/>
          </a:prstGeom>
          <a:noFill/>
        </p:spPr>
        <p:txBody>
          <a:bodyPr wrap="square" rtlCol="0">
            <a:spAutoFit/>
          </a:bodyPr>
          <a:lstStyle/>
          <a:p>
            <a:r>
              <a:rPr lang="en-US" sz="2800" b="1" dirty="0" smtClean="0">
                <a:solidFill>
                  <a:schemeClr val="bg1"/>
                </a:solidFill>
                <a:effectLst>
                  <a:glow rad="101600">
                    <a:schemeClr val="tx2">
                      <a:lumMod val="40000"/>
                      <a:lumOff val="60000"/>
                      <a:alpha val="75000"/>
                    </a:schemeClr>
                  </a:glow>
                </a:effectLst>
              </a:rPr>
              <a:t>SILVER</a:t>
            </a:r>
          </a:p>
        </p:txBody>
      </p:sp>
      <p:sp>
        <p:nvSpPr>
          <p:cNvPr id="7" name="TextBox 6"/>
          <p:cNvSpPr txBox="1"/>
          <p:nvPr/>
        </p:nvSpPr>
        <p:spPr>
          <a:xfrm>
            <a:off x="4479665" y="3833819"/>
            <a:ext cx="1770627" cy="523220"/>
          </a:xfrm>
          <a:prstGeom prst="rect">
            <a:avLst/>
          </a:prstGeom>
          <a:noFill/>
        </p:spPr>
        <p:txBody>
          <a:bodyPr wrap="square" rtlCol="0">
            <a:spAutoFit/>
          </a:bodyPr>
          <a:lstStyle/>
          <a:p>
            <a:r>
              <a:rPr lang="en-US" sz="2800" b="1" dirty="0" smtClean="0">
                <a:solidFill>
                  <a:schemeClr val="bg1"/>
                </a:solidFill>
                <a:effectLst>
                  <a:glow rad="101600">
                    <a:srgbClr val="FF8000">
                      <a:alpha val="75000"/>
                    </a:srgbClr>
                  </a:glow>
                </a:effectLst>
              </a:rPr>
              <a:t>BRONZE</a:t>
            </a:r>
          </a:p>
        </p:txBody>
      </p:sp>
      <p:sp>
        <p:nvSpPr>
          <p:cNvPr id="10" name="TextBox 9"/>
          <p:cNvSpPr txBox="1"/>
          <p:nvPr/>
        </p:nvSpPr>
        <p:spPr>
          <a:xfrm>
            <a:off x="7241666" y="3835281"/>
            <a:ext cx="1182568" cy="543034"/>
          </a:xfrm>
          <a:prstGeom prst="rect">
            <a:avLst/>
          </a:prstGeom>
          <a:noFill/>
        </p:spPr>
        <p:txBody>
          <a:bodyPr wrap="square" rtlCol="0">
            <a:spAutoFit/>
          </a:bodyPr>
          <a:lstStyle/>
          <a:p>
            <a:r>
              <a:rPr lang="en-US" sz="1400" dirty="0" smtClean="0">
                <a:solidFill>
                  <a:schemeClr val="tx2"/>
                </a:solidFill>
              </a:rPr>
              <a:t>Weekly Full Backups</a:t>
            </a:r>
          </a:p>
        </p:txBody>
      </p:sp>
      <p:grpSp>
        <p:nvGrpSpPr>
          <p:cNvPr id="2" name="Group 102"/>
          <p:cNvGrpSpPr/>
          <p:nvPr/>
        </p:nvGrpSpPr>
        <p:grpSpPr>
          <a:xfrm>
            <a:off x="5907279" y="757325"/>
            <a:ext cx="1026149" cy="1112084"/>
            <a:chOff x="2112059" y="2186745"/>
            <a:chExt cx="816363" cy="914323"/>
          </a:xfrm>
        </p:grpSpPr>
        <p:pic>
          <p:nvPicPr>
            <p:cNvPr id="152" name="Picture 151" descr="EnterpriseServ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44666" y="2186745"/>
              <a:ext cx="383756" cy="663942"/>
            </a:xfrm>
            <a:prstGeom prst="rect">
              <a:avLst/>
            </a:prstGeom>
          </p:spPr>
        </p:pic>
        <p:pic>
          <p:nvPicPr>
            <p:cNvPr id="153" name="Picture 152" descr="EnterpriseServ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329509" y="2311718"/>
              <a:ext cx="383756" cy="663942"/>
            </a:xfrm>
            <a:prstGeom prst="rect">
              <a:avLst/>
            </a:prstGeom>
          </p:spPr>
        </p:pic>
        <p:pic>
          <p:nvPicPr>
            <p:cNvPr id="154" name="Picture 153" descr="EnterpriseServ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12059" y="2437126"/>
              <a:ext cx="383756" cy="663942"/>
            </a:xfrm>
            <a:prstGeom prst="rect">
              <a:avLst/>
            </a:prstGeom>
          </p:spPr>
        </p:pic>
      </p:grpSp>
      <p:pic>
        <p:nvPicPr>
          <p:cNvPr id="182" name="Picture 181" descr="EnterpriseServ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191027" y="3483594"/>
            <a:ext cx="482372" cy="807548"/>
          </a:xfrm>
          <a:prstGeom prst="rect">
            <a:avLst/>
          </a:prstGeom>
        </p:spPr>
      </p:pic>
      <p:pic>
        <p:nvPicPr>
          <p:cNvPr id="191" name="Picture 190" descr="EnterpriseServ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198915" y="2221381"/>
            <a:ext cx="482372" cy="807548"/>
          </a:xfrm>
          <a:prstGeom prst="rect">
            <a:avLst/>
          </a:prstGeom>
        </p:spPr>
      </p:pic>
      <p:sp>
        <p:nvSpPr>
          <p:cNvPr id="201" name="TextBox 200"/>
          <p:cNvSpPr txBox="1"/>
          <p:nvPr/>
        </p:nvSpPr>
        <p:spPr>
          <a:xfrm>
            <a:off x="4045724" y="1361828"/>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7" name="TextBox 206"/>
          <p:cNvSpPr txBox="1"/>
          <p:nvPr/>
        </p:nvSpPr>
        <p:spPr>
          <a:xfrm>
            <a:off x="4042601" y="396191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8" name="TextBox 207"/>
          <p:cNvSpPr txBox="1"/>
          <p:nvPr/>
        </p:nvSpPr>
        <p:spPr>
          <a:xfrm>
            <a:off x="4045132" y="2662780"/>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9" name="TextBox 208"/>
          <p:cNvSpPr txBox="1"/>
          <p:nvPr/>
        </p:nvSpPr>
        <p:spPr>
          <a:xfrm>
            <a:off x="4045724" y="2663480"/>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smtClean="0">
                <a:solidFill>
                  <a:schemeClr val="tx2"/>
                </a:solidFill>
                <a:latin typeface="Zapf Dingbats"/>
                <a:ea typeface="Zapf Dingbats"/>
                <a:cs typeface="Zapf Dingbats"/>
                <a:sym typeface="Zapf Dingbats"/>
              </a:rPr>
              <a:t>✔</a:t>
            </a:r>
            <a:endParaRPr lang="en-US" sz="1200" dirty="0" smtClean="0">
              <a:solidFill>
                <a:schemeClr val="tx2"/>
              </a:solidFill>
            </a:endParaRPr>
          </a:p>
        </p:txBody>
      </p:sp>
      <p:pic>
        <p:nvPicPr>
          <p:cNvPr id="70" name="Picture 69" descr="5 Socket Root v1.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5926" y="3901112"/>
            <a:ext cx="1063117" cy="818623"/>
          </a:xfrm>
          <a:prstGeom prst="rect">
            <a:avLst/>
          </a:prstGeom>
        </p:spPr>
      </p:pic>
      <p:pic>
        <p:nvPicPr>
          <p:cNvPr id="71" name="Picture 70" descr="5 Socket Root v1.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5064" y="2606816"/>
            <a:ext cx="1063117" cy="818623"/>
          </a:xfrm>
          <a:prstGeom prst="rect">
            <a:avLst/>
          </a:prstGeom>
        </p:spPr>
      </p:pic>
      <p:pic>
        <p:nvPicPr>
          <p:cNvPr id="75" name="Picture 74" descr="5 Socket Root v1.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0717" y="1338394"/>
            <a:ext cx="1063117" cy="818623"/>
          </a:xfrm>
          <a:prstGeom prst="rect">
            <a:avLst/>
          </a:prstGeom>
        </p:spPr>
      </p:pic>
      <p:pic>
        <p:nvPicPr>
          <p:cNvPr id="185" name="Picture 184"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52701" y="3856726"/>
            <a:ext cx="188836" cy="297560"/>
          </a:xfrm>
          <a:prstGeom prst="rect">
            <a:avLst/>
          </a:prstGeom>
        </p:spPr>
      </p:pic>
      <p:pic>
        <p:nvPicPr>
          <p:cNvPr id="186" name="Picture 185"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2662" y="3882424"/>
            <a:ext cx="245808" cy="387334"/>
          </a:xfrm>
          <a:prstGeom prst="rect">
            <a:avLst/>
          </a:prstGeom>
        </p:spPr>
      </p:pic>
      <p:pic>
        <p:nvPicPr>
          <p:cNvPr id="200" name="Picture 199"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83044" y="4070121"/>
            <a:ext cx="188836" cy="297560"/>
          </a:xfrm>
          <a:prstGeom prst="rect">
            <a:avLst/>
          </a:prstGeom>
        </p:spPr>
      </p:pic>
      <p:pic>
        <p:nvPicPr>
          <p:cNvPr id="216" name="Picture 215"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25678" y="3754278"/>
            <a:ext cx="188836" cy="297560"/>
          </a:xfrm>
          <a:prstGeom prst="rect">
            <a:avLst/>
          </a:prstGeom>
        </p:spPr>
      </p:pic>
      <p:pic>
        <p:nvPicPr>
          <p:cNvPr id="194" name="Picture 193"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49780" y="2569329"/>
            <a:ext cx="188836" cy="297560"/>
          </a:xfrm>
          <a:prstGeom prst="rect">
            <a:avLst/>
          </a:prstGeom>
        </p:spPr>
      </p:pic>
      <p:pic>
        <p:nvPicPr>
          <p:cNvPr id="195" name="Picture 194"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5758" y="2605835"/>
            <a:ext cx="245808" cy="387334"/>
          </a:xfrm>
          <a:prstGeom prst="rect">
            <a:avLst/>
          </a:prstGeom>
        </p:spPr>
      </p:pic>
      <p:pic>
        <p:nvPicPr>
          <p:cNvPr id="196" name="Picture 195"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52160" y="2695041"/>
            <a:ext cx="245808" cy="387334"/>
          </a:xfrm>
          <a:prstGeom prst="rect">
            <a:avLst/>
          </a:prstGeom>
        </p:spPr>
      </p:pic>
      <p:pic>
        <p:nvPicPr>
          <p:cNvPr id="199" name="Picture 198"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21257" y="2466933"/>
            <a:ext cx="188836" cy="297560"/>
          </a:xfrm>
          <a:prstGeom prst="rect">
            <a:avLst/>
          </a:prstGeom>
        </p:spPr>
      </p:pic>
      <p:pic>
        <p:nvPicPr>
          <p:cNvPr id="178" name="Picture 177"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54226" y="1089204"/>
            <a:ext cx="340758" cy="536952"/>
          </a:xfrm>
          <a:prstGeom prst="rect">
            <a:avLst/>
          </a:prstGeom>
        </p:spPr>
      </p:pic>
      <p:pic>
        <p:nvPicPr>
          <p:cNvPr id="197" name="Picture 196"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27036" y="1308159"/>
            <a:ext cx="245808" cy="387334"/>
          </a:xfrm>
          <a:prstGeom prst="rect">
            <a:avLst/>
          </a:prstGeom>
        </p:spPr>
      </p:pic>
      <p:pic>
        <p:nvPicPr>
          <p:cNvPr id="198" name="Picture 197" descr="Unlalelled Embedded PDB.png"/>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24482" y="1421115"/>
            <a:ext cx="245808" cy="387334"/>
          </a:xfrm>
          <a:prstGeom prst="rect">
            <a:avLst/>
          </a:prstGeom>
        </p:spPr>
      </p:pic>
      <p:pic>
        <p:nvPicPr>
          <p:cNvPr id="57" name="Picture 56"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5499" y="3117849"/>
            <a:ext cx="710257" cy="1141348"/>
          </a:xfrm>
          <a:prstGeom prst="rect">
            <a:avLst/>
          </a:prstGeom>
        </p:spPr>
      </p:pic>
      <p:pic>
        <p:nvPicPr>
          <p:cNvPr id="58" name="Picture 57"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6247" y="3269667"/>
            <a:ext cx="615781" cy="989530"/>
          </a:xfrm>
          <a:prstGeom prst="rect">
            <a:avLst/>
          </a:prstGeom>
        </p:spPr>
      </p:pic>
      <p:pic>
        <p:nvPicPr>
          <p:cNvPr id="60" name="Picture 59" descr="Unlalelled Embedded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052" y="3574835"/>
            <a:ext cx="425875" cy="684362"/>
          </a:xfrm>
          <a:prstGeom prst="rect">
            <a:avLst/>
          </a:prstGeom>
        </p:spPr>
      </p:pic>
      <p:pic>
        <p:nvPicPr>
          <p:cNvPr id="61" name="Picture 60" descr="Unlalelled Embedded 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3779" y="3771331"/>
            <a:ext cx="303597" cy="487866"/>
          </a:xfrm>
          <a:prstGeom prst="rect">
            <a:avLst/>
          </a:prstGeom>
        </p:spPr>
      </p:pic>
      <p:sp>
        <p:nvSpPr>
          <p:cNvPr id="3" name="TextBox 2"/>
          <p:cNvSpPr txBox="1"/>
          <p:nvPr/>
        </p:nvSpPr>
        <p:spPr>
          <a:xfrm>
            <a:off x="2973535" y="3870700"/>
            <a:ext cx="391353"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XL</a:t>
            </a:r>
          </a:p>
        </p:txBody>
      </p:sp>
      <p:sp>
        <p:nvSpPr>
          <p:cNvPr id="65" name="TextBox 64"/>
          <p:cNvSpPr txBox="1"/>
          <p:nvPr/>
        </p:nvSpPr>
        <p:spPr>
          <a:xfrm>
            <a:off x="920200" y="3999986"/>
            <a:ext cx="253094" cy="215444"/>
          </a:xfrm>
          <a:prstGeom prst="rect">
            <a:avLst/>
          </a:prstGeom>
          <a:noFill/>
          <a:scene3d>
            <a:camera prst="isometricRightUp"/>
            <a:lightRig rig="threePt" dir="t"/>
          </a:scene3d>
        </p:spPr>
        <p:txBody>
          <a:bodyPr wrap="none" rtlCol="0">
            <a:spAutoFit/>
          </a:bodyPr>
          <a:lstStyle/>
          <a:p>
            <a:r>
              <a:rPr lang="en-US" sz="800" b="1" dirty="0" smtClean="0">
                <a:solidFill>
                  <a:schemeClr val="bg1"/>
                </a:solidFill>
              </a:rPr>
              <a:t>S</a:t>
            </a:r>
          </a:p>
        </p:txBody>
      </p:sp>
      <p:sp>
        <p:nvSpPr>
          <p:cNvPr id="66" name="TextBox 65"/>
          <p:cNvSpPr txBox="1"/>
          <p:nvPr/>
        </p:nvSpPr>
        <p:spPr>
          <a:xfrm>
            <a:off x="365038" y="4060826"/>
            <a:ext cx="287308" cy="184666"/>
          </a:xfrm>
          <a:prstGeom prst="rect">
            <a:avLst/>
          </a:prstGeom>
          <a:noFill/>
          <a:scene3d>
            <a:camera prst="isometricRightUp"/>
            <a:lightRig rig="threePt" dir="t"/>
          </a:scene3d>
        </p:spPr>
        <p:txBody>
          <a:bodyPr wrap="none" rtlCol="0">
            <a:spAutoFit/>
          </a:bodyPr>
          <a:lstStyle/>
          <a:p>
            <a:r>
              <a:rPr lang="en-US" sz="600" b="1" dirty="0" smtClean="0">
                <a:solidFill>
                  <a:schemeClr val="bg1"/>
                </a:solidFill>
              </a:rPr>
              <a:t>XS</a:t>
            </a:r>
          </a:p>
        </p:txBody>
      </p:sp>
      <p:pic>
        <p:nvPicPr>
          <p:cNvPr id="214" name="Picture 213" descr="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3083" y="3586387"/>
            <a:ext cx="229506" cy="368417"/>
          </a:xfrm>
          <a:prstGeom prst="rect">
            <a:avLst/>
          </a:prstGeom>
        </p:spPr>
      </p:pic>
      <p:pic>
        <p:nvPicPr>
          <p:cNvPr id="59" name="Picture 58" descr="Unlalelled Embedded PD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54818" y="3428180"/>
            <a:ext cx="517137" cy="831014"/>
          </a:xfrm>
          <a:prstGeom prst="rect">
            <a:avLst/>
          </a:prstGeom>
        </p:spPr>
      </p:pic>
      <p:sp>
        <p:nvSpPr>
          <p:cNvPr id="64" name="TextBox 63"/>
          <p:cNvSpPr txBox="1"/>
          <p:nvPr/>
        </p:nvSpPr>
        <p:spPr>
          <a:xfrm>
            <a:off x="1536201" y="3961960"/>
            <a:ext cx="270126" cy="215444"/>
          </a:xfrm>
          <a:prstGeom prst="rect">
            <a:avLst/>
          </a:prstGeom>
          <a:noFill/>
          <a:scene3d>
            <a:camera prst="isometricRightUp"/>
            <a:lightRig rig="threePt" dir="t"/>
          </a:scene3d>
        </p:spPr>
        <p:txBody>
          <a:bodyPr wrap="none" rtlCol="0">
            <a:spAutoFit/>
          </a:bodyPr>
          <a:lstStyle/>
          <a:p>
            <a:r>
              <a:rPr lang="en-US" sz="800" b="1" dirty="0">
                <a:solidFill>
                  <a:schemeClr val="bg1"/>
                </a:solidFill>
              </a:rPr>
              <a:t>M</a:t>
            </a:r>
            <a:endParaRPr lang="en-US" sz="800" b="1" dirty="0" smtClean="0">
              <a:solidFill>
                <a:schemeClr val="bg1"/>
              </a:solidFill>
            </a:endParaRPr>
          </a:p>
        </p:txBody>
      </p:sp>
      <p:grpSp>
        <p:nvGrpSpPr>
          <p:cNvPr id="4" name="Group 23"/>
          <p:cNvGrpSpPr/>
          <p:nvPr/>
        </p:nvGrpSpPr>
        <p:grpSpPr>
          <a:xfrm>
            <a:off x="887732" y="1052281"/>
            <a:ext cx="271784" cy="470258"/>
            <a:chOff x="-3597" y="1462498"/>
            <a:chExt cx="621986" cy="1157653"/>
          </a:xfrm>
        </p:grpSpPr>
        <p:sp>
          <p:nvSpPr>
            <p:cNvPr id="211" name="Extract 210"/>
            <p:cNvSpPr/>
            <p:nvPr/>
          </p:nvSpPr>
          <p:spPr>
            <a:xfrm rot="20677523">
              <a:off x="-3597" y="1462498"/>
              <a:ext cx="391426" cy="693707"/>
            </a:xfrm>
            <a:prstGeom prst="flowChartExtra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2" name="Minus 211"/>
            <p:cNvSpPr/>
            <p:nvPr/>
          </p:nvSpPr>
          <p:spPr>
            <a:xfrm rot="4431849">
              <a:off x="57279" y="2059041"/>
              <a:ext cx="557810" cy="564410"/>
            </a:xfrm>
            <a:prstGeom prst="mathMinus">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sp>
        <p:nvSpPr>
          <p:cNvPr id="63" name="TextBox 62"/>
          <p:cNvSpPr txBox="1"/>
          <p:nvPr/>
        </p:nvSpPr>
        <p:spPr>
          <a:xfrm>
            <a:off x="2243461" y="3901120"/>
            <a:ext cx="275887"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L</a:t>
            </a:r>
          </a:p>
        </p:txBody>
      </p:sp>
    </p:spTree>
    <p:custDataLst>
      <p:tags r:id="rId1"/>
    </p:custDataLst>
    <p:extLst>
      <p:ext uri="{BB962C8B-B14F-4D97-AF65-F5344CB8AC3E}">
        <p14:creationId xmlns:p14="http://schemas.microsoft.com/office/powerpoint/2010/main" val="37796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2.98663E-6 -2.96296E-6 C -0.0033 0.01667 -0.00851 0.03333 -0.01285 0.04908 C -0.01997 0.07408 -0.02639 0.10062 -0.03525 0.12408 C -0.03716 0.13519 -0.04028 0.14506 -0.04219 0.15648 C -0.04376 0.1642 -0.04445 0.17161 -0.04653 0.17932 C -0.04758 0.18951 -0.04983 0.19846 -0.05174 0.20864 C -0.05244 0.21142 -0.05296 0.21451 -0.05348 0.21759 C -0.05383 0.21883 -0.05435 0.22222 -0.05435 0.22222 C -0.05522 0.2321 -0.05504 0.23611 -0.05782 0.24383 C -0.05938 0.26574 -0.06077 0.28704 -0.06459 0.30833 C -0.06685 0.34105 -0.06824 0.37315 -0.06893 0.40648 C -0.06876 0.42716 -0.06859 0.44815 -0.06807 0.46914 C -0.06807 0.47654 -0.06824 0.5071 -0.06459 0.51667 C -0.0547 0.54321 -0.03438 0.54568 -0.01806 0.54753 C 0.0488 0.54599 0.11513 0.54475 0.18215 0.54599 C 0.19118 0.54753 0.19952 0.55278 0.20889 0.55525 C 0.21271 0.55741 0.21115 0.56111 0.2148 0.56574 C 0.21584 0.56698 0.21705 0.56759 0.2181 0.56883 C 0.22001 0.57068 0.22348 0.575 0.22348 0.575 C 0.22487 0.58303 0.22903 0.58395 0.23199 0.59198 C 0.23372 0.59661 0.23459 0.60093 0.2365 0.60587 C 0.23789 0.61605 0.23911 0.65741 0.23129 0.66698 C 0.23025 0.67192 0.22782 0.67562 0.22695 0.68087 C 0.22539 0.68858 0.22383 0.69661 0.22087 0.70247 C 0.21931 0.71204 0.21428 0.72192 0.20889 0.72531 C 0.20611 0.72994 0.20316 0.73364 0.20021 0.73766 C 0.19743 0.74475 0.19448 0.74383 0.18962 0.74537 C 0.1792 0.75309 0.16566 0.75587 0.15454 0.75772 C 0.13527 0.76389 0.11634 0.75957 0.09759 0.75309 C 0.09255 0.74692 0.08509 0.74321 0.07936 0.74074 C 0.0764 0.73704 0.07536 0.73333 0.07241 0.72994 C 0.06911 0.72099 0.06286 0.69969 0.05869 0.69475 C 0.05678 0.68951 0.05244 0.67963 0.05244 0.67315 " pathEditMode="relative" ptsTypes="ffffffffffffffffffffffffffffffffA">
                                      <p:cBhvr>
                                        <p:cTn id="9" dur="2000" fill="hold"/>
                                        <p:tgtEl>
                                          <p:spTgt spid="4"/>
                                        </p:tgtEl>
                                        <p:attrNameLst>
                                          <p:attrName>ppt_x</p:attrName>
                                          <p:attrName>ppt_y</p:attrName>
                                        </p:attrNameLst>
                                      </p:cBhvr>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2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4776 0.62099 C 0.05053 0.61327 0.05331 0.60463 0.05557 0.59629 C 0.05748 0.58827 0.05765 0.58086 0.05991 0.57346 C 0.06165 0.56018 0.06234 0.54599 0.06512 0.53333 C 0.06703 0.52407 0.06998 0.51728 0.07102 0.50741 C 0.07172 0.49938 0.07189 0.49228 0.0745 0.4858 C 0.07589 0.47068 0.07658 0.47623 0.07971 0.46296 C 0.08266 0.44938 0.08613 0.43488 0.09099 0.42315 C 0.0936 0.40833 0.09794 0.39352 0.10297 0.38148 C 0.10523 0.37531 0.10506 0.3716 0.10818 0.36636 C 0.11183 0.34599 0.12329 0.32068 0.13058 0.30339 C 0.13163 0.30062 0.13284 0.29815 0.13406 0.29568 C 0.13492 0.29321 0.13562 0.29012 0.13666 0.28796 C 0.13822 0.28364 0.14187 0.27562 0.14187 0.27562 C 0.14291 0.26975 0.14534 0.2679 0.14795 0.26358 C 0.14986 0.25278 0.1535 0.24907 0.15732 0.24043 C 0.16114 0.23117 0.16496 0.22222 0.16948 0.2145 C 0.17156 0.20247 0.18077 0.18426 0.18667 0.17747 C 0.18945 0.17037 0.19344 0.16636 0.19709 0.1608 C 0.20178 0.15309 0.2056 0.14444 0.21081 0.13765 C 0.21306 0.12531 0.20959 0.1395 0.21428 0.13148 C 0.2148 0.13025 0.21445 0.12809 0.21515 0.12685 C 0.21688 0.12284 0.22122 0.11636 0.22122 0.11636 C 0.22296 0.10679 0.22713 0.10401 0.23077 0.09784 C 0.23442 0.09105 0.23755 0.08333 0.24189 0.07778 C 0.24883 0.06821 0.24362 0.07839 0.2497 0.06883 C 0.25422 0.06111 0.25526 0.05679 0.26081 0.05339 C 0.26516 0.04537 0.27662 0.02685 0.28252 0.02438 C 0.28564 0.01852 0.28929 0.01697 0.29276 0.01204 C 0.30718 -0.01019 0.32471 -0.01821 0.34364 -0.02037 C 0.35857 -0.02006 0.37351 -0.02006 0.38861 -0.01883 C 0.39261 -0.01852 0.4006 -0.01574 0.4006 -0.01574 C 0.40928 -0.0108 0.41813 -0.00772 0.42647 -0.00031 C 0.42942 0.00216 0.43515 0.00895 0.43515 0.00895 C 0.43758 0.01543 0.44036 0.02068 0.44296 0.02716 C 0.44401 0.03271 0.44609 0.03673 0.4473 0.04259 C 0.44904 0.05092 0.45043 0.05957 0.45338 0.06728 C 0.45477 0.07654 0.4579 0.0895 0.46102 0.09784 C 0.46206 0.10586 0.4645 0.11296 0.46623 0.12099 C 0.46866 0.13241 0.46918 0.14568 0.47144 0.15771 C 0.47214 0.16697 0.47318 0.17592 0.47491 0.18518 C 0.47995 0.24815 0.48464 0.31018 0.48603 0.37407 C 0.48568 0.42592 0.48568 0.47809 0.48516 0.53025 C 0.48481 0.55494 0.47665 0.59074 0.46363 0.60247 C 0.45321 0.61142 0.43133 0.60802 0.4223 0.60864 C 0.41605 0.60494 0.41344 0.59907 0.40841 0.59321 C 0.40754 0.59228 0.4065 0.59228 0.4058 0.59167 C 0.40424 0.59012 0.40268 0.58858 0.40146 0.58704 C 0.39816 0.58271 0.39764 0.57685 0.39556 0.57191 C 0.39365 0.56728 0.39122 0.56389 0.38948 0.55957 C 0.38827 0.55339 0.3867 0.55 0.38427 0.54568 C 0.38306 0.5392 0.38097 0.5358 0.37906 0.53025 C 0.37733 0.52562 0.37715 0.51944 0.37559 0.51512 C 0.37299 0.50833 0.37142 0.50339 0.36969 0.4966 C 0.36743 0.48858 0.36795 0.48271 0.36448 0.47654 C 0.36344 0.4716 0.36014 0.46296 0.36014 0.46296 C 0.3591 0.45494 0.35719 0.45154 0.3558 0.44444 C 0.35371 0.43488 0.35215 0.42592 0.34972 0.41697 C 0.34659 0.37809 0.34711 0.38333 0.34711 0.32037 " pathEditMode="relative" ptsTypes="ffffffffffffffffffffffffffffffffffffffffffffffffffffffffffA">
                                      <p:cBhvr>
                                        <p:cTn id="16" dur="2000" fill="hold"/>
                                        <p:tgtEl>
                                          <p:spTgt spid="4"/>
                                        </p:tgtEl>
                                        <p:attrNameLst>
                                          <p:attrName>ppt_x</p:attrName>
                                          <p:attrName>ppt_y</p:attrName>
                                        </p:attrNameLst>
                                      </p:cBhvr>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209"/>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nodeType="afterEffect">
                                  <p:stCondLst>
                                    <p:cond delay="100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3.57763E-7 2.54478E-6 C 0.00104 -0.02008 0.00139 -0.04015 0.00261 -0.05992 C 0.00278 -0.06578 0.00695 -0.07536 0.00695 -0.07505 C 0.00903 -0.09111 0.01511 -0.10439 0.01737 -0.11983 C 0.01893 -0.13126 0.01928 -0.14299 0.02327 -0.15195 C 0.02605 -0.16739 0.02848 -0.17758 0.03543 -0.1887 C 0.03699 -0.19766 0.03994 -0.20352 0.04324 -0.21032 C 0.04637 -0.21711 0.04707 -0.22391 0.05089 -0.23039 C 0.05193 -0.23688 0.05419 -0.24089 0.05696 -0.24552 C 0.05835 -0.25355 0.06235 -0.25973 0.06565 -0.26529 C 0.06895 -0.27147 0.06947 -0.2795 0.07433 -0.28228 C 0.07624 -0.28814 0.07763 -0.29401 0.08024 -0.29895 C 0.08562 -0.31038 0.07954 -0.29741 0.08632 -0.30667 C 0.08909 -0.311 0.09153 -0.31594 0.09413 -0.32057 C 0.09778 -0.32737 0.1009 -0.33601 0.10611 -0.33879 C 0.10976 -0.34559 0.1141 -0.35145 0.11914 -0.35423 C 0.12209 -0.35856 0.124 -0.36597 0.12782 -0.36813 C 0.13077 -0.37029 0.13425 -0.37338 0.1372 -0.37585 C 0.14172 -0.38048 0.14415 -0.38573 0.14936 -0.3879 C 0.15943 -0.39994 0.17298 -0.41538 0.18479 -0.42032 C 0.19087 -0.42835 0.19885 -0.43175 0.20632 -0.43422 C 0.30792 -0.43175 0.28934 -0.43793 0.34005 -0.42496 C 0.34977 -0.41631 0.36019 -0.41291 0.37114 -0.40951 C 0.38399 -0.40056 0.39771 -0.39438 0.41073 -0.38512 C 0.4182 -0.37987 0.41039 -0.38512 0.41681 -0.3774 C 0.42237 -0.37091 0.43105 -0.35979 0.43748 -0.35578 C 0.44026 -0.34837 0.43765 -0.35331 0.44269 -0.34806 C 0.44443 -0.3462 0.4479 -0.34188 0.4479 -0.34157 C 0.45103 -0.33354 0.45641 -0.32891 0.46006 -0.32057 C 0.46145 -0.31717 0.46214 -0.31223 0.46422 -0.30976 C 0.467 -0.30636 0.47204 -0.29741 0.47204 -0.2971 C 0.47308 -0.28814 0.47673 -0.2832 0.48072 -0.2761 C 0.48176 -0.27023 0.48281 -0.26745 0.48593 -0.26375 C 0.48784 -0.2588 0.48871 -0.2551 0.49184 -0.25139 C 0.4934 -0.24274 0.49757 -0.23564 0.50139 -0.22885 C 0.50347 -0.21742 0.50035 -0.23132 0.50486 -0.22113 C 0.50538 -0.21989 0.50521 -0.21804 0.50573 -0.21649 C 0.50677 -0.21248 0.50799 -0.21094 0.51007 -0.20723 C 0.51112 -0.20136 0.51268 -0.19796 0.51528 -0.19333 C 0.51876 -0.18468 0.52866 -0.16214 0.53143 -0.15442 C 0.53421 -0.14762 0.53178 -0.15318 0.53196 -0.15195 " pathEditMode="relative" rAng="0" ptsTypes="fffffffffffffffffffffffffffffffffffffffaf">
                                      <p:cBhvr>
                                        <p:cTn id="26" dur="2000" fill="hold"/>
                                        <p:tgtEl>
                                          <p:spTgt spid="214"/>
                                        </p:tgtEl>
                                        <p:attrNameLst>
                                          <p:attrName>ppt_x</p:attrName>
                                          <p:attrName>ppt_y</p:attrName>
                                        </p:attrNameLst>
                                      </p:cBhvr>
                                      <p:rCtr x="26711" y="-218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0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 Same Side Corner Rectangle 73"/>
          <p:cNvSpPr/>
          <p:nvPr/>
        </p:nvSpPr>
        <p:spPr>
          <a:xfrm rot="16200000">
            <a:off x="6371304" y="1816435"/>
            <a:ext cx="762000" cy="4528224"/>
          </a:xfrm>
          <a:prstGeom prst="round2SameRect">
            <a:avLst/>
          </a:prstGeom>
          <a:gradFill flip="none" rotWithShape="1">
            <a:gsLst>
              <a:gs pos="0">
                <a:srgbClr val="D08049"/>
              </a:gs>
              <a:gs pos="100000">
                <a:srgbClr val="FFFFF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 Same Side Corner Rectangle 72"/>
          <p:cNvSpPr/>
          <p:nvPr/>
        </p:nvSpPr>
        <p:spPr>
          <a:xfrm rot="16200000">
            <a:off x="6375247" y="554890"/>
            <a:ext cx="762000" cy="4520336"/>
          </a:xfrm>
          <a:prstGeom prst="round2SameRect">
            <a:avLst/>
          </a:prstGeom>
          <a:gradFill flip="none" rotWithShape="1">
            <a:gsLst>
              <a:gs pos="0">
                <a:srgbClr val="B9BABC"/>
              </a:gs>
              <a:gs pos="100000">
                <a:srgbClr val="FFFFFF"/>
              </a:gs>
            </a:gsLst>
            <a:lin ang="54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 Same Side Corner Rectangle 71"/>
          <p:cNvSpPr/>
          <p:nvPr/>
        </p:nvSpPr>
        <p:spPr>
          <a:xfrm rot="16200000">
            <a:off x="6375248" y="-754170"/>
            <a:ext cx="762000" cy="4520336"/>
          </a:xfrm>
          <a:prstGeom prst="round2SameRect">
            <a:avLst/>
          </a:prstGeom>
          <a:gradFill flip="none" rotWithShape="1">
            <a:gsLst>
              <a:gs pos="0">
                <a:srgbClr val="D49F1E"/>
              </a:gs>
              <a:gs pos="100000">
                <a:srgbClr val="FFFFFF"/>
              </a:gs>
            </a:gsLst>
            <a:lin ang="96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43194" y="1265946"/>
            <a:ext cx="1748966" cy="523220"/>
          </a:xfrm>
          <a:prstGeom prst="rect">
            <a:avLst/>
          </a:prstGeom>
          <a:noFill/>
        </p:spPr>
        <p:txBody>
          <a:bodyPr wrap="square" rtlCol="0">
            <a:spAutoFit/>
          </a:bodyPr>
          <a:lstStyle/>
          <a:p>
            <a:r>
              <a:rPr lang="en-US" sz="1400" dirty="0" smtClean="0">
                <a:solidFill>
                  <a:schemeClr val="tx2"/>
                </a:solidFill>
              </a:rPr>
              <a:t>RAC, Data Guard, Daily </a:t>
            </a:r>
            <a:r>
              <a:rPr lang="en-US" sz="1400" dirty="0" err="1" smtClean="0">
                <a:solidFill>
                  <a:schemeClr val="tx2"/>
                </a:solidFill>
              </a:rPr>
              <a:t>Incrementals</a:t>
            </a:r>
            <a:endParaRPr lang="en-US" sz="1400" dirty="0" smtClean="0">
              <a:solidFill>
                <a:schemeClr val="tx2"/>
              </a:solidFill>
            </a:endParaRPr>
          </a:p>
        </p:txBody>
      </p:sp>
      <p:sp>
        <p:nvSpPr>
          <p:cNvPr id="9" name="TextBox 8"/>
          <p:cNvSpPr txBox="1"/>
          <p:nvPr/>
        </p:nvSpPr>
        <p:spPr>
          <a:xfrm>
            <a:off x="7243194" y="2531386"/>
            <a:ext cx="1701637" cy="523220"/>
          </a:xfrm>
          <a:prstGeom prst="rect">
            <a:avLst/>
          </a:prstGeom>
          <a:noFill/>
        </p:spPr>
        <p:txBody>
          <a:bodyPr wrap="square" rtlCol="0">
            <a:spAutoFit/>
          </a:bodyPr>
          <a:lstStyle/>
          <a:p>
            <a:r>
              <a:rPr lang="en-US" sz="1400" dirty="0" smtClean="0">
                <a:solidFill>
                  <a:schemeClr val="tx2"/>
                </a:solidFill>
              </a:rPr>
              <a:t>Data Guard</a:t>
            </a:r>
          </a:p>
          <a:p>
            <a:r>
              <a:rPr lang="en-US" sz="1400" dirty="0" smtClean="0">
                <a:solidFill>
                  <a:schemeClr val="tx2"/>
                </a:solidFill>
              </a:rPr>
              <a:t>Daily </a:t>
            </a:r>
            <a:r>
              <a:rPr lang="en-US" sz="1400" dirty="0" err="1" smtClean="0">
                <a:solidFill>
                  <a:schemeClr val="tx2"/>
                </a:solidFill>
              </a:rPr>
              <a:t>Incrementals</a:t>
            </a:r>
            <a:endParaRPr lang="en-US" sz="1400" dirty="0" smtClean="0">
              <a:solidFill>
                <a:schemeClr val="tx2"/>
              </a:solidFill>
            </a:endParaRPr>
          </a:p>
        </p:txBody>
      </p:sp>
      <p:sp>
        <p:nvSpPr>
          <p:cNvPr id="145" name="Text Placeholder 33"/>
          <p:cNvSpPr>
            <a:spLocks noGrp="1"/>
          </p:cNvSpPr>
          <p:nvPr>
            <p:ph type="body" sz="quarter" idx="13"/>
          </p:nvPr>
        </p:nvSpPr>
        <p:spPr>
          <a:xfrm>
            <a:off x="828675" y="619641"/>
            <a:ext cx="8229600" cy="304800"/>
          </a:xfrm>
        </p:spPr>
        <p:txBody>
          <a:bodyPr/>
          <a:lstStyle/>
          <a:p>
            <a:r>
              <a:rPr lang="en-US" dirty="0" smtClean="0"/>
              <a:t>Pick from standard sizes and service levels</a:t>
            </a:r>
            <a:endParaRPr lang="en-US" dirty="0"/>
          </a:p>
        </p:txBody>
      </p:sp>
      <p:sp>
        <p:nvSpPr>
          <p:cNvPr id="146" name="Title 1"/>
          <p:cNvSpPr>
            <a:spLocks noGrp="1"/>
          </p:cNvSpPr>
          <p:nvPr>
            <p:ph type="title"/>
          </p:nvPr>
        </p:nvSpPr>
        <p:spPr/>
        <p:txBody>
          <a:bodyPr/>
          <a:lstStyle/>
          <a:p>
            <a:r>
              <a:rPr lang="en-US" dirty="0" smtClean="0"/>
              <a:t>3. Self-Service Database as a Service (</a:t>
            </a:r>
            <a:r>
              <a:rPr lang="en-US" dirty="0" err="1" smtClean="0"/>
              <a:t>DBaaS</a:t>
            </a:r>
            <a:r>
              <a:rPr lang="en-US" dirty="0" smtClean="0"/>
              <a:t>)</a:t>
            </a:r>
            <a:endParaRPr lang="en-US" dirty="0"/>
          </a:p>
        </p:txBody>
      </p:sp>
      <p:sp>
        <p:nvSpPr>
          <p:cNvPr id="202" name="TextBox 201"/>
          <p:cNvSpPr txBox="1"/>
          <p:nvPr/>
        </p:nvSpPr>
        <p:spPr>
          <a:xfrm>
            <a:off x="2744227" y="432012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3" name="TextBox 202"/>
          <p:cNvSpPr txBox="1"/>
          <p:nvPr/>
        </p:nvSpPr>
        <p:spPr>
          <a:xfrm>
            <a:off x="1981636" y="4322642"/>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4" name="TextBox 203"/>
          <p:cNvSpPr txBox="1"/>
          <p:nvPr/>
        </p:nvSpPr>
        <p:spPr>
          <a:xfrm>
            <a:off x="1313698" y="4325155"/>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5" name="TextBox 204"/>
          <p:cNvSpPr txBox="1"/>
          <p:nvPr/>
        </p:nvSpPr>
        <p:spPr>
          <a:xfrm>
            <a:off x="740415" y="431977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6" name="TextBox 205"/>
          <p:cNvSpPr txBox="1"/>
          <p:nvPr/>
        </p:nvSpPr>
        <p:spPr>
          <a:xfrm>
            <a:off x="269675" y="4322292"/>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10" name="TextBox 209"/>
          <p:cNvSpPr txBox="1"/>
          <p:nvPr/>
        </p:nvSpPr>
        <p:spPr>
          <a:xfrm>
            <a:off x="1980178" y="432732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smtClean="0">
                <a:solidFill>
                  <a:schemeClr val="tx2"/>
                </a:solidFill>
                <a:latin typeface="Zapf Dingbats"/>
                <a:ea typeface="Zapf Dingbats"/>
                <a:cs typeface="Zapf Dingbats"/>
                <a:sym typeface="Zapf Dingbats"/>
              </a:rPr>
              <a:t>✔</a:t>
            </a:r>
            <a:endParaRPr lang="en-US" sz="1200" dirty="0" smtClean="0">
              <a:solidFill>
                <a:schemeClr val="tx2"/>
              </a:solidFill>
            </a:endParaRPr>
          </a:p>
        </p:txBody>
      </p:sp>
      <p:sp>
        <p:nvSpPr>
          <p:cNvPr id="5" name="TextBox 4"/>
          <p:cNvSpPr txBox="1"/>
          <p:nvPr/>
        </p:nvSpPr>
        <p:spPr>
          <a:xfrm>
            <a:off x="4519105" y="1238610"/>
            <a:ext cx="1372347" cy="523220"/>
          </a:xfrm>
          <a:prstGeom prst="rect">
            <a:avLst/>
          </a:prstGeom>
          <a:noFill/>
        </p:spPr>
        <p:txBody>
          <a:bodyPr wrap="square" rtlCol="0">
            <a:spAutoFit/>
          </a:bodyPr>
          <a:lstStyle/>
          <a:p>
            <a:r>
              <a:rPr lang="en-US" sz="2800" b="1" dirty="0" smtClean="0">
                <a:solidFill>
                  <a:schemeClr val="bg1"/>
                </a:solidFill>
                <a:effectLst>
                  <a:glow rad="101600">
                    <a:srgbClr val="D08049">
                      <a:alpha val="75000"/>
                    </a:srgbClr>
                  </a:glow>
                </a:effectLst>
              </a:rPr>
              <a:t>GOLD</a:t>
            </a:r>
          </a:p>
        </p:txBody>
      </p:sp>
      <p:sp>
        <p:nvSpPr>
          <p:cNvPr id="6" name="TextBox 5"/>
          <p:cNvSpPr txBox="1"/>
          <p:nvPr/>
        </p:nvSpPr>
        <p:spPr>
          <a:xfrm>
            <a:off x="4484753" y="2562639"/>
            <a:ext cx="1645110" cy="523220"/>
          </a:xfrm>
          <a:prstGeom prst="rect">
            <a:avLst/>
          </a:prstGeom>
          <a:noFill/>
        </p:spPr>
        <p:txBody>
          <a:bodyPr wrap="square" rtlCol="0">
            <a:spAutoFit/>
          </a:bodyPr>
          <a:lstStyle/>
          <a:p>
            <a:r>
              <a:rPr lang="en-US" sz="2800" b="1" dirty="0" smtClean="0">
                <a:solidFill>
                  <a:schemeClr val="bg1"/>
                </a:solidFill>
                <a:effectLst>
                  <a:glow rad="101600">
                    <a:schemeClr val="tx2">
                      <a:lumMod val="40000"/>
                      <a:lumOff val="60000"/>
                      <a:alpha val="75000"/>
                    </a:schemeClr>
                  </a:glow>
                </a:effectLst>
              </a:rPr>
              <a:t>SILVER</a:t>
            </a:r>
          </a:p>
        </p:txBody>
      </p:sp>
      <p:sp>
        <p:nvSpPr>
          <p:cNvPr id="7" name="TextBox 6"/>
          <p:cNvSpPr txBox="1"/>
          <p:nvPr/>
        </p:nvSpPr>
        <p:spPr>
          <a:xfrm>
            <a:off x="4479665" y="3833819"/>
            <a:ext cx="1770627" cy="523220"/>
          </a:xfrm>
          <a:prstGeom prst="rect">
            <a:avLst/>
          </a:prstGeom>
          <a:noFill/>
        </p:spPr>
        <p:txBody>
          <a:bodyPr wrap="square" rtlCol="0">
            <a:spAutoFit/>
          </a:bodyPr>
          <a:lstStyle/>
          <a:p>
            <a:r>
              <a:rPr lang="en-US" sz="2800" b="1" dirty="0" smtClean="0">
                <a:solidFill>
                  <a:schemeClr val="bg1"/>
                </a:solidFill>
                <a:effectLst>
                  <a:glow rad="101600">
                    <a:srgbClr val="FF8000">
                      <a:alpha val="75000"/>
                    </a:srgbClr>
                  </a:glow>
                </a:effectLst>
              </a:rPr>
              <a:t>BRONZE</a:t>
            </a:r>
          </a:p>
        </p:txBody>
      </p:sp>
      <p:sp>
        <p:nvSpPr>
          <p:cNvPr id="10" name="TextBox 9"/>
          <p:cNvSpPr txBox="1"/>
          <p:nvPr/>
        </p:nvSpPr>
        <p:spPr>
          <a:xfrm>
            <a:off x="7241666" y="3835281"/>
            <a:ext cx="1182568" cy="543034"/>
          </a:xfrm>
          <a:prstGeom prst="rect">
            <a:avLst/>
          </a:prstGeom>
          <a:noFill/>
        </p:spPr>
        <p:txBody>
          <a:bodyPr wrap="square" rtlCol="0">
            <a:spAutoFit/>
          </a:bodyPr>
          <a:lstStyle/>
          <a:p>
            <a:r>
              <a:rPr lang="en-US" sz="1400" dirty="0" smtClean="0">
                <a:solidFill>
                  <a:schemeClr val="tx2"/>
                </a:solidFill>
              </a:rPr>
              <a:t>Weekly Full Backups</a:t>
            </a:r>
          </a:p>
        </p:txBody>
      </p:sp>
      <p:grpSp>
        <p:nvGrpSpPr>
          <p:cNvPr id="2" name="Group 102"/>
          <p:cNvGrpSpPr/>
          <p:nvPr/>
        </p:nvGrpSpPr>
        <p:grpSpPr>
          <a:xfrm>
            <a:off x="5907279" y="757325"/>
            <a:ext cx="1026149" cy="1112084"/>
            <a:chOff x="2112059" y="2186745"/>
            <a:chExt cx="816363" cy="914323"/>
          </a:xfrm>
        </p:grpSpPr>
        <p:pic>
          <p:nvPicPr>
            <p:cNvPr id="152" name="Picture 151" descr="EnterpriseSer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544666" y="2186745"/>
              <a:ext cx="383756" cy="663942"/>
            </a:xfrm>
            <a:prstGeom prst="rect">
              <a:avLst/>
            </a:prstGeom>
          </p:spPr>
        </p:pic>
        <p:pic>
          <p:nvPicPr>
            <p:cNvPr id="153" name="Picture 152" descr="EnterpriseSer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329509" y="2311718"/>
              <a:ext cx="383756" cy="663942"/>
            </a:xfrm>
            <a:prstGeom prst="rect">
              <a:avLst/>
            </a:prstGeom>
          </p:spPr>
        </p:pic>
        <p:pic>
          <p:nvPicPr>
            <p:cNvPr id="154" name="Picture 153" descr="EnterpriseSer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112059" y="2437126"/>
              <a:ext cx="383756" cy="663942"/>
            </a:xfrm>
            <a:prstGeom prst="rect">
              <a:avLst/>
            </a:prstGeom>
          </p:spPr>
        </p:pic>
      </p:grpSp>
      <p:pic>
        <p:nvPicPr>
          <p:cNvPr id="182" name="Picture 181" descr="EnterpriseSer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191027" y="3483594"/>
            <a:ext cx="482372" cy="807548"/>
          </a:xfrm>
          <a:prstGeom prst="rect">
            <a:avLst/>
          </a:prstGeom>
        </p:spPr>
      </p:pic>
      <p:pic>
        <p:nvPicPr>
          <p:cNvPr id="191" name="Picture 190" descr="EnterpriseSer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198915" y="2221381"/>
            <a:ext cx="482372" cy="807548"/>
          </a:xfrm>
          <a:prstGeom prst="rect">
            <a:avLst/>
          </a:prstGeom>
        </p:spPr>
      </p:pic>
      <p:sp>
        <p:nvSpPr>
          <p:cNvPr id="201" name="TextBox 200"/>
          <p:cNvSpPr txBox="1"/>
          <p:nvPr/>
        </p:nvSpPr>
        <p:spPr>
          <a:xfrm>
            <a:off x="4045724" y="1361828"/>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7" name="TextBox 206"/>
          <p:cNvSpPr txBox="1"/>
          <p:nvPr/>
        </p:nvSpPr>
        <p:spPr>
          <a:xfrm>
            <a:off x="4042601" y="3961919"/>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8" name="TextBox 207"/>
          <p:cNvSpPr txBox="1"/>
          <p:nvPr/>
        </p:nvSpPr>
        <p:spPr>
          <a:xfrm>
            <a:off x="4045132" y="2662780"/>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US" sz="1200" dirty="0" smtClean="0">
              <a:solidFill>
                <a:schemeClr val="tx2"/>
              </a:solidFill>
            </a:endParaRPr>
          </a:p>
        </p:txBody>
      </p:sp>
      <p:sp>
        <p:nvSpPr>
          <p:cNvPr id="209" name="TextBox 208"/>
          <p:cNvSpPr txBox="1"/>
          <p:nvPr/>
        </p:nvSpPr>
        <p:spPr>
          <a:xfrm>
            <a:off x="4050410" y="1360616"/>
            <a:ext cx="261560" cy="2857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smtClean="0">
                <a:solidFill>
                  <a:schemeClr val="tx2"/>
                </a:solidFill>
                <a:latin typeface="Zapf Dingbats"/>
                <a:ea typeface="Zapf Dingbats"/>
                <a:cs typeface="Zapf Dingbats"/>
                <a:sym typeface="Zapf Dingbats"/>
              </a:rPr>
              <a:t>✔</a:t>
            </a:r>
            <a:endParaRPr lang="en-US" sz="1200" dirty="0" smtClean="0">
              <a:solidFill>
                <a:schemeClr val="tx2"/>
              </a:solidFill>
            </a:endParaRPr>
          </a:p>
        </p:txBody>
      </p:sp>
      <p:pic>
        <p:nvPicPr>
          <p:cNvPr id="70" name="Picture 69" descr="5 Socket Root v1.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5926" y="3901112"/>
            <a:ext cx="1063117" cy="818623"/>
          </a:xfrm>
          <a:prstGeom prst="rect">
            <a:avLst/>
          </a:prstGeom>
        </p:spPr>
      </p:pic>
      <p:pic>
        <p:nvPicPr>
          <p:cNvPr id="71" name="Picture 70" descr="5 Socket Root v1.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064" y="2606816"/>
            <a:ext cx="1063117" cy="818623"/>
          </a:xfrm>
          <a:prstGeom prst="rect">
            <a:avLst/>
          </a:prstGeom>
        </p:spPr>
      </p:pic>
      <p:pic>
        <p:nvPicPr>
          <p:cNvPr id="75" name="Picture 74" descr="5 Socket Root v1.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0717" y="1338394"/>
            <a:ext cx="1063117" cy="818623"/>
          </a:xfrm>
          <a:prstGeom prst="rect">
            <a:avLst/>
          </a:prstGeom>
        </p:spPr>
      </p:pic>
      <p:pic>
        <p:nvPicPr>
          <p:cNvPr id="185" name="Picture 184"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52701" y="3856726"/>
            <a:ext cx="188836" cy="297560"/>
          </a:xfrm>
          <a:prstGeom prst="rect">
            <a:avLst/>
          </a:prstGeom>
        </p:spPr>
      </p:pic>
      <p:pic>
        <p:nvPicPr>
          <p:cNvPr id="186" name="Picture 185"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2662" y="3882424"/>
            <a:ext cx="245808" cy="387334"/>
          </a:xfrm>
          <a:prstGeom prst="rect">
            <a:avLst/>
          </a:prstGeom>
        </p:spPr>
      </p:pic>
      <p:pic>
        <p:nvPicPr>
          <p:cNvPr id="200" name="Picture 199"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83044" y="4070121"/>
            <a:ext cx="188836" cy="297560"/>
          </a:xfrm>
          <a:prstGeom prst="rect">
            <a:avLst/>
          </a:prstGeom>
        </p:spPr>
      </p:pic>
      <p:pic>
        <p:nvPicPr>
          <p:cNvPr id="216" name="Picture 215"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25678" y="3754278"/>
            <a:ext cx="188836" cy="297560"/>
          </a:xfrm>
          <a:prstGeom prst="rect">
            <a:avLst/>
          </a:prstGeom>
        </p:spPr>
      </p:pic>
      <p:pic>
        <p:nvPicPr>
          <p:cNvPr id="194" name="Picture 193"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49780" y="2569329"/>
            <a:ext cx="188836" cy="297560"/>
          </a:xfrm>
          <a:prstGeom prst="rect">
            <a:avLst/>
          </a:prstGeom>
        </p:spPr>
      </p:pic>
      <p:pic>
        <p:nvPicPr>
          <p:cNvPr id="195" name="Picture 194"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35758" y="2605835"/>
            <a:ext cx="245808" cy="387334"/>
          </a:xfrm>
          <a:prstGeom prst="rect">
            <a:avLst/>
          </a:prstGeom>
        </p:spPr>
      </p:pic>
      <p:pic>
        <p:nvPicPr>
          <p:cNvPr id="196" name="Picture 195"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52160" y="2695041"/>
            <a:ext cx="245808" cy="387334"/>
          </a:xfrm>
          <a:prstGeom prst="rect">
            <a:avLst/>
          </a:prstGeom>
        </p:spPr>
      </p:pic>
      <p:pic>
        <p:nvPicPr>
          <p:cNvPr id="199" name="Picture 198"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21257" y="2466933"/>
            <a:ext cx="188836" cy="297560"/>
          </a:xfrm>
          <a:prstGeom prst="rect">
            <a:avLst/>
          </a:prstGeom>
        </p:spPr>
      </p:pic>
      <p:pic>
        <p:nvPicPr>
          <p:cNvPr id="57" name="Picture 56"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5499" y="3117849"/>
            <a:ext cx="710257" cy="1141348"/>
          </a:xfrm>
          <a:prstGeom prst="rect">
            <a:avLst/>
          </a:prstGeom>
        </p:spPr>
      </p:pic>
      <p:pic>
        <p:nvPicPr>
          <p:cNvPr id="60" name="Picture 59"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052" y="3574835"/>
            <a:ext cx="425875" cy="684362"/>
          </a:xfrm>
          <a:prstGeom prst="rect">
            <a:avLst/>
          </a:prstGeom>
        </p:spPr>
      </p:pic>
      <p:pic>
        <p:nvPicPr>
          <p:cNvPr id="61" name="Picture 60" descr="Unlalelled Embedded PD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779" y="3771331"/>
            <a:ext cx="303597" cy="487866"/>
          </a:xfrm>
          <a:prstGeom prst="rect">
            <a:avLst/>
          </a:prstGeom>
        </p:spPr>
      </p:pic>
      <p:sp>
        <p:nvSpPr>
          <p:cNvPr id="3" name="TextBox 2"/>
          <p:cNvSpPr txBox="1"/>
          <p:nvPr/>
        </p:nvSpPr>
        <p:spPr>
          <a:xfrm>
            <a:off x="2973535" y="3870700"/>
            <a:ext cx="391353"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XL</a:t>
            </a:r>
          </a:p>
        </p:txBody>
      </p:sp>
      <p:sp>
        <p:nvSpPr>
          <p:cNvPr id="65" name="TextBox 64"/>
          <p:cNvSpPr txBox="1"/>
          <p:nvPr/>
        </p:nvSpPr>
        <p:spPr>
          <a:xfrm>
            <a:off x="920200" y="3999986"/>
            <a:ext cx="253094" cy="215444"/>
          </a:xfrm>
          <a:prstGeom prst="rect">
            <a:avLst/>
          </a:prstGeom>
          <a:noFill/>
          <a:scene3d>
            <a:camera prst="isometricRightUp"/>
            <a:lightRig rig="threePt" dir="t"/>
          </a:scene3d>
        </p:spPr>
        <p:txBody>
          <a:bodyPr wrap="none" rtlCol="0">
            <a:spAutoFit/>
          </a:bodyPr>
          <a:lstStyle/>
          <a:p>
            <a:r>
              <a:rPr lang="en-US" sz="800" b="1" dirty="0" smtClean="0">
                <a:solidFill>
                  <a:schemeClr val="bg1"/>
                </a:solidFill>
              </a:rPr>
              <a:t>S</a:t>
            </a:r>
          </a:p>
        </p:txBody>
      </p:sp>
      <p:sp>
        <p:nvSpPr>
          <p:cNvPr id="66" name="TextBox 65"/>
          <p:cNvSpPr txBox="1"/>
          <p:nvPr/>
        </p:nvSpPr>
        <p:spPr>
          <a:xfrm>
            <a:off x="365038" y="4060826"/>
            <a:ext cx="287308" cy="184666"/>
          </a:xfrm>
          <a:prstGeom prst="rect">
            <a:avLst/>
          </a:prstGeom>
          <a:noFill/>
          <a:scene3d>
            <a:camera prst="isometricRightUp"/>
            <a:lightRig rig="threePt" dir="t"/>
          </a:scene3d>
        </p:spPr>
        <p:txBody>
          <a:bodyPr wrap="none" rtlCol="0">
            <a:spAutoFit/>
          </a:bodyPr>
          <a:lstStyle/>
          <a:p>
            <a:r>
              <a:rPr lang="en-US" sz="600" b="1" dirty="0" smtClean="0">
                <a:solidFill>
                  <a:schemeClr val="bg1"/>
                </a:solidFill>
              </a:rPr>
              <a:t>XS</a:t>
            </a:r>
          </a:p>
        </p:txBody>
      </p:sp>
      <p:pic>
        <p:nvPicPr>
          <p:cNvPr id="59" name="Picture 58" descr="Unlalelled Embedded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818" y="3428180"/>
            <a:ext cx="517137" cy="831014"/>
          </a:xfrm>
          <a:prstGeom prst="rect">
            <a:avLst/>
          </a:prstGeom>
        </p:spPr>
      </p:pic>
      <p:sp>
        <p:nvSpPr>
          <p:cNvPr id="64" name="TextBox 63"/>
          <p:cNvSpPr txBox="1"/>
          <p:nvPr/>
        </p:nvSpPr>
        <p:spPr>
          <a:xfrm>
            <a:off x="1536201" y="3961960"/>
            <a:ext cx="270126" cy="215444"/>
          </a:xfrm>
          <a:prstGeom prst="rect">
            <a:avLst/>
          </a:prstGeom>
          <a:noFill/>
          <a:scene3d>
            <a:camera prst="isometricRightUp"/>
            <a:lightRig rig="threePt" dir="t"/>
          </a:scene3d>
        </p:spPr>
        <p:txBody>
          <a:bodyPr wrap="none" rtlCol="0">
            <a:spAutoFit/>
          </a:bodyPr>
          <a:lstStyle/>
          <a:p>
            <a:r>
              <a:rPr lang="en-US" sz="800" b="1" dirty="0">
                <a:solidFill>
                  <a:schemeClr val="bg1"/>
                </a:solidFill>
              </a:rPr>
              <a:t>M</a:t>
            </a:r>
            <a:endParaRPr lang="en-US" sz="800" b="1" dirty="0" smtClean="0">
              <a:solidFill>
                <a:schemeClr val="bg1"/>
              </a:solidFill>
            </a:endParaRPr>
          </a:p>
        </p:txBody>
      </p:sp>
      <p:pic>
        <p:nvPicPr>
          <p:cNvPr id="214" name="Picture 213" descr="PDB.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07386" y="2803732"/>
            <a:ext cx="229506" cy="368417"/>
          </a:xfrm>
          <a:prstGeom prst="rect">
            <a:avLst/>
          </a:prstGeom>
        </p:spPr>
      </p:pic>
      <p:pic>
        <p:nvPicPr>
          <p:cNvPr id="62" name="Picture 61" descr="P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9083" y="3527891"/>
            <a:ext cx="322773" cy="518135"/>
          </a:xfrm>
          <a:prstGeom prst="rect">
            <a:avLst/>
          </a:prstGeom>
        </p:spPr>
      </p:pic>
      <p:pic>
        <p:nvPicPr>
          <p:cNvPr id="178" name="Picture 177"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654226" y="1089204"/>
            <a:ext cx="340758" cy="536952"/>
          </a:xfrm>
          <a:prstGeom prst="rect">
            <a:avLst/>
          </a:prstGeom>
        </p:spPr>
      </p:pic>
      <p:pic>
        <p:nvPicPr>
          <p:cNvPr id="197" name="Picture 196"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27036" y="1308159"/>
            <a:ext cx="245808" cy="387334"/>
          </a:xfrm>
          <a:prstGeom prst="rect">
            <a:avLst/>
          </a:prstGeom>
        </p:spPr>
      </p:pic>
      <p:pic>
        <p:nvPicPr>
          <p:cNvPr id="198" name="Picture 197" descr="Unlalelled Embedded PDB.png"/>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24482" y="1421115"/>
            <a:ext cx="245808" cy="387334"/>
          </a:xfrm>
          <a:prstGeom prst="rect">
            <a:avLst/>
          </a:prstGeom>
        </p:spPr>
      </p:pic>
      <p:pic>
        <p:nvPicPr>
          <p:cNvPr id="58" name="Picture 57" descr="Unlalelled Embedded PD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6247" y="3269667"/>
            <a:ext cx="615781" cy="989530"/>
          </a:xfrm>
          <a:prstGeom prst="rect">
            <a:avLst/>
          </a:prstGeom>
        </p:spPr>
      </p:pic>
      <p:grpSp>
        <p:nvGrpSpPr>
          <p:cNvPr id="4" name="Group 23"/>
          <p:cNvGrpSpPr/>
          <p:nvPr/>
        </p:nvGrpSpPr>
        <p:grpSpPr>
          <a:xfrm>
            <a:off x="887732" y="1052281"/>
            <a:ext cx="271784" cy="470258"/>
            <a:chOff x="-3597" y="1462498"/>
            <a:chExt cx="621986" cy="1157653"/>
          </a:xfrm>
        </p:grpSpPr>
        <p:sp>
          <p:nvSpPr>
            <p:cNvPr id="211" name="Extract 210"/>
            <p:cNvSpPr/>
            <p:nvPr/>
          </p:nvSpPr>
          <p:spPr>
            <a:xfrm rot="20677523">
              <a:off x="-3597" y="1462498"/>
              <a:ext cx="391426" cy="693707"/>
            </a:xfrm>
            <a:prstGeom prst="flowChartExtra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2" name="Minus 211"/>
            <p:cNvSpPr/>
            <p:nvPr/>
          </p:nvSpPr>
          <p:spPr>
            <a:xfrm rot="4431849">
              <a:off x="57279" y="2059041"/>
              <a:ext cx="557810" cy="564410"/>
            </a:xfrm>
            <a:prstGeom prst="mathMinus">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sp>
        <p:nvSpPr>
          <p:cNvPr id="63" name="TextBox 62"/>
          <p:cNvSpPr txBox="1"/>
          <p:nvPr/>
        </p:nvSpPr>
        <p:spPr>
          <a:xfrm>
            <a:off x="2243461" y="3901120"/>
            <a:ext cx="275887"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L</a:t>
            </a:r>
          </a:p>
        </p:txBody>
      </p:sp>
    </p:spTree>
    <p:extLst>
      <p:ext uri="{BB962C8B-B14F-4D97-AF65-F5344CB8AC3E}">
        <p14:creationId xmlns:p14="http://schemas.microsoft.com/office/powerpoint/2010/main" val="52265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0" presetClass="path" presetSubtype="0" accel="50000" decel="50000" fill="hold" nodeType="afterEffect">
                                  <p:stCondLst>
                                    <p:cond delay="1000"/>
                                  </p:stCondLst>
                                  <p:childTnLst>
                                    <p:animMotion origin="layout" path="M 7.55166E-6 7.31256E-7 C 7.55166E-6 0.03795 -0.00294 0.09472 0.00209 0.13946 C 0.00244 0.15242 0.00279 0.166 0.00522 0.17865 C 0.00539 0.18605 0.00539 0.19315 0.00678 0.20056 C 0.00713 0.20981 0.00817 0.22863 0.01129 0.23696 C 0.01303 0.24776 0.01546 0.25795 0.01755 0.26874 C 0.01963 0.27985 0.01737 0.26782 0.01963 0.2814 C 0.0198 0.28325 0.02067 0.28695 0.02067 0.28695 C 0.02084 0.29127 0.02102 0.29497 0.02258 0.29867 C 0.02432 0.31534 0.0297 0.33107 0.03335 0.34712 C 0.03578 0.35822 0.03786 0.37242 0.04255 0.38167 C 0.04377 0.38877 0.0455 0.39216 0.04724 0.39895 C 0.05002 0.41037 0.05314 0.42394 0.05748 0.43443 C 0.05852 0.43999 0.06009 0.44277 0.06165 0.44832 C 0.06356 0.4548 0.0646 0.46251 0.06669 0.4693 C 0.06773 0.473 0.06946 0.47609 0.07085 0.4801 C 0.07502 0.49306 0.07797 0.50879 0.08318 0.52114 C 0.08457 0.53348 0.08926 0.5452 0.09291 0.55662 C 0.0962 0.56711 0.09811 0.57945 0.10315 0.5884 C 0.10384 0.5921 0.10489 0.59796 0.10714 0.59951 C 0.10871 0.60352 0.10905 0.60722 0.11131 0.61123 C 0.11183 0.61524 0.11183 0.61709 0.11392 0.61956 C 0.11461 0.62388 0.11669 0.63592 0.11895 0.63869 C 0.1193 0.63962 0.11947 0.64054 0.11999 0.64147 C 0.12034 0.64178 0.12104 0.64116 0.12156 0.64209 C 0.1219 0.6427 0.12173 0.64394 0.12208 0.64486 C 0.12225 0.64579 0.1226 0.64671 0.12312 0.64764 C 0.12433 0.64949 0.12607 0.65103 0.12763 0.65319 C 0.12781 0.65412 0.12815 0.65597 0.12815 0.65597 " pathEditMode="relative" ptsTypes="ffffffffffffffffffffffffffffA">
                                      <p:cBhvr>
                                        <p:cTn id="9" dur="2000" fill="hold"/>
                                        <p:tgtEl>
                                          <p:spTgt spid="4"/>
                                        </p:tgtEl>
                                        <p:attrNameLst>
                                          <p:attrName>ppt_x</p:attrName>
                                          <p:attrName>ppt_y</p:attrName>
                                        </p:attrNameLst>
                                      </p:cBhvr>
                                    </p:animMotion>
                                  </p:childTnLst>
                                </p:cTn>
                              </p:par>
                            </p:childTnLst>
                          </p:cTn>
                        </p:par>
                        <p:par>
                          <p:cTn id="10" fill="hold">
                            <p:stCondLst>
                              <p:cond delay="4000"/>
                            </p:stCondLst>
                            <p:childTnLst>
                              <p:par>
                                <p:cTn id="11" presetID="1" presetClass="entr" presetSubtype="0" fill="hold" grpId="0" nodeType="afterEffect">
                                  <p:stCondLst>
                                    <p:cond delay="1000"/>
                                  </p:stCondLst>
                                  <p:childTnLst>
                                    <p:set>
                                      <p:cBhvr>
                                        <p:cTn id="12" dur="1" fill="hold">
                                          <p:stCondLst>
                                            <p:cond delay="0"/>
                                          </p:stCondLst>
                                        </p:cTn>
                                        <p:tgtEl>
                                          <p:spTgt spid="210"/>
                                        </p:tgtEl>
                                        <p:attrNameLst>
                                          <p:attrName>style.visibility</p:attrName>
                                        </p:attrNameLst>
                                      </p:cBhvr>
                                      <p:to>
                                        <p:strVal val="visible"/>
                                      </p:to>
                                    </p:set>
                                  </p:childTnLst>
                                </p:cTn>
                              </p:par>
                            </p:childTnLst>
                          </p:cTn>
                        </p:par>
                        <p:par>
                          <p:cTn id="13" fill="hold">
                            <p:stCondLst>
                              <p:cond delay="5000"/>
                            </p:stCondLst>
                            <p:childTnLst>
                              <p:par>
                                <p:cTn id="14" presetID="0" presetClass="path" presetSubtype="0" accel="50000" decel="50000" fill="hold" nodeType="afterEffect">
                                  <p:stCondLst>
                                    <p:cond delay="1000"/>
                                  </p:stCondLst>
                                  <p:childTnLst>
                                    <p:animMotion origin="layout" path="M 0.12815 0.65629 C 0.12867 0.64919 0.12971 0.64363 0.1311 0.63716 C 0.13162 0.62882 0.13492 0.60599 0.13735 0.59982 C 0.1377 0.59766 0.13788 0.59519 0.1384 0.59334 C 0.13857 0.59118 0.13944 0.58779 0.13944 0.58779 C 0.13996 0.58038 0.14187 0.57267 0.14343 0.56619 C 0.14413 0.5628 0.14604 0.55693 0.14604 0.55693 C 0.14708 0.5449 0.14899 0.53194 0.15211 0.52145 C 0.15298 0.51806 0.15263 0.51435 0.15368 0.51127 C 0.15489 0.50664 0.15576 0.50109 0.15732 0.49677 C 0.15836 0.49337 0.15958 0.49121 0.16045 0.48782 C 0.16132 0.47702 0.16687 0.46745 0.16861 0.45758 C 0.16948 0.45203 0.17 0.44863 0.17156 0.44401 C 0.17208 0.43783 0.1733 0.43074 0.17521 0.4258 C 0.17573 0.42148 0.17677 0.41654 0.17833 0.41315 C 0.17955 0.40143 0.18424 0.39124 0.18754 0.38106 C 0.18875 0.37674 0.1917 0.36841 0.1917 0.36841 C 0.19309 0.35175 0.20178 0.33293 0.20698 0.31904 C 0.21185 0.30547 0.21653 0.29097 0.22192 0.27832 C 0.22296 0.27554 0.22348 0.27214 0.22487 0.26998 C 0.22713 0.26567 0.23077 0.25949 0.23268 0.25456 C 0.23373 0.25116 0.23459 0.24839 0.23668 0.24715 C 0.23928 0.24006 0.24206 0.23388 0.24553 0.22802 C 0.24762 0.22401 0.24796 0.21877 0.25109 0.21722 C 0.2523 0.21352 0.25369 0.2092 0.25578 0.20704 C 0.25717 0.19964 0.26272 0.19007 0.26654 0.18699 C 0.27088 0.1768 0.27783 0.1694 0.28287 0.16076 C 0.28391 0.15428 0.28217 0.16168 0.28599 0.15521 C 0.28634 0.15428 0.28616 0.15305 0.28651 0.15243 C 0.28755 0.14934 0.29346 0.13885 0.29519 0.137 C 0.29641 0.13361 0.2978 0.12898 0.29971 0.12713 C 0.30075 0.12096 0.30405 0.11479 0.307 0.11139 C 0.30787 0.10707 0.30961 0.10337 0.31204 0.10244 C 0.31794 0.09566 0.32298 0.08763 0.32958 0.08331 C 0.33357 0.07745 0.33531 0.07498 0.34086 0.07406 C 0.3426 0.07159 0.34486 0.07035 0.34694 0.06881 " pathEditMode="relative" ptsTypes="fffffffffffffffffffffffffffffffffffA">
                                      <p:cBhvr>
                                        <p:cTn id="15" dur="2000" fill="hold"/>
                                        <p:tgtEl>
                                          <p:spTgt spid="4"/>
                                        </p:tgtEl>
                                        <p:attrNameLst>
                                          <p:attrName>ppt_x</p:attrName>
                                          <p:attrName>ppt_y</p:attrName>
                                        </p:attrNameLst>
                                      </p:cBhvr>
                                    </p:animMotion>
                                  </p:childTnLst>
                                </p:cTn>
                              </p:par>
                            </p:childTnLst>
                          </p:cTn>
                        </p:par>
                        <p:par>
                          <p:cTn id="16" fill="hold">
                            <p:stCondLst>
                              <p:cond delay="8000"/>
                            </p:stCondLst>
                            <p:childTnLst>
                              <p:par>
                                <p:cTn id="17" presetID="1" presetClass="entr" presetSubtype="0" fill="hold" grpId="0" nodeType="afterEffect">
                                  <p:stCondLst>
                                    <p:cond delay="1000"/>
                                  </p:stCondLst>
                                  <p:childTnLst>
                                    <p:set>
                                      <p:cBhvr>
                                        <p:cTn id="18" dur="1" fill="hold">
                                          <p:stCondLst>
                                            <p:cond delay="0"/>
                                          </p:stCondLst>
                                        </p:cTn>
                                        <p:tgtEl>
                                          <p:spTgt spid="209"/>
                                        </p:tgtEl>
                                        <p:attrNameLst>
                                          <p:attrName>style.visibility</p:attrName>
                                        </p:attrNameLst>
                                      </p:cBhvr>
                                      <p:to>
                                        <p:strVal val="visible"/>
                                      </p:to>
                                    </p:set>
                                  </p:childTnLst>
                                </p:cTn>
                              </p:par>
                            </p:childTnLst>
                          </p:cTn>
                        </p:par>
                        <p:par>
                          <p:cTn id="19" fill="hold">
                            <p:stCondLst>
                              <p:cond delay="9000"/>
                            </p:stCondLst>
                            <p:childTnLst>
                              <p:par>
                                <p:cTn id="20" presetID="1" presetClass="exit" presetSubtype="0" fill="hold" nodeType="afterEffect">
                                  <p:stCondLst>
                                    <p:cond delay="1000"/>
                                  </p:stCondLst>
                                  <p:childTnLst>
                                    <p:set>
                                      <p:cBhvr>
                                        <p:cTn id="21" dur="1" fill="hold">
                                          <p:stCondLst>
                                            <p:cond delay="0"/>
                                          </p:stCondLst>
                                        </p:cTn>
                                        <p:tgtEl>
                                          <p:spTgt spid="4"/>
                                        </p:tgtEl>
                                        <p:attrNameLst>
                                          <p:attrName>style.visibility</p:attrName>
                                        </p:attrNameLst>
                                      </p:cBhvr>
                                      <p:to>
                                        <p:strVal val="hidden"/>
                                      </p:to>
                                    </p:set>
                                  </p:childTnLst>
                                </p:cTn>
                              </p:par>
                            </p:childTnLst>
                          </p:cTn>
                        </p:par>
                        <p:par>
                          <p:cTn id="22" fill="hold">
                            <p:stCondLst>
                              <p:cond delay="10000"/>
                            </p:stCondLst>
                            <p:childTnLst>
                              <p:par>
                                <p:cTn id="23" presetID="0" presetClass="path" presetSubtype="0" accel="50000" decel="50000" fill="hold" nodeType="afterEffect">
                                  <p:stCondLst>
                                    <p:cond delay="1000"/>
                                  </p:stCondLst>
                                  <p:childTnLst>
                                    <p:animMotion origin="layout" path="M -1.73989E-6 -5.5847E-7 C 0.01893 -0.15982 0.03785 -0.31872 0.083 -0.41098 C 0.12815 -0.50324 0.19691 -0.53964 0.27105 -0.55384 C 0.3452 -0.56803 0.43653 -0.53224 0.52787 -0.49645 " pathEditMode="relative" ptsTypes="aaaA">
                                      <p:cBhvr>
                                        <p:cTn id="24" dur="2000" fill="hold"/>
                                        <p:tgtEl>
                                          <p:spTgt spid="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0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Multitenant. Perfect for </a:t>
            </a:r>
            <a:r>
              <a:rPr lang="en-US" dirty="0" err="1" smtClean="0"/>
              <a:t>SaaS</a:t>
            </a:r>
            <a:r>
              <a:rPr lang="en-US" dirty="0" smtClean="0"/>
              <a:t>.</a:t>
            </a:r>
            <a:endParaRPr lang="en-US" dirty="0"/>
          </a:p>
        </p:txBody>
      </p:sp>
      <p:sp>
        <p:nvSpPr>
          <p:cNvPr id="4" name="Text Placeholder 3"/>
          <p:cNvSpPr>
            <a:spLocks noGrp="1"/>
          </p:cNvSpPr>
          <p:nvPr>
            <p:ph type="body" sz="quarter" idx="13"/>
          </p:nvPr>
        </p:nvSpPr>
        <p:spPr/>
        <p:txBody>
          <a:bodyPr/>
          <a:lstStyle/>
          <a:p>
            <a:r>
              <a:rPr lang="en-US" dirty="0" err="1" smtClean="0"/>
              <a:t>Multitenancy</a:t>
            </a:r>
            <a:r>
              <a:rPr lang="en-US" dirty="0" smtClean="0"/>
              <a:t> implemented by the Database, not the Application</a:t>
            </a:r>
            <a:endParaRPr lang="en-US" dirty="0"/>
          </a:p>
        </p:txBody>
      </p:sp>
      <p:pic>
        <p:nvPicPr>
          <p:cNvPr id="6" name="Picture 5" descr="Grey Rectang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9551" y="2499147"/>
            <a:ext cx="3436145" cy="1986836"/>
          </a:xfrm>
          <a:prstGeom prst="rect">
            <a:avLst/>
          </a:prstGeom>
        </p:spPr>
      </p:pic>
      <p:pic>
        <p:nvPicPr>
          <p:cNvPr id="3" name="Picture 2" descr="7 Socket Roo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4400" y="2238053"/>
            <a:ext cx="2844611" cy="2078448"/>
          </a:xfrm>
          <a:prstGeom prst="rect">
            <a:avLst/>
          </a:prstGeom>
        </p:spPr>
      </p:pic>
      <p:pic>
        <p:nvPicPr>
          <p:cNvPr id="7" name="Picture 6" descr="Red Blinth Lo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5664" y="2889825"/>
            <a:ext cx="3436069" cy="1783340"/>
          </a:xfrm>
          <a:prstGeom prst="rect">
            <a:avLst/>
          </a:prstGeom>
        </p:spPr>
      </p:pic>
      <p:sp>
        <p:nvSpPr>
          <p:cNvPr id="43" name="TextBox 42"/>
          <p:cNvSpPr txBox="1"/>
          <p:nvPr/>
        </p:nvSpPr>
        <p:spPr>
          <a:xfrm>
            <a:off x="3717671" y="3620735"/>
            <a:ext cx="2493291"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Multitenant Container Database </a:t>
            </a:r>
          </a:p>
        </p:txBody>
      </p:sp>
      <p:grpSp>
        <p:nvGrpSpPr>
          <p:cNvPr id="5" name="Group 9"/>
          <p:cNvGrpSpPr/>
          <p:nvPr/>
        </p:nvGrpSpPr>
        <p:grpSpPr>
          <a:xfrm>
            <a:off x="5403244" y="1756939"/>
            <a:ext cx="575816" cy="793705"/>
            <a:chOff x="7365394" y="1671214"/>
            <a:chExt cx="575816" cy="793705"/>
          </a:xfrm>
        </p:grpSpPr>
        <p:pic>
          <p:nvPicPr>
            <p:cNvPr id="49" name="Picture 48"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5394" y="1671214"/>
              <a:ext cx="493918" cy="793705"/>
            </a:xfrm>
            <a:prstGeom prst="rect">
              <a:avLst/>
            </a:prstGeom>
          </p:spPr>
        </p:pic>
        <p:sp>
          <p:nvSpPr>
            <p:cNvPr id="61" name="TextBox 60"/>
            <p:cNvSpPr txBox="1"/>
            <p:nvPr/>
          </p:nvSpPr>
          <p:spPr>
            <a:xfrm>
              <a:off x="7525712" y="2206797"/>
              <a:ext cx="415498" cy="169277"/>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7</a:t>
              </a:r>
            </a:p>
          </p:txBody>
        </p:sp>
      </p:grpSp>
      <p:grpSp>
        <p:nvGrpSpPr>
          <p:cNvPr id="9" name="Group 56"/>
          <p:cNvGrpSpPr/>
          <p:nvPr/>
        </p:nvGrpSpPr>
        <p:grpSpPr>
          <a:xfrm>
            <a:off x="5064277" y="1949324"/>
            <a:ext cx="581313" cy="793705"/>
            <a:chOff x="3785586" y="2017767"/>
            <a:chExt cx="941671" cy="1285724"/>
          </a:xfrm>
        </p:grpSpPr>
        <p:pic>
          <p:nvPicPr>
            <p:cNvPr id="59" name="Picture 58"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60" name="TextBox 59"/>
            <p:cNvSpPr txBox="1"/>
            <p:nvPr/>
          </p:nvSpPr>
          <p:spPr>
            <a:xfrm>
              <a:off x="4054192" y="2886844"/>
              <a:ext cx="673065" cy="274212"/>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6</a:t>
              </a:r>
            </a:p>
          </p:txBody>
        </p:sp>
      </p:grpSp>
      <p:grpSp>
        <p:nvGrpSpPr>
          <p:cNvPr id="10" name="Group 61"/>
          <p:cNvGrpSpPr/>
          <p:nvPr/>
        </p:nvGrpSpPr>
        <p:grpSpPr>
          <a:xfrm>
            <a:off x="4734476" y="2141710"/>
            <a:ext cx="581314" cy="793705"/>
            <a:chOff x="3785586" y="2017767"/>
            <a:chExt cx="941673" cy="1285724"/>
          </a:xfrm>
        </p:grpSpPr>
        <p:pic>
          <p:nvPicPr>
            <p:cNvPr id="63" name="Picture 62"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64" name="TextBox 63"/>
            <p:cNvSpPr txBox="1"/>
            <p:nvPr/>
          </p:nvSpPr>
          <p:spPr>
            <a:xfrm>
              <a:off x="4054194" y="2886844"/>
              <a:ext cx="673065" cy="274212"/>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5</a:t>
              </a:r>
            </a:p>
          </p:txBody>
        </p:sp>
      </p:grpSp>
      <p:grpSp>
        <p:nvGrpSpPr>
          <p:cNvPr id="11" name="Group 64"/>
          <p:cNvGrpSpPr/>
          <p:nvPr/>
        </p:nvGrpSpPr>
        <p:grpSpPr>
          <a:xfrm>
            <a:off x="4395512" y="2334095"/>
            <a:ext cx="581314" cy="793705"/>
            <a:chOff x="3785586" y="2017767"/>
            <a:chExt cx="941673" cy="1285724"/>
          </a:xfrm>
        </p:grpSpPr>
        <p:pic>
          <p:nvPicPr>
            <p:cNvPr id="66" name="Picture 65"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67" name="TextBox 66"/>
            <p:cNvSpPr txBox="1"/>
            <p:nvPr/>
          </p:nvSpPr>
          <p:spPr>
            <a:xfrm>
              <a:off x="4054194" y="2886844"/>
              <a:ext cx="673065" cy="274212"/>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4</a:t>
              </a:r>
            </a:p>
          </p:txBody>
        </p:sp>
      </p:grpSp>
      <p:grpSp>
        <p:nvGrpSpPr>
          <p:cNvPr id="12" name="Group 67"/>
          <p:cNvGrpSpPr/>
          <p:nvPr/>
        </p:nvGrpSpPr>
        <p:grpSpPr>
          <a:xfrm>
            <a:off x="4038223" y="2549383"/>
            <a:ext cx="581313" cy="793705"/>
            <a:chOff x="3785586" y="2017767"/>
            <a:chExt cx="941671" cy="1285724"/>
          </a:xfrm>
        </p:grpSpPr>
        <p:pic>
          <p:nvPicPr>
            <p:cNvPr id="69" name="Picture 68"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0" name="TextBox 69"/>
            <p:cNvSpPr txBox="1"/>
            <p:nvPr/>
          </p:nvSpPr>
          <p:spPr>
            <a:xfrm>
              <a:off x="4054192" y="2886844"/>
              <a:ext cx="673065" cy="274212"/>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3</a:t>
              </a:r>
            </a:p>
          </p:txBody>
        </p:sp>
      </p:grpSp>
      <p:grpSp>
        <p:nvGrpSpPr>
          <p:cNvPr id="13" name="Group 70"/>
          <p:cNvGrpSpPr/>
          <p:nvPr/>
        </p:nvGrpSpPr>
        <p:grpSpPr>
          <a:xfrm>
            <a:off x="3648872" y="2769252"/>
            <a:ext cx="581313" cy="793705"/>
            <a:chOff x="3785586" y="2017767"/>
            <a:chExt cx="941671" cy="1285724"/>
          </a:xfrm>
        </p:grpSpPr>
        <p:pic>
          <p:nvPicPr>
            <p:cNvPr id="72" name="Picture 71"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3" name="TextBox 72"/>
            <p:cNvSpPr txBox="1"/>
            <p:nvPr/>
          </p:nvSpPr>
          <p:spPr>
            <a:xfrm>
              <a:off x="4054192" y="2886844"/>
              <a:ext cx="673065" cy="274212"/>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2</a:t>
              </a:r>
            </a:p>
          </p:txBody>
        </p:sp>
      </p:grpSp>
      <p:grpSp>
        <p:nvGrpSpPr>
          <p:cNvPr id="14" name="Group 73"/>
          <p:cNvGrpSpPr/>
          <p:nvPr/>
        </p:nvGrpSpPr>
        <p:grpSpPr>
          <a:xfrm>
            <a:off x="3277839" y="2979960"/>
            <a:ext cx="578501" cy="793705"/>
            <a:chOff x="3785586" y="2017767"/>
            <a:chExt cx="937118" cy="1285724"/>
          </a:xfrm>
        </p:grpSpPr>
        <p:pic>
          <p:nvPicPr>
            <p:cNvPr id="75" name="Picture 74" descr="Unlalelled Embedded PD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76" name="TextBox 75"/>
            <p:cNvSpPr txBox="1"/>
            <p:nvPr/>
          </p:nvSpPr>
          <p:spPr>
            <a:xfrm>
              <a:off x="4054191" y="2886844"/>
              <a:ext cx="668513" cy="274212"/>
            </a:xfrm>
            <a:prstGeom prst="rect">
              <a:avLst/>
            </a:prstGeom>
            <a:noFill/>
            <a:scene3d>
              <a:camera prst="isometricRightUp"/>
              <a:lightRig rig="threePt" dir="t"/>
            </a:scene3d>
          </p:spPr>
          <p:txBody>
            <a:bodyPr wrap="none" rtlCol="0">
              <a:spAutoFit/>
            </a:bodyPr>
            <a:lstStyle/>
            <a:p>
              <a:r>
                <a:rPr lang="en-US" sz="500" b="1" dirty="0" smtClean="0">
                  <a:solidFill>
                    <a:schemeClr val="bg1"/>
                  </a:solidFill>
                </a:rPr>
                <a:t>CUST 1</a:t>
              </a:r>
            </a:p>
          </p:txBody>
        </p:sp>
      </p:grpSp>
      <p:pic>
        <p:nvPicPr>
          <p:cNvPr id="8" name="Picture 7" descr="Glass Front Lon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5313" y="1115807"/>
            <a:ext cx="3436069" cy="3373137"/>
          </a:xfrm>
          <a:prstGeom prst="rect">
            <a:avLst/>
          </a:prstGeom>
        </p:spPr>
      </p:pic>
    </p:spTree>
    <p:extLst>
      <p:ext uri="{BB962C8B-B14F-4D97-AF65-F5344CB8AC3E}">
        <p14:creationId xmlns:p14="http://schemas.microsoft.com/office/powerpoint/2010/main" val="25411999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1"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par>
                          <p:cTn id="29" fill="hold">
                            <p:stCondLst>
                              <p:cond delay="3500"/>
                            </p:stCondLst>
                            <p:childTnLst>
                              <p:par>
                                <p:cTn id="30" presetID="2" presetClass="entr" presetSubtype="1"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NetworkCloud.png"/>
          <p:cNvPicPr>
            <a:picLocks noChangeAspect="1"/>
          </p:cNvPicPr>
          <p:nvPr/>
        </p:nvPicPr>
        <p:blipFill>
          <a:blip r:embed="rId3" cstate="print">
            <a:alphaModFix amt="51000"/>
            <a:extLst>
              <a:ext uri="{28A0092B-C50C-407E-A947-70E740481C1C}">
                <a14:useLocalDpi xmlns:a14="http://schemas.microsoft.com/office/drawing/2010/main" val="0"/>
              </a:ext>
            </a:extLst>
          </a:blip>
          <a:stretch>
            <a:fillRect/>
          </a:stretch>
        </p:blipFill>
        <p:spPr>
          <a:xfrm>
            <a:off x="5278370" y="956931"/>
            <a:ext cx="3777024" cy="3656925"/>
          </a:xfrm>
          <a:prstGeom prst="rect">
            <a:avLst/>
          </a:prstGeom>
        </p:spPr>
      </p:pic>
      <p:sp>
        <p:nvSpPr>
          <p:cNvPr id="2" name="Title 1"/>
          <p:cNvSpPr>
            <a:spLocks noGrp="1"/>
          </p:cNvSpPr>
          <p:nvPr>
            <p:ph type="title"/>
          </p:nvPr>
        </p:nvSpPr>
        <p:spPr/>
        <p:txBody>
          <a:bodyPr/>
          <a:lstStyle/>
          <a:p>
            <a:r>
              <a:rPr lang="en-US" dirty="0" smtClean="0"/>
              <a:t>5. Multitenant. Perfect for ISVs.</a:t>
            </a:r>
            <a:endParaRPr lang="en-US" dirty="0"/>
          </a:p>
        </p:txBody>
      </p:sp>
      <p:sp>
        <p:nvSpPr>
          <p:cNvPr id="4" name="Text Placeholder 3"/>
          <p:cNvSpPr>
            <a:spLocks noGrp="1"/>
          </p:cNvSpPr>
          <p:nvPr>
            <p:ph type="body" sz="quarter" idx="13"/>
          </p:nvPr>
        </p:nvSpPr>
        <p:spPr/>
        <p:txBody>
          <a:bodyPr/>
          <a:lstStyle/>
          <a:p>
            <a:r>
              <a:rPr lang="en-US" dirty="0" smtClean="0"/>
              <a:t>Packaged apps and reference </a:t>
            </a:r>
            <a:r>
              <a:rPr lang="en-US" dirty="0"/>
              <a:t>d</a:t>
            </a:r>
            <a:r>
              <a:rPr lang="en-US" dirty="0" smtClean="0"/>
              <a:t>ata are easily distributed</a:t>
            </a:r>
            <a:endParaRPr lang="en-US" dirty="0"/>
          </a:p>
        </p:txBody>
      </p:sp>
      <p:grpSp>
        <p:nvGrpSpPr>
          <p:cNvPr id="3" name="Group 4"/>
          <p:cNvGrpSpPr/>
          <p:nvPr/>
        </p:nvGrpSpPr>
        <p:grpSpPr>
          <a:xfrm>
            <a:off x="934496" y="2545887"/>
            <a:ext cx="3367186" cy="1979805"/>
            <a:chOff x="946310" y="756073"/>
            <a:chExt cx="3367186" cy="1979805"/>
          </a:xfrm>
        </p:grpSpPr>
        <p:pic>
          <p:nvPicPr>
            <p:cNvPr id="6" name="Picture 5"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946310" y="756073"/>
              <a:ext cx="2966719" cy="1979805"/>
            </a:xfrm>
            <a:prstGeom prst="rect">
              <a:avLst/>
            </a:prstGeom>
          </p:spPr>
        </p:pic>
        <p:sp>
          <p:nvSpPr>
            <p:cNvPr id="7" name="TextBox 6"/>
            <p:cNvSpPr txBox="1"/>
            <p:nvPr/>
          </p:nvSpPr>
          <p:spPr>
            <a:xfrm>
              <a:off x="1383713" y="1755035"/>
              <a:ext cx="2929783"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ISV Development Container Database</a:t>
              </a:r>
            </a:p>
          </p:txBody>
        </p:sp>
      </p:grpSp>
      <p:grpSp>
        <p:nvGrpSpPr>
          <p:cNvPr id="5" name="Group 7"/>
          <p:cNvGrpSpPr/>
          <p:nvPr/>
        </p:nvGrpSpPr>
        <p:grpSpPr>
          <a:xfrm>
            <a:off x="934117" y="2102036"/>
            <a:ext cx="2966718" cy="2070098"/>
            <a:chOff x="6323886" y="2622719"/>
            <a:chExt cx="2667000" cy="1951466"/>
          </a:xfrm>
        </p:grpSpPr>
        <p:pic>
          <p:nvPicPr>
            <p:cNvPr id="9" name="Picture 8"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886" y="3044663"/>
              <a:ext cx="2667000" cy="1529522"/>
            </a:xfrm>
            <a:prstGeom prst="rect">
              <a:avLst/>
            </a:prstGeom>
          </p:spPr>
        </p:pic>
        <p:pic>
          <p:nvPicPr>
            <p:cNvPr id="10" name="Picture 9"/>
            <p:cNvPicPr>
              <a:picLocks noChangeAspect="1"/>
            </p:cNvPicPr>
            <p:nvPr/>
          </p:nvPicPr>
          <p:blipFill>
            <a:blip r:embed="rId6" cstate="print"/>
            <a:stretch>
              <a:fillRect/>
            </a:stretch>
          </p:blipFill>
          <p:spPr>
            <a:xfrm>
              <a:off x="6661811" y="2622719"/>
              <a:ext cx="1984574" cy="1716388"/>
            </a:xfrm>
            <a:prstGeom prst="rect">
              <a:avLst/>
            </a:prstGeom>
          </p:spPr>
        </p:pic>
      </p:grpSp>
      <p:grpSp>
        <p:nvGrpSpPr>
          <p:cNvPr id="8" name="Group 11"/>
          <p:cNvGrpSpPr/>
          <p:nvPr/>
        </p:nvGrpSpPr>
        <p:grpSpPr>
          <a:xfrm>
            <a:off x="2574909" y="1300631"/>
            <a:ext cx="903991" cy="1285724"/>
            <a:chOff x="4371018" y="1720507"/>
            <a:chExt cx="903991" cy="1285724"/>
          </a:xfrm>
        </p:grpSpPr>
        <p:pic>
          <p:nvPicPr>
            <p:cNvPr id="14" name="Picture 13"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1018" y="1720507"/>
              <a:ext cx="800100" cy="1285724"/>
            </a:xfrm>
            <a:prstGeom prst="rect">
              <a:avLst/>
            </a:prstGeom>
          </p:spPr>
        </p:pic>
        <p:sp>
          <p:nvSpPr>
            <p:cNvPr id="15" name="TextBox 14"/>
            <p:cNvSpPr txBox="1"/>
            <p:nvPr/>
          </p:nvSpPr>
          <p:spPr>
            <a:xfrm>
              <a:off x="4721634" y="2445202"/>
              <a:ext cx="553375" cy="430887"/>
            </a:xfrm>
            <a:prstGeom prst="rect">
              <a:avLst/>
            </a:prstGeom>
            <a:noFill/>
            <a:scene3d>
              <a:camera prst="isometricRightUp"/>
              <a:lightRig rig="threePt" dir="t"/>
            </a:scene3d>
          </p:spPr>
          <p:txBody>
            <a:bodyPr wrap="none" rtlCol="0">
              <a:spAutoFit/>
            </a:bodyPr>
            <a:lstStyle/>
            <a:p>
              <a:r>
                <a:rPr lang="en-US" sz="1100" b="1" dirty="0" smtClean="0">
                  <a:solidFill>
                    <a:schemeClr val="bg1"/>
                  </a:solidFill>
                </a:rPr>
                <a:t>ERP</a:t>
              </a:r>
            </a:p>
            <a:p>
              <a:r>
                <a:rPr lang="en-US" sz="1100" b="1" dirty="0" smtClean="0">
                  <a:solidFill>
                    <a:schemeClr val="bg1"/>
                  </a:solidFill>
                </a:rPr>
                <a:t>Ver. 2</a:t>
              </a:r>
            </a:p>
          </p:txBody>
        </p:sp>
      </p:grpSp>
      <p:grpSp>
        <p:nvGrpSpPr>
          <p:cNvPr id="11" name="Group 16"/>
          <p:cNvGrpSpPr/>
          <p:nvPr/>
        </p:nvGrpSpPr>
        <p:grpSpPr>
          <a:xfrm>
            <a:off x="1989477" y="1606501"/>
            <a:ext cx="936207" cy="1285724"/>
            <a:chOff x="3785586" y="2017767"/>
            <a:chExt cx="936207" cy="1285724"/>
          </a:xfrm>
        </p:grpSpPr>
        <p:pic>
          <p:nvPicPr>
            <p:cNvPr id="19" name="Picture 18"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5586" y="2017767"/>
              <a:ext cx="800100" cy="1285724"/>
            </a:xfrm>
            <a:prstGeom prst="rect">
              <a:avLst/>
            </a:prstGeom>
          </p:spPr>
        </p:pic>
        <p:sp>
          <p:nvSpPr>
            <p:cNvPr id="20" name="TextBox 19"/>
            <p:cNvSpPr txBox="1"/>
            <p:nvPr/>
          </p:nvSpPr>
          <p:spPr>
            <a:xfrm>
              <a:off x="4050772" y="2733164"/>
              <a:ext cx="671021" cy="430887"/>
            </a:xfrm>
            <a:prstGeom prst="rect">
              <a:avLst/>
            </a:prstGeom>
            <a:noFill/>
            <a:scene3d>
              <a:camera prst="isometricRightUp"/>
              <a:lightRig rig="threePt" dir="t"/>
            </a:scene3d>
          </p:spPr>
          <p:txBody>
            <a:bodyPr wrap="none" rtlCol="0">
              <a:spAutoFit/>
            </a:bodyPr>
            <a:lstStyle/>
            <a:p>
              <a:pPr algn="ctr"/>
              <a:r>
                <a:rPr lang="en-US" sz="1100" b="1" dirty="0" smtClean="0">
                  <a:solidFill>
                    <a:schemeClr val="bg1"/>
                  </a:solidFill>
                </a:rPr>
                <a:t>ERP</a:t>
              </a:r>
            </a:p>
            <a:p>
              <a:pPr algn="ctr"/>
              <a:r>
                <a:rPr lang="en-US" sz="1100" b="1" dirty="0" smtClean="0">
                  <a:solidFill>
                    <a:schemeClr val="bg1"/>
                  </a:solidFill>
                </a:rPr>
                <a:t>Ver. 1.1</a:t>
              </a:r>
            </a:p>
          </p:txBody>
        </p:sp>
      </p:grpSp>
      <p:grpSp>
        <p:nvGrpSpPr>
          <p:cNvPr id="12" name="Group 21"/>
          <p:cNvGrpSpPr/>
          <p:nvPr/>
        </p:nvGrpSpPr>
        <p:grpSpPr>
          <a:xfrm>
            <a:off x="1431064" y="1922175"/>
            <a:ext cx="909903" cy="1285724"/>
            <a:chOff x="3227173" y="2342051"/>
            <a:chExt cx="909903" cy="1285724"/>
          </a:xfrm>
        </p:grpSpPr>
        <p:pic>
          <p:nvPicPr>
            <p:cNvPr id="24" name="Picture 23"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25" name="TextBox 24"/>
            <p:cNvSpPr txBox="1"/>
            <p:nvPr/>
          </p:nvSpPr>
          <p:spPr>
            <a:xfrm>
              <a:off x="3583701" y="3068389"/>
              <a:ext cx="553375" cy="430887"/>
            </a:xfrm>
            <a:prstGeom prst="rect">
              <a:avLst/>
            </a:prstGeom>
            <a:noFill/>
            <a:scene3d>
              <a:camera prst="isometricRightUp"/>
              <a:lightRig rig="threePt" dir="t"/>
            </a:scene3d>
          </p:spPr>
          <p:txBody>
            <a:bodyPr wrap="none" rtlCol="0">
              <a:spAutoFit/>
            </a:bodyPr>
            <a:lstStyle/>
            <a:p>
              <a:pPr algn="ctr"/>
              <a:r>
                <a:rPr lang="en-US" sz="1100" b="1" dirty="0" smtClean="0">
                  <a:solidFill>
                    <a:schemeClr val="bg1"/>
                  </a:solidFill>
                </a:rPr>
                <a:t>ERP</a:t>
              </a:r>
            </a:p>
            <a:p>
              <a:pPr algn="ctr"/>
              <a:r>
                <a:rPr lang="en-US" sz="1100" b="1" dirty="0" smtClean="0">
                  <a:solidFill>
                    <a:schemeClr val="bg1"/>
                  </a:solidFill>
                </a:rPr>
                <a:t>Ver</a:t>
              </a:r>
              <a:r>
                <a:rPr lang="en-US" sz="1100" b="1" dirty="0">
                  <a:solidFill>
                    <a:schemeClr val="bg1"/>
                  </a:solidFill>
                </a:rPr>
                <a:t>.</a:t>
              </a:r>
              <a:r>
                <a:rPr lang="en-US" sz="1100" b="1" dirty="0" smtClean="0">
                  <a:solidFill>
                    <a:schemeClr val="bg1"/>
                  </a:solidFill>
                </a:rPr>
                <a:t> 1</a:t>
              </a:r>
            </a:p>
          </p:txBody>
        </p:sp>
      </p:grpSp>
      <p:pic>
        <p:nvPicPr>
          <p:cNvPr id="28" name="Picture 27" descr="Carton_open.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0941" y="3290186"/>
            <a:ext cx="1356402" cy="1114122"/>
          </a:xfrm>
          <a:prstGeom prst="rect">
            <a:avLst/>
          </a:prstGeom>
        </p:spPr>
      </p:pic>
      <p:pic>
        <p:nvPicPr>
          <p:cNvPr id="29" name="Picture 28" descr="Unlabelled Unplugged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27248" y="1919769"/>
            <a:ext cx="800100" cy="1492607"/>
          </a:xfrm>
          <a:prstGeom prst="rect">
            <a:avLst/>
          </a:prstGeom>
        </p:spPr>
      </p:pic>
      <p:pic>
        <p:nvPicPr>
          <p:cNvPr id="30" name="Picture 29" descr="Carton_clos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2734" y="3290053"/>
            <a:ext cx="1104900" cy="1119638"/>
          </a:xfrm>
          <a:prstGeom prst="rect">
            <a:avLst/>
          </a:prstGeom>
        </p:spPr>
      </p:pic>
      <p:grpSp>
        <p:nvGrpSpPr>
          <p:cNvPr id="13" name="Group 44"/>
          <p:cNvGrpSpPr/>
          <p:nvPr/>
        </p:nvGrpSpPr>
        <p:grpSpPr>
          <a:xfrm>
            <a:off x="5849101" y="2528167"/>
            <a:ext cx="3362235" cy="1979805"/>
            <a:chOff x="946310" y="756073"/>
            <a:chExt cx="3362235" cy="1979805"/>
          </a:xfrm>
        </p:grpSpPr>
        <p:pic>
          <p:nvPicPr>
            <p:cNvPr id="46" name="Picture 45" descr="Red Blinth.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946310" y="756073"/>
              <a:ext cx="2966719" cy="1979805"/>
            </a:xfrm>
            <a:prstGeom prst="rect">
              <a:avLst/>
            </a:prstGeom>
          </p:spPr>
        </p:pic>
        <p:sp>
          <p:nvSpPr>
            <p:cNvPr id="47" name="TextBox 46"/>
            <p:cNvSpPr txBox="1"/>
            <p:nvPr/>
          </p:nvSpPr>
          <p:spPr>
            <a:xfrm>
              <a:off x="1336457" y="1778663"/>
              <a:ext cx="2972088" cy="276999"/>
            </a:xfrm>
            <a:prstGeom prst="rect">
              <a:avLst/>
            </a:prstGeom>
            <a:noFill/>
            <a:scene3d>
              <a:camera prst="isometricRightUp"/>
              <a:lightRig rig="threePt" dir="t"/>
            </a:scene3d>
          </p:spPr>
          <p:txBody>
            <a:bodyPr wrap="none" rtlCol="0">
              <a:spAutoFit/>
            </a:bodyPr>
            <a:lstStyle/>
            <a:p>
              <a:r>
                <a:rPr lang="en-US" sz="1200" b="1" dirty="0" smtClean="0">
                  <a:solidFill>
                    <a:schemeClr val="bg1"/>
                  </a:solidFill>
                </a:rPr>
                <a:t>Customer Container Database (Cloud)</a:t>
              </a:r>
            </a:p>
          </p:txBody>
        </p:sp>
      </p:grpSp>
      <p:grpSp>
        <p:nvGrpSpPr>
          <p:cNvPr id="16" name="Group 47"/>
          <p:cNvGrpSpPr/>
          <p:nvPr/>
        </p:nvGrpSpPr>
        <p:grpSpPr>
          <a:xfrm>
            <a:off x="5848722" y="2078408"/>
            <a:ext cx="2966718" cy="2070098"/>
            <a:chOff x="6323886" y="2622719"/>
            <a:chExt cx="2667000" cy="1951466"/>
          </a:xfrm>
        </p:grpSpPr>
        <p:pic>
          <p:nvPicPr>
            <p:cNvPr id="49" name="Picture 48" descr="Grey Rectangl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3886" y="3044663"/>
              <a:ext cx="2667000" cy="1529522"/>
            </a:xfrm>
            <a:prstGeom prst="rect">
              <a:avLst/>
            </a:prstGeom>
          </p:spPr>
        </p:pic>
        <p:pic>
          <p:nvPicPr>
            <p:cNvPr id="50" name="Picture 49"/>
            <p:cNvPicPr>
              <a:picLocks noChangeAspect="1"/>
            </p:cNvPicPr>
            <p:nvPr/>
          </p:nvPicPr>
          <p:blipFill>
            <a:blip r:embed="rId6" cstate="print"/>
            <a:stretch>
              <a:fillRect/>
            </a:stretch>
          </p:blipFill>
          <p:spPr>
            <a:xfrm>
              <a:off x="6661811" y="2622719"/>
              <a:ext cx="1984574" cy="1716388"/>
            </a:xfrm>
            <a:prstGeom prst="rect">
              <a:avLst/>
            </a:prstGeom>
          </p:spPr>
        </p:pic>
      </p:grpSp>
      <p:grpSp>
        <p:nvGrpSpPr>
          <p:cNvPr id="17" name="Group 56"/>
          <p:cNvGrpSpPr/>
          <p:nvPr/>
        </p:nvGrpSpPr>
        <p:grpSpPr>
          <a:xfrm>
            <a:off x="6345669" y="1904454"/>
            <a:ext cx="909903" cy="1285724"/>
            <a:chOff x="3227173" y="2342051"/>
            <a:chExt cx="909903" cy="1285724"/>
          </a:xfrm>
        </p:grpSpPr>
        <p:pic>
          <p:nvPicPr>
            <p:cNvPr id="58" name="Picture 57" descr="Unlalelled Embedded PD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73" y="2342051"/>
              <a:ext cx="800100" cy="1285724"/>
            </a:xfrm>
            <a:prstGeom prst="rect">
              <a:avLst/>
            </a:prstGeom>
          </p:spPr>
        </p:pic>
        <p:sp>
          <p:nvSpPr>
            <p:cNvPr id="59" name="TextBox 58"/>
            <p:cNvSpPr txBox="1"/>
            <p:nvPr/>
          </p:nvSpPr>
          <p:spPr>
            <a:xfrm>
              <a:off x="3583701" y="3068389"/>
              <a:ext cx="553375" cy="430887"/>
            </a:xfrm>
            <a:prstGeom prst="rect">
              <a:avLst/>
            </a:prstGeom>
            <a:noFill/>
            <a:scene3d>
              <a:camera prst="isometricRightUp"/>
              <a:lightRig rig="threePt" dir="t"/>
            </a:scene3d>
          </p:spPr>
          <p:txBody>
            <a:bodyPr wrap="none" rtlCol="0">
              <a:spAutoFit/>
            </a:bodyPr>
            <a:lstStyle/>
            <a:p>
              <a:pPr algn="ctr"/>
              <a:r>
                <a:rPr lang="en-US" sz="1100" b="1" dirty="0" smtClean="0">
                  <a:solidFill>
                    <a:schemeClr val="bg1"/>
                  </a:solidFill>
                </a:rPr>
                <a:t>ERP</a:t>
              </a:r>
            </a:p>
            <a:p>
              <a:pPr algn="ctr"/>
              <a:r>
                <a:rPr lang="en-US" sz="1100" b="1" dirty="0" smtClean="0">
                  <a:solidFill>
                    <a:schemeClr val="bg1"/>
                  </a:solidFill>
                </a:rPr>
                <a:t>Ver</a:t>
              </a:r>
              <a:r>
                <a:rPr lang="en-US" sz="1100" b="1" dirty="0">
                  <a:solidFill>
                    <a:schemeClr val="bg1"/>
                  </a:solidFill>
                </a:rPr>
                <a:t>.</a:t>
              </a:r>
              <a:r>
                <a:rPr lang="en-US" sz="1100" b="1" dirty="0" smtClean="0">
                  <a:solidFill>
                    <a:schemeClr val="bg1"/>
                  </a:solidFill>
                </a:rPr>
                <a:t> 1</a:t>
              </a:r>
            </a:p>
          </p:txBody>
        </p:sp>
      </p:grpSp>
      <p:pic>
        <p:nvPicPr>
          <p:cNvPr id="27" name="Picture 26" descr="Glass Fro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1488" y="1051443"/>
            <a:ext cx="2965301" cy="3098139"/>
          </a:xfrm>
          <a:prstGeom prst="rect">
            <a:avLst/>
          </a:prstGeom>
        </p:spPr>
      </p:pic>
      <p:pic>
        <p:nvPicPr>
          <p:cNvPr id="63" name="Picture 62" descr="Carton_open.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8150" y="3328253"/>
            <a:ext cx="1356402" cy="1114122"/>
          </a:xfrm>
          <a:prstGeom prst="rect">
            <a:avLst/>
          </a:prstGeom>
        </p:spPr>
      </p:pic>
      <p:pic>
        <p:nvPicPr>
          <p:cNvPr id="64" name="deliveredPDB" descr="Unlabelled Unplugged PD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64690" y="2545908"/>
            <a:ext cx="800100" cy="1492607"/>
          </a:xfrm>
          <a:prstGeom prst="rect">
            <a:avLst/>
          </a:prstGeom>
        </p:spPr>
      </p:pic>
      <p:pic>
        <p:nvPicPr>
          <p:cNvPr id="60" name="Picture 59" descr="Glass Fron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36094" y="1043070"/>
            <a:ext cx="2965301" cy="3098139"/>
          </a:xfrm>
          <a:prstGeom prst="rect">
            <a:avLst/>
          </a:prstGeom>
        </p:spPr>
      </p:pic>
    </p:spTree>
    <p:extLst>
      <p:ext uri="{BB962C8B-B14F-4D97-AF65-F5344CB8AC3E}">
        <p14:creationId xmlns:p14="http://schemas.microsoft.com/office/powerpoint/2010/main" val="409343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3.61111E-6 1.54273E-8 C 0.01805 -0.07961 0.03073 -0.16847 0.06076 -0.20086 C 0.0908 -0.23326 0.15416 -0.26597 0.18003 -0.19531 C 0.2059 -0.12465 0.20816 0.13545 0.21562 0.22246 " pathEditMode="relative" rAng="0" ptsTypes="aaaa">
                                      <p:cBhvr>
                                        <p:cTn id="10" dur="2000" fill="hold"/>
                                        <p:tgtEl>
                                          <p:spTgt spid="29"/>
                                        </p:tgtEl>
                                        <p:attrNameLst>
                                          <p:attrName>ppt_x</p:attrName>
                                          <p:attrName>ppt_y</p:attrName>
                                        </p:attrNameLst>
                                      </p:cBhvr>
                                      <p:rCtr x="10781" y="-2191"/>
                                    </p:animMotion>
                                  </p:childTnLst>
                                </p:cTn>
                              </p:par>
                            </p:childTnLst>
                          </p:cTn>
                        </p:par>
                        <p:par>
                          <p:cTn id="11" fill="hold">
                            <p:stCondLst>
                              <p:cond delay="2500"/>
                            </p:stCondLst>
                            <p:childTnLst>
                              <p:par>
                                <p:cTn id="12" presetID="10" presetClass="exit" presetSubtype="0" fill="hold" nodeType="afterEffect">
                                  <p:stCondLst>
                                    <p:cond delay="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0.00625 0.02098 C 0.00208 0.00678 0.02899 -0.04659 0.04392 -0.06326 C 0.05885 -0.07992 0.06476 -0.08917 0.08333 -0.07807 C 0.10191 -0.06696 0.1408 -0.01327 0.1559 0.0037 " pathEditMode="relative" rAng="0" ptsTypes="aaaa">
                                      <p:cBhvr>
                                        <p:cTn id="24" dur="2000" fill="hold"/>
                                        <p:tgtEl>
                                          <p:spTgt spid="30"/>
                                        </p:tgtEl>
                                        <p:attrNameLst>
                                          <p:attrName>ppt_x</p:attrName>
                                          <p:attrName>ppt_y</p:attrName>
                                        </p:attrNameLst>
                                      </p:cBhvr>
                                      <p:rCtr x="8108" y="-5523"/>
                                    </p:animMotion>
                                  </p:childTnLst>
                                </p:cTn>
                              </p:par>
                            </p:childTnLst>
                          </p:cTn>
                        </p:par>
                        <p:par>
                          <p:cTn id="25" fill="hold">
                            <p:stCondLst>
                              <p:cond delay="5500"/>
                            </p:stCondLst>
                            <p:childTnLst>
                              <p:par>
                                <p:cTn id="26" presetID="10" presetClass="exit" presetSubtype="0" fill="hold" nodeType="after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par>
                          <p:cTn id="32" fill="hold">
                            <p:stCondLst>
                              <p:cond delay="6000"/>
                            </p:stCondLst>
                            <p:childTnLst>
                              <p:par>
                                <p:cTn id="33" presetID="10" presetClass="entr" presetSubtype="0"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6500"/>
                            </p:stCondLst>
                            <p:childTnLst>
                              <p:par>
                                <p:cTn id="37" presetID="0" presetClass="path" presetSubtype="0" accel="50000" decel="50000" fill="hold" nodeType="afterEffect">
                                  <p:stCondLst>
                                    <p:cond delay="0"/>
                                  </p:stCondLst>
                                  <p:childTnLst>
                                    <p:animMotion origin="layout" path="M 3.05556E-6 4.05122E-6 C 0.01805 -0.07961 0.04114 -0.15921 0.06076 -0.20087 C 0.08038 -0.24252 0.09861 -0.2635 0.11736 -0.25085 C 0.13611 -0.2382 0.16128 -0.1515 0.17291 -0.12558 " pathEditMode="relative" rAng="0" ptsTypes="aaaa">
                                      <p:cBhvr>
                                        <p:cTn id="38" dur="2000" fill="hold"/>
                                        <p:tgtEl>
                                          <p:spTgt spid="64"/>
                                        </p:tgtEl>
                                        <p:attrNameLst>
                                          <p:attrName>ppt_x</p:attrName>
                                          <p:attrName>ppt_y</p:attrName>
                                        </p:attrNameLst>
                                      </p:cBhvr>
                                      <p:rCtr x="8646" y="-13175"/>
                                    </p:animMotion>
                                  </p:childTnLst>
                                </p:cTn>
                              </p:par>
                            </p:childTnLst>
                          </p:cTn>
                        </p:par>
                        <p:par>
                          <p:cTn id="39" fill="hold">
                            <p:stCondLst>
                              <p:cond delay="8500"/>
                            </p:stCondLst>
                            <p:childTnLst>
                              <p:par>
                                <p:cTn id="40" presetID="10" presetClass="exit" presetSubtype="0" fill="hold" nodeType="afterEffect">
                                  <p:stCondLst>
                                    <p:cond delay="0"/>
                                  </p:stCondLst>
                                  <p:childTnLst>
                                    <p:animEffect transition="out" filter="fade">
                                      <p:cBhvr>
                                        <p:cTn id="41" dur="500"/>
                                        <p:tgtEl>
                                          <p:spTgt spid="64"/>
                                        </p:tgtEl>
                                      </p:cBhvr>
                                    </p:animEffect>
                                    <p:set>
                                      <p:cBhvr>
                                        <p:cTn id="42" dur="1" fill="hold">
                                          <p:stCondLst>
                                            <p:cond delay="499"/>
                                          </p:stCondLst>
                                        </p:cTn>
                                        <p:tgtEl>
                                          <p:spTgt spid="6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8" name="Content Placeholder 7"/>
          <p:cNvSpPr>
            <a:spLocks noGrp="1"/>
          </p:cNvSpPr>
          <p:nvPr>
            <p:ph sz="quarter" idx="12"/>
          </p:nvPr>
        </p:nvSpPr>
        <p:spPr>
          <a:xfrm>
            <a:off x="781519" y="929528"/>
            <a:ext cx="8252428" cy="3626683"/>
          </a:xfrm>
        </p:spPr>
        <p:txBody>
          <a:bodyPr>
            <a:normAutofit/>
          </a:bodyPr>
          <a:lstStyle/>
          <a:p>
            <a:pPr marL="517525" indent="-457200">
              <a:spcAft>
                <a:spcPts val="800"/>
              </a:spcAft>
              <a:buFont typeface="+mj-lt"/>
              <a:buAutoNum type="arabicPeriod"/>
            </a:pPr>
            <a:r>
              <a:rPr lang="en-US" dirty="0" smtClean="0"/>
              <a:t>Development / Testing – </a:t>
            </a:r>
            <a:r>
              <a:rPr lang="en-US" i="1" dirty="0" smtClean="0"/>
              <a:t>start here!</a:t>
            </a:r>
          </a:p>
          <a:p>
            <a:pPr marL="517525" indent="-457200">
              <a:spcAft>
                <a:spcPts val="800"/>
              </a:spcAft>
              <a:buFont typeface="+mj-lt"/>
              <a:buAutoNum type="arabicPeriod"/>
            </a:pPr>
            <a:r>
              <a:rPr lang="en-US" dirty="0"/>
              <a:t>Consolidation of Disparate </a:t>
            </a:r>
            <a:r>
              <a:rPr lang="en-US" dirty="0" smtClean="0"/>
              <a:t>Applications</a:t>
            </a:r>
          </a:p>
          <a:p>
            <a:pPr marL="517525" indent="-457200">
              <a:spcAft>
                <a:spcPts val="800"/>
              </a:spcAft>
              <a:buFont typeface="+mj-lt"/>
              <a:buAutoNum type="arabicPeriod"/>
            </a:pPr>
            <a:r>
              <a:rPr lang="en-US" dirty="0" smtClean="0"/>
              <a:t>Database as a Service (</a:t>
            </a:r>
            <a:r>
              <a:rPr lang="en-US" dirty="0" err="1" smtClean="0"/>
              <a:t>DBaaS</a:t>
            </a:r>
            <a:r>
              <a:rPr lang="en-US" dirty="0" smtClean="0"/>
              <a:t>) </a:t>
            </a:r>
            <a:r>
              <a:rPr lang="en-US" dirty="0"/>
              <a:t>on Private Cloud</a:t>
            </a:r>
          </a:p>
          <a:p>
            <a:pPr marL="517525" indent="-457200">
              <a:spcAft>
                <a:spcPts val="800"/>
              </a:spcAft>
              <a:buFont typeface="+mj-lt"/>
              <a:buAutoNum type="arabicPeriod"/>
            </a:pPr>
            <a:r>
              <a:rPr lang="en-US" dirty="0" smtClean="0"/>
              <a:t>Software as a Service (</a:t>
            </a:r>
            <a:r>
              <a:rPr lang="en-US" dirty="0" err="1" smtClean="0"/>
              <a:t>SaaS</a:t>
            </a:r>
            <a:r>
              <a:rPr lang="en-US" dirty="0" smtClean="0"/>
              <a:t>)</a:t>
            </a:r>
          </a:p>
          <a:p>
            <a:pPr marL="517525" indent="-457200">
              <a:spcAft>
                <a:spcPts val="800"/>
              </a:spcAft>
              <a:buFont typeface="+mj-lt"/>
              <a:buAutoNum type="arabicPeriod"/>
            </a:pPr>
            <a:r>
              <a:rPr lang="en-US" dirty="0" smtClean="0"/>
              <a:t>ISVs: Distribution of Packaged Apps and Data</a:t>
            </a:r>
          </a:p>
          <a:p>
            <a:pPr marL="517525" indent="-457200">
              <a:spcAft>
                <a:spcPts val="800"/>
              </a:spcAft>
              <a:buFont typeface="+mj-lt"/>
              <a:buAutoNum type="arabicPeriod"/>
            </a:pPr>
            <a:r>
              <a:rPr lang="en-US" dirty="0" smtClean="0"/>
              <a:t>…many others!</a:t>
            </a:r>
          </a:p>
        </p:txBody>
      </p:sp>
    </p:spTree>
    <p:extLst>
      <p:ext uri="{BB962C8B-B14F-4D97-AF65-F5344CB8AC3E}">
        <p14:creationId xmlns:p14="http://schemas.microsoft.com/office/powerpoint/2010/main" val="706605655"/>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Multitenant</a:t>
            </a:r>
            <a:endParaRPr lang="en-US" dirty="0"/>
          </a:p>
        </p:txBody>
      </p:sp>
      <p:sp>
        <p:nvSpPr>
          <p:cNvPr id="4" name="Text Placeholder 3"/>
          <p:cNvSpPr>
            <a:spLocks noGrp="1"/>
          </p:cNvSpPr>
          <p:nvPr>
            <p:ph type="body" sz="quarter" idx="13"/>
          </p:nvPr>
        </p:nvSpPr>
        <p:spPr/>
        <p:txBody>
          <a:bodyPr/>
          <a:lstStyle/>
          <a:p>
            <a:r>
              <a:rPr lang="en-US" dirty="0" smtClean="0"/>
              <a:t>What customers are saying…</a:t>
            </a:r>
            <a:endParaRPr lang="en-US" dirty="0"/>
          </a:p>
        </p:txBody>
      </p:sp>
      <p:sp>
        <p:nvSpPr>
          <p:cNvPr id="5" name="Rectangle 4"/>
          <p:cNvSpPr/>
          <p:nvPr/>
        </p:nvSpPr>
        <p:spPr>
          <a:xfrm>
            <a:off x="0" y="1094512"/>
            <a:ext cx="9144000" cy="830997"/>
          </a:xfrm>
          <a:prstGeom prst="rect">
            <a:avLst/>
          </a:prstGeom>
        </p:spPr>
        <p:txBody>
          <a:bodyPr wrap="square">
            <a:spAutoFit/>
          </a:bodyPr>
          <a:lstStyle/>
          <a:p>
            <a:r>
              <a:rPr lang="en-US" sz="1600" dirty="0" smtClean="0"/>
              <a:t>“Oracle Multitenant is a step forward in that it gives us more control over our schemas and applications; to be able to isolate them, give definitive statements on how performance is working and be able to manage more databases better.” </a:t>
            </a:r>
            <a:r>
              <a:rPr lang="en-US" sz="1600" b="1" dirty="0" err="1" smtClean="0"/>
              <a:t>Carfax</a:t>
            </a:r>
            <a:endParaRPr lang="en-US" sz="1600" b="1" dirty="0"/>
          </a:p>
        </p:txBody>
      </p:sp>
      <p:sp>
        <p:nvSpPr>
          <p:cNvPr id="1026" name="Rectangle 2"/>
          <p:cNvSpPr>
            <a:spLocks noChangeArrowheads="1"/>
          </p:cNvSpPr>
          <p:nvPr/>
        </p:nvSpPr>
        <p:spPr bwMode="auto">
          <a:xfrm>
            <a:off x="0" y="2881780"/>
            <a:ext cx="8753476"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Arial" pitchFamily="34" charset="0"/>
                <a:ea typeface="Calibri" pitchFamily="34" charset="0"/>
                <a:cs typeface="Times New Roman" pitchFamily="18" charset="0"/>
              </a:rPr>
              <a:t>“Oracle Multitenant allows us to consolidate hundreds of databases onto a RAC environment that guarantees the separation that drove us to put them on separate servers previously.” </a:t>
            </a:r>
            <a:r>
              <a:rPr kumimoji="0" lang="en-US" sz="1600" b="1" i="0" u="none" strike="noStrike" cap="none" normalizeH="0" baseline="0" dirty="0" smtClean="0">
                <a:ln>
                  <a:noFill/>
                </a:ln>
                <a:effectLst/>
                <a:latin typeface="Arial" pitchFamily="34" charset="0"/>
                <a:ea typeface="Calibri" pitchFamily="34" charset="0"/>
                <a:cs typeface="Times New Roman" pitchFamily="18" charset="0"/>
              </a:rPr>
              <a:t>Logical Technology</a:t>
            </a:r>
            <a:endParaRPr kumimoji="0" lang="en-US" sz="2800" b="1" i="0" u="none" strike="noStrike" cap="none" normalizeH="0" baseline="0" dirty="0" smtClean="0">
              <a:ln>
                <a:noFill/>
              </a:ln>
              <a:effectLst/>
              <a:latin typeface="Arial" pitchFamily="34" charset="0"/>
              <a:cs typeface="Arial" pitchFamily="34" charset="0"/>
            </a:endParaRPr>
          </a:p>
        </p:txBody>
      </p:sp>
      <p:sp>
        <p:nvSpPr>
          <p:cNvPr id="8" name="Rectangle 7"/>
          <p:cNvSpPr/>
          <p:nvPr/>
        </p:nvSpPr>
        <p:spPr>
          <a:xfrm>
            <a:off x="0" y="3775413"/>
            <a:ext cx="9144000" cy="830997"/>
          </a:xfrm>
          <a:prstGeom prst="rect">
            <a:avLst/>
          </a:prstGeom>
        </p:spPr>
        <p:txBody>
          <a:bodyPr wrap="square">
            <a:spAutoFit/>
          </a:bodyPr>
          <a:lstStyle/>
          <a:p>
            <a:r>
              <a:rPr lang="en-US" sz="1600" dirty="0" smtClean="0"/>
              <a:t>“Undoubtedly the number one most compelling feature of Oracle Database 12</a:t>
            </a:r>
            <a:r>
              <a:rPr lang="en-US" sz="1600" i="1" dirty="0" smtClean="0"/>
              <a:t>c</a:t>
            </a:r>
            <a:r>
              <a:rPr lang="en-US" sz="1600" dirty="0" smtClean="0"/>
              <a:t> is the support for consolidation. Oracle Multitenant can share memory resources, and make management easier because it is still a single database instance.” </a:t>
            </a:r>
            <a:r>
              <a:rPr lang="en-US" sz="1600" b="1" dirty="0" err="1" smtClean="0"/>
              <a:t>Pythian</a:t>
            </a:r>
            <a:endParaRPr lang="en-US" sz="1600" b="1" dirty="0"/>
          </a:p>
        </p:txBody>
      </p:sp>
      <p:sp>
        <p:nvSpPr>
          <p:cNvPr id="1027" name="Rectangle 3"/>
          <p:cNvSpPr>
            <a:spLocks noChangeArrowheads="1"/>
          </p:cNvSpPr>
          <p:nvPr/>
        </p:nvSpPr>
        <p:spPr bwMode="auto">
          <a:xfrm>
            <a:off x="0" y="1988146"/>
            <a:ext cx="847725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ea typeface="Calibri" pitchFamily="34" charset="0"/>
                <a:cs typeface="Calibri" pitchFamily="34" charset="0"/>
              </a:rPr>
              <a:t>“With Oracle Database 12</a:t>
            </a:r>
            <a:r>
              <a:rPr kumimoji="0" lang="en-US" sz="1600" b="0" i="1" u="none" strike="noStrike" cap="none" normalizeH="0" baseline="0" dirty="0" smtClean="0">
                <a:ln>
                  <a:noFill/>
                </a:ln>
                <a:effectLst/>
                <a:ea typeface="Calibri" pitchFamily="34" charset="0"/>
                <a:cs typeface="Calibri" pitchFamily="34" charset="0"/>
              </a:rPr>
              <a:t>c</a:t>
            </a:r>
            <a:r>
              <a:rPr kumimoji="0" lang="en-US" sz="1600" b="0" i="0" u="none" strike="noStrike" cap="none" normalizeH="0" baseline="0" dirty="0" smtClean="0">
                <a:ln>
                  <a:noFill/>
                </a:ln>
                <a:effectLst/>
                <a:ea typeface="Calibri" pitchFamily="34" charset="0"/>
                <a:cs typeface="Calibri" pitchFamily="34" charset="0"/>
              </a:rPr>
              <a:t>, we can now copy an entire database from one instance to another using full transportable export/import. This minimizes the downtime when migrating clients’ databases.” </a:t>
            </a:r>
            <a:r>
              <a:rPr kumimoji="0" lang="en-US" sz="1600" b="1" i="0" u="none" strike="noStrike" cap="none" normalizeH="0" baseline="0" dirty="0" smtClean="0">
                <a:ln>
                  <a:noFill/>
                </a:ln>
                <a:effectLst/>
                <a:ea typeface="Calibri" pitchFamily="34" charset="0"/>
                <a:cs typeface="Calibri" pitchFamily="34" charset="0"/>
              </a:rPr>
              <a:t>Accenture</a:t>
            </a:r>
            <a:endParaRPr kumimoji="0" lang="en-US" sz="1600" b="1" i="0" u="none" strike="noStrike" cap="none" normalizeH="0" baseline="0" dirty="0" smtClean="0">
              <a:ln>
                <a:noFill/>
              </a:ln>
              <a:effectLst/>
              <a:cs typeface="Arial" pitchFamily="34" charset="0"/>
            </a:endParaRPr>
          </a:p>
        </p:txBody>
      </p:sp>
    </p:spTree>
    <p:extLst>
      <p:ext uri="{BB962C8B-B14F-4D97-AF65-F5344CB8AC3E}">
        <p14:creationId xmlns:p14="http://schemas.microsoft.com/office/powerpoint/2010/main" val="276482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Placeholder 4"/>
          <p:cNvGraphicFramePr>
            <a:graphicFrameLocks noGrp="1"/>
          </p:cNvGraphicFramePr>
          <p:nvPr>
            <p:ph type="chart" sz="quarter" idx="17"/>
            <p:extLst>
              <p:ext uri="{D42A27DB-BD31-4B8C-83A1-F6EECF244321}">
                <p14:modId xmlns:p14="http://schemas.microsoft.com/office/powerpoint/2010/main" val="1690289257"/>
              </p:ext>
            </p:extLst>
          </p:nvPr>
        </p:nvGraphicFramePr>
        <p:xfrm>
          <a:off x="582559" y="868461"/>
          <a:ext cx="7492462" cy="3626441"/>
        </p:xfrm>
        <a:graphic>
          <a:graphicData uri="http://schemas.openxmlformats.org/drawingml/2006/table">
            <a:tbl>
              <a:tblPr firstRow="1" bandRow="1">
                <a:tableStyleId>{6E25E649-3F16-4E02-A733-19D2CDBF48F0}</a:tableStyleId>
              </a:tblPr>
              <a:tblGrid>
                <a:gridCol w="2736786"/>
                <a:gridCol w="4755676"/>
              </a:tblGrid>
              <a:tr h="352671">
                <a:tc>
                  <a:txBody>
                    <a:bodyPr/>
                    <a:lstStyle/>
                    <a:p>
                      <a:pPr algn="ctr"/>
                      <a:r>
                        <a:rPr lang="en-US" dirty="0" smtClean="0"/>
                        <a:t>Benefit</a:t>
                      </a:r>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aseline="0" dirty="0" smtClean="0"/>
                        <a:t>Capability Enabled</a:t>
                      </a:r>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17175">
                <a:tc>
                  <a:txBody>
                    <a:bodyPr/>
                    <a:lstStyle/>
                    <a:p>
                      <a:pPr algn="ctr"/>
                      <a:r>
                        <a:rPr lang="en-US" sz="2000" dirty="0" smtClean="0"/>
                        <a:t>Minimize </a:t>
                      </a:r>
                      <a:r>
                        <a:rPr lang="en-US" sz="2000" dirty="0" err="1" smtClean="0"/>
                        <a:t>CapEx</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285750" indent="-285750">
                        <a:buFont typeface="Arial"/>
                        <a:buChar char="•"/>
                      </a:pPr>
                      <a:r>
                        <a:rPr lang="en-US" dirty="0" smtClean="0"/>
                        <a:t>More applications</a:t>
                      </a:r>
                      <a:r>
                        <a:rPr lang="en-US" baseline="0" dirty="0" smtClean="0"/>
                        <a:t> per server</a:t>
                      </a:r>
                      <a:endParaRPr lang="en-US" dirty="0" smtClean="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881678">
                <a:tc>
                  <a:txBody>
                    <a:bodyPr/>
                    <a:lstStyle/>
                    <a:p>
                      <a:pPr algn="ctr"/>
                      <a:r>
                        <a:rPr lang="en-US" sz="2000" dirty="0" smtClean="0"/>
                        <a:t>Minimize </a:t>
                      </a:r>
                      <a:r>
                        <a:rPr lang="en-US" sz="2000" dirty="0" err="1" smtClean="0"/>
                        <a:t>OpEx</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285750" indent="-285750">
                        <a:buFont typeface="Arial"/>
                        <a:buChar char="•"/>
                      </a:pPr>
                      <a:r>
                        <a:rPr lang="en-US" dirty="0" smtClean="0"/>
                        <a:t>Manage many as one</a:t>
                      </a:r>
                    </a:p>
                    <a:p>
                      <a:pPr marL="285750" indent="-285750">
                        <a:buFont typeface="Arial"/>
                        <a:buChar char="•"/>
                      </a:pPr>
                      <a:r>
                        <a:rPr lang="en-US" dirty="0" smtClean="0"/>
                        <a:t>Standardized</a:t>
                      </a:r>
                      <a:r>
                        <a:rPr lang="en-US" baseline="0" dirty="0" smtClean="0"/>
                        <a:t> procedures &amp; service levels</a:t>
                      </a:r>
                      <a:endParaRPr lang="en-US" dirty="0" smtClean="0"/>
                    </a:p>
                    <a:p>
                      <a:pPr marL="285750" indent="-285750">
                        <a:buFont typeface="Arial"/>
                        <a:buChar char="•"/>
                      </a:pPr>
                      <a:r>
                        <a:rPr lang="en-US" dirty="0" smtClean="0"/>
                        <a:t>Rapid</a:t>
                      </a:r>
                      <a:r>
                        <a:rPr lang="en-US" baseline="0" dirty="0" smtClean="0"/>
                        <a:t> p</a:t>
                      </a:r>
                      <a:r>
                        <a:rPr lang="en-US" dirty="0" smtClean="0"/>
                        <a:t>rovisioning</a:t>
                      </a:r>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120436">
                <a:tc>
                  <a:txBody>
                    <a:bodyPr/>
                    <a:lstStyle/>
                    <a:p>
                      <a:pPr algn="ctr"/>
                      <a:r>
                        <a:rPr lang="en-US" sz="2000" dirty="0" smtClean="0"/>
                        <a:t>Maximize Agility</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285750" indent="-285750">
                        <a:buFont typeface="Arial"/>
                        <a:buChar char="•"/>
                      </a:pPr>
                      <a:r>
                        <a:rPr lang="en-US" baseline="0" dirty="0" smtClean="0"/>
                        <a:t>Cloning for development / testing</a:t>
                      </a:r>
                    </a:p>
                    <a:p>
                      <a:pPr marL="285750" indent="-285750">
                        <a:buFont typeface="Arial"/>
                        <a:buChar char="•"/>
                      </a:pPr>
                      <a:r>
                        <a:rPr lang="en-US" baseline="0" dirty="0" smtClean="0"/>
                        <a:t>Portability through “</a:t>
                      </a:r>
                      <a:r>
                        <a:rPr lang="en-US" baseline="0" dirty="0" err="1" smtClean="0"/>
                        <a:t>pluggability</a:t>
                      </a:r>
                      <a:r>
                        <a:rPr lang="en-US" baseline="0" dirty="0" smtClean="0"/>
                        <a:t>” </a:t>
                      </a:r>
                    </a:p>
                    <a:p>
                      <a:pPr marL="285750" indent="-285750">
                        <a:buFont typeface="Arial"/>
                        <a:buChar char="•"/>
                      </a:pPr>
                      <a:r>
                        <a:rPr lang="en-US" baseline="0" dirty="0" smtClean="0"/>
                        <a:t>Scalability with RAC</a:t>
                      </a:r>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08670">
                <a:tc>
                  <a:txBody>
                    <a:bodyPr/>
                    <a:lstStyle/>
                    <a:p>
                      <a:pPr algn="ctr"/>
                      <a:r>
                        <a:rPr lang="en-US" sz="2000" dirty="0" smtClean="0"/>
                        <a:t>Ease of Adoption</a:t>
                      </a:r>
                      <a:endParaRPr lang="en-US" sz="2000"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285750" indent="-285750">
                        <a:buFont typeface="Arial"/>
                        <a:buChar char="•"/>
                      </a:pPr>
                      <a:r>
                        <a:rPr lang="en-US" dirty="0" smtClean="0"/>
                        <a:t>Applications run unchanged</a:t>
                      </a:r>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Title 3"/>
          <p:cNvSpPr>
            <a:spLocks noGrp="1"/>
          </p:cNvSpPr>
          <p:nvPr>
            <p:ph type="title"/>
          </p:nvPr>
        </p:nvSpPr>
        <p:spPr/>
        <p:txBody>
          <a:bodyPr/>
          <a:lstStyle/>
          <a:p>
            <a:r>
              <a:rPr lang="en-US" dirty="0" smtClean="0"/>
              <a:t>Key Benefits</a:t>
            </a:r>
            <a:endParaRPr lang="en-US" dirty="0"/>
          </a:p>
        </p:txBody>
      </p:sp>
    </p:spTree>
    <p:extLst>
      <p:ext uri="{BB962C8B-B14F-4D97-AF65-F5344CB8AC3E}">
        <p14:creationId xmlns:p14="http://schemas.microsoft.com/office/powerpoint/2010/main" val="7849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154113" y="686992"/>
            <a:ext cx="6826250" cy="3915965"/>
          </a:xfrm>
          <a:prstGeom prst="rect">
            <a:avLst/>
          </a:prstGeom>
          <a:noFill/>
          <a:ln w="9525">
            <a:noFill/>
            <a:round/>
            <a:headEnd/>
            <a:tailEnd/>
          </a:ln>
        </p:spPr>
      </p:pic>
    </p:spTree>
  </p:cSld>
  <p:clrMapOvr>
    <a:masterClrMapping/>
  </p:clrMapOvr>
  <p:transition spd="slow">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6|0.5|11.8"/>
</p:tagLst>
</file>

<file path=ppt/tags/tag10.xml><?xml version="1.0" encoding="utf-8"?>
<p:tagLst xmlns:a="http://schemas.openxmlformats.org/drawingml/2006/main" xmlns:r="http://schemas.openxmlformats.org/officeDocument/2006/relationships" xmlns:p="http://schemas.openxmlformats.org/presentationml/2006/main">
  <p:tag name="TIMING" val="|12.6"/>
</p:tagLst>
</file>

<file path=ppt/tags/tag11.xml><?xml version="1.0" encoding="utf-8"?>
<p:tagLst xmlns:a="http://schemas.openxmlformats.org/drawingml/2006/main" xmlns:r="http://schemas.openxmlformats.org/officeDocument/2006/relationships" xmlns:p="http://schemas.openxmlformats.org/presentationml/2006/main">
  <p:tag name="TIMING" val="|17.7"/>
</p:tagLst>
</file>

<file path=ppt/tags/tag12.xml><?xml version="1.0" encoding="utf-8"?>
<p:tagLst xmlns:a="http://schemas.openxmlformats.org/drawingml/2006/main" xmlns:r="http://schemas.openxmlformats.org/officeDocument/2006/relationships" xmlns:p="http://schemas.openxmlformats.org/presentationml/2006/main">
  <p:tag name="TIMING" val="|35.4"/>
</p:tagLst>
</file>

<file path=ppt/tags/tag13.xml><?xml version="1.0" encoding="utf-8"?>
<p:tagLst xmlns:a="http://schemas.openxmlformats.org/drawingml/2006/main" xmlns:r="http://schemas.openxmlformats.org/officeDocument/2006/relationships" xmlns:p="http://schemas.openxmlformats.org/presentationml/2006/main">
  <p:tag name="TIMING" val="|25.5|14.3"/>
</p:tagLst>
</file>

<file path=ppt/tags/tag14.xml><?xml version="1.0" encoding="utf-8"?>
<p:tagLst xmlns:a="http://schemas.openxmlformats.org/drawingml/2006/main" xmlns:r="http://schemas.openxmlformats.org/officeDocument/2006/relationships" xmlns:p="http://schemas.openxmlformats.org/presentationml/2006/main">
  <p:tag name="TIMING" val="|33.4"/>
</p:tagLst>
</file>

<file path=ppt/tags/tag15.xml><?xml version="1.0" encoding="utf-8"?>
<p:tagLst xmlns:a="http://schemas.openxmlformats.org/drawingml/2006/main" xmlns:r="http://schemas.openxmlformats.org/officeDocument/2006/relationships" xmlns:p="http://schemas.openxmlformats.org/presentationml/2006/main">
  <p:tag name="TIMING" val="|14.1|3.4"/>
</p:tagLst>
</file>

<file path=ppt/tags/tag16.xml><?xml version="1.0" encoding="utf-8"?>
<p:tagLst xmlns:a="http://schemas.openxmlformats.org/drawingml/2006/main" xmlns:r="http://schemas.openxmlformats.org/officeDocument/2006/relationships" xmlns:p="http://schemas.openxmlformats.org/presentationml/2006/main">
  <p:tag name="TIMING" val="|31.3"/>
</p:tagLst>
</file>

<file path=ppt/tags/tag17.xml><?xml version="1.0" encoding="utf-8"?>
<p:tagLst xmlns:a="http://schemas.openxmlformats.org/drawingml/2006/main" xmlns:r="http://schemas.openxmlformats.org/officeDocument/2006/relationships" xmlns:p="http://schemas.openxmlformats.org/presentationml/2006/main">
  <p:tag name="TIMING" val="|20.9|9.3"/>
</p:tagLst>
</file>

<file path=ppt/tags/tag18.xml><?xml version="1.0" encoding="utf-8"?>
<p:tagLst xmlns:a="http://schemas.openxmlformats.org/drawingml/2006/main" xmlns:r="http://schemas.openxmlformats.org/officeDocument/2006/relationships" xmlns:p="http://schemas.openxmlformats.org/presentationml/2006/main">
  <p:tag name="TIMING" val="|56.4"/>
</p:tagLst>
</file>

<file path=ppt/tags/tag19.xml><?xml version="1.0" encoding="utf-8"?>
<p:tagLst xmlns:a="http://schemas.openxmlformats.org/drawingml/2006/main" xmlns:r="http://schemas.openxmlformats.org/officeDocument/2006/relationships" xmlns:p="http://schemas.openxmlformats.org/presentationml/2006/main">
  <p:tag name="TIMING" val="|12.5"/>
</p:tagLst>
</file>

<file path=ppt/tags/tag2.xml><?xml version="1.0" encoding="utf-8"?>
<p:tagLst xmlns:a="http://schemas.openxmlformats.org/drawingml/2006/main" xmlns:r="http://schemas.openxmlformats.org/officeDocument/2006/relationships" xmlns:p="http://schemas.openxmlformats.org/presentationml/2006/main">
  <p:tag name="TIMING" val="|5.3|3.2"/>
</p:tagLst>
</file>

<file path=ppt/tags/tag20.xml><?xml version="1.0" encoding="utf-8"?>
<p:tagLst xmlns:a="http://schemas.openxmlformats.org/drawingml/2006/main" xmlns:r="http://schemas.openxmlformats.org/officeDocument/2006/relationships" xmlns:p="http://schemas.openxmlformats.org/presentationml/2006/main">
  <p:tag name="TIMING" val="|12.4"/>
</p:tagLst>
</file>

<file path=ppt/tags/tag21.xml><?xml version="1.0" encoding="utf-8"?>
<p:tagLst xmlns:a="http://schemas.openxmlformats.org/drawingml/2006/main" xmlns:r="http://schemas.openxmlformats.org/officeDocument/2006/relationships" xmlns:p="http://schemas.openxmlformats.org/presentationml/2006/main">
  <p:tag name="TIMING" val="|23|3.5|2.3|2"/>
</p:tagLst>
</file>

<file path=ppt/tags/tag22.xml><?xml version="1.0" encoding="utf-8"?>
<p:tagLst xmlns:a="http://schemas.openxmlformats.org/drawingml/2006/main" xmlns:r="http://schemas.openxmlformats.org/officeDocument/2006/relationships" xmlns:p="http://schemas.openxmlformats.org/presentationml/2006/main">
  <p:tag name="TIMING" val="|28.9"/>
</p:tagLst>
</file>

<file path=ppt/tags/tag23.xml><?xml version="1.0" encoding="utf-8"?>
<p:tagLst xmlns:a="http://schemas.openxmlformats.org/drawingml/2006/main" xmlns:r="http://schemas.openxmlformats.org/officeDocument/2006/relationships" xmlns:p="http://schemas.openxmlformats.org/presentationml/2006/main">
  <p:tag name="TIMING" val="|17.6|5.7|10.5"/>
</p:tagLst>
</file>

<file path=ppt/tags/tag3.xml><?xml version="1.0" encoding="utf-8"?>
<p:tagLst xmlns:a="http://schemas.openxmlformats.org/drawingml/2006/main" xmlns:r="http://schemas.openxmlformats.org/officeDocument/2006/relationships" xmlns:p="http://schemas.openxmlformats.org/presentationml/2006/main">
  <p:tag name="TIMING" val="|32.4|8.7"/>
</p:tagLst>
</file>

<file path=ppt/tags/tag4.xml><?xml version="1.0" encoding="utf-8"?>
<p:tagLst xmlns:a="http://schemas.openxmlformats.org/drawingml/2006/main" xmlns:r="http://schemas.openxmlformats.org/officeDocument/2006/relationships" xmlns:p="http://schemas.openxmlformats.org/presentationml/2006/main">
  <p:tag name="TIMING" val="|32.4"/>
</p:tagLst>
</file>

<file path=ppt/tags/tag5.xml><?xml version="1.0" encoding="utf-8"?>
<p:tagLst xmlns:a="http://schemas.openxmlformats.org/drawingml/2006/main" xmlns:r="http://schemas.openxmlformats.org/officeDocument/2006/relationships" xmlns:p="http://schemas.openxmlformats.org/presentationml/2006/main">
  <p:tag name="TIMING" val="|15.1|4.7"/>
</p:tagLst>
</file>

<file path=ppt/tags/tag6.xml><?xml version="1.0" encoding="utf-8"?>
<p:tagLst xmlns:a="http://schemas.openxmlformats.org/drawingml/2006/main" xmlns:r="http://schemas.openxmlformats.org/officeDocument/2006/relationships" xmlns:p="http://schemas.openxmlformats.org/presentationml/2006/main">
  <p:tag name="TIMING" val="|22"/>
</p:tagLst>
</file>

<file path=ppt/tags/tag7.xml><?xml version="1.0" encoding="utf-8"?>
<p:tagLst xmlns:a="http://schemas.openxmlformats.org/drawingml/2006/main" xmlns:r="http://schemas.openxmlformats.org/officeDocument/2006/relationships" xmlns:p="http://schemas.openxmlformats.org/presentationml/2006/main">
  <p:tag name="TIMING" val="|31.2|11.9"/>
</p:tagLst>
</file>

<file path=ppt/tags/tag8.xml><?xml version="1.0" encoding="utf-8"?>
<p:tagLst xmlns:a="http://schemas.openxmlformats.org/drawingml/2006/main" xmlns:r="http://schemas.openxmlformats.org/officeDocument/2006/relationships" xmlns:p="http://schemas.openxmlformats.org/presentationml/2006/main">
  <p:tag name="TIMING" val="|15.1"/>
</p:tagLst>
</file>

<file path=ppt/tags/tag9.xml><?xml version="1.0" encoding="utf-8"?>
<p:tagLst xmlns:a="http://schemas.openxmlformats.org/drawingml/2006/main" xmlns:r="http://schemas.openxmlformats.org/officeDocument/2006/relationships" xmlns:p="http://schemas.openxmlformats.org/presentationml/2006/main">
  <p:tag name="TIMING" val="|9.1"/>
</p:tagLst>
</file>

<file path=ppt/theme/theme1.xml><?xml version="1.0" encoding="utf-8"?>
<a:theme xmlns:a="http://schemas.openxmlformats.org/drawingml/2006/main" name="OpenWorld_Template_16x9">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OpenWorld_Template_16x9</Template>
  <TotalTime>15362</TotalTime>
  <Words>6713</Words>
  <Application>Microsoft Office PowerPoint</Application>
  <PresentationFormat>On-screen Show (16:9)</PresentationFormat>
  <Paragraphs>1457</Paragraphs>
  <Slides>99</Slides>
  <Notes>91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2" baseType="lpstr">
      <vt:lpstr>Arial Unicode MS</vt:lpstr>
      <vt:lpstr>MS PGothic</vt:lpstr>
      <vt:lpstr>MS PGothic</vt:lpstr>
      <vt:lpstr>Arial</vt:lpstr>
      <vt:lpstr>Calibri</vt:lpstr>
      <vt:lpstr>Courier</vt:lpstr>
      <vt:lpstr>Courier New</vt:lpstr>
      <vt:lpstr>Times</vt:lpstr>
      <vt:lpstr>Times New Roman</vt:lpstr>
      <vt:lpstr>Wingdings</vt:lpstr>
      <vt:lpstr>Zapf Dingbats</vt:lpstr>
      <vt:lpstr>OpenWorld_Template_16x9</vt:lpstr>
      <vt:lpstr>Photo Editor Photo</vt:lpstr>
      <vt:lpstr>PowerPoint Presentation</vt:lpstr>
      <vt:lpstr>Oracle Database 12c Multitenant Architecture</vt:lpstr>
      <vt:lpstr>Database Cloud &amp; Consolidation Architectures </vt:lpstr>
      <vt:lpstr>The need for Database Consolidation Why?</vt:lpstr>
      <vt:lpstr>Database Consolidation Requirements</vt:lpstr>
      <vt:lpstr>Consolidating Databases on Clouds </vt:lpstr>
      <vt:lpstr>Multitenant Architecture + Pluggable Databases</vt:lpstr>
      <vt:lpstr>Oracle Database Architecture</vt:lpstr>
      <vt:lpstr>New Multitenant Architecture</vt:lpstr>
      <vt:lpstr>New Multitenant Architecture</vt:lpstr>
      <vt:lpstr>Pluggable vs Separate Databases  Highly Efficient:  6x Less H/W Resource, 5x more Scalable</vt:lpstr>
      <vt:lpstr>Manage Many Databases as One</vt:lpstr>
      <vt:lpstr>Manage Many Databases as One</vt:lpstr>
      <vt:lpstr>Simplified Patching</vt:lpstr>
      <vt:lpstr>Simplified Upgrades</vt:lpstr>
      <vt:lpstr>Oracle Database 12c Multitenant Architecture  Benefits</vt:lpstr>
      <vt:lpstr>Oracle Database 12c Alternative Architectures</vt:lpstr>
      <vt:lpstr>Multitenant Architecture</vt:lpstr>
      <vt:lpstr>Multitenant Architecture</vt:lpstr>
      <vt:lpstr>Unplug / plug</vt:lpstr>
      <vt:lpstr>Unplug / plug</vt:lpstr>
      <vt:lpstr>Unplug / plug</vt:lpstr>
      <vt:lpstr>Common Data Dictionary</vt:lpstr>
      <vt:lpstr>Oracle Data and User Data</vt:lpstr>
      <vt:lpstr>Horizontally Partitioned Data Dictionary</vt:lpstr>
      <vt:lpstr>Multitenant Architecture – Dynamics</vt:lpstr>
      <vt:lpstr>Multitenant Scalability</vt:lpstr>
      <vt:lpstr>Files in the CDB</vt:lpstr>
      <vt:lpstr>Users</vt:lpstr>
      <vt:lpstr>Common Users and Privileges</vt:lpstr>
      <vt:lpstr>New Multitenant Architecture for Consolidating Databases</vt:lpstr>
      <vt:lpstr>Pluggable Database</vt:lpstr>
      <vt:lpstr>Pluggable Database</vt:lpstr>
      <vt:lpstr>Pluggable Databases</vt:lpstr>
      <vt:lpstr>Shared Resources</vt:lpstr>
      <vt:lpstr>Files in PDBs</vt:lpstr>
      <vt:lpstr>Users</vt:lpstr>
      <vt:lpstr>Application Express  in  Oracle Database 12c Multitenant Architecture  </vt:lpstr>
      <vt:lpstr>Standard “Default” 12c Installation</vt:lpstr>
      <vt:lpstr>Standard 12c Installation</vt:lpstr>
      <vt:lpstr>Removing Common Application Express</vt:lpstr>
      <vt:lpstr>Non-Standard Configuration</vt:lpstr>
      <vt:lpstr>Re-Installing into Root Database</vt:lpstr>
      <vt:lpstr>Migrating from Oracle Database 11g to PDB</vt:lpstr>
      <vt:lpstr>Moving/Copying PDBs Between 12c Databases</vt:lpstr>
      <vt:lpstr>Moving/Copying PDBs Between 12c Databases</vt:lpstr>
      <vt:lpstr>Moving/Copying PDBs Between 12c Databases</vt:lpstr>
      <vt:lpstr>Moving/Copying PDBs Between 12c Databases</vt:lpstr>
      <vt:lpstr>Moving/Copying PDBs Between 12c Databases</vt:lpstr>
      <vt:lpstr>Moving/Copying PDBs Between 12c Databases</vt:lpstr>
      <vt:lpstr>Moving/Copying PDBs Between 12c Databases</vt:lpstr>
      <vt:lpstr>Moving/Copying PDBs Between 12c Databases</vt:lpstr>
      <vt:lpstr>Moving/Copying PDBs Between 12c Databases</vt:lpstr>
      <vt:lpstr>Moving/Copying PDBs Between 12c Databases</vt:lpstr>
      <vt:lpstr>Upgrading / Patching Application Express</vt:lpstr>
      <vt:lpstr>PowerPoint Presentation</vt:lpstr>
      <vt:lpstr>New Feature - Varchar2 32K</vt:lpstr>
      <vt:lpstr>New Feature - Default | Default On Null</vt:lpstr>
      <vt:lpstr>New Feature - Identity Column</vt:lpstr>
      <vt:lpstr>New Feature - Invisible Column</vt:lpstr>
      <vt:lpstr>New Feature - Limiting Rows from SQL Query</vt:lpstr>
      <vt:lpstr>New Feature - Data Redaction</vt:lpstr>
      <vt:lpstr>Proof Point - ARIA People</vt:lpstr>
      <vt:lpstr>Industry Today</vt:lpstr>
      <vt:lpstr>Manage Many as One with Multitenant</vt:lpstr>
      <vt:lpstr>Manage Many as One with Multitenant</vt:lpstr>
      <vt:lpstr>Multitenant for Simplified Patching</vt:lpstr>
      <vt:lpstr>Multitenant for Upgrades</vt:lpstr>
      <vt:lpstr>Improved Agility With Changing Workloads</vt:lpstr>
      <vt:lpstr>Improved Agility With Changing Workloads</vt:lpstr>
      <vt:lpstr>Unprecedented Agility with Pluggable Portability</vt:lpstr>
      <vt:lpstr>Multitenant for Fast Provisioning  Pluggable databases can be quickly provisioned from seed</vt:lpstr>
      <vt:lpstr>Multitenant for Provisioning</vt:lpstr>
      <vt:lpstr>Cloning a PDB</vt:lpstr>
      <vt:lpstr>Per PDB vs per CDB</vt:lpstr>
      <vt:lpstr>Advantages of Multitenant Architecture</vt:lpstr>
      <vt:lpstr>Agenda</vt:lpstr>
      <vt:lpstr>Managing Shared Resources</vt:lpstr>
      <vt:lpstr>Managing Resources between PDBs</vt:lpstr>
      <vt:lpstr>Managing Resources between PDBs</vt:lpstr>
      <vt:lpstr>Manage CPU</vt:lpstr>
      <vt:lpstr>Agenda</vt:lpstr>
      <vt:lpstr>Upgrading to Multitenant</vt:lpstr>
      <vt:lpstr>Upgrading to Multitenant</vt:lpstr>
      <vt:lpstr>Upgrading to Multitenant</vt:lpstr>
      <vt:lpstr>Migrate using Replication</vt:lpstr>
      <vt:lpstr>Agenda</vt:lpstr>
      <vt:lpstr>1. Multitenant for Test and Development</vt:lpstr>
      <vt:lpstr>2. Consolidation of Disparate Applications</vt:lpstr>
      <vt:lpstr>3. Self-Service Database as a Service (DBaaS)</vt:lpstr>
      <vt:lpstr>3. Self-Service Database as a Service (DBaaS)</vt:lpstr>
      <vt:lpstr>4. Multitenant. Perfect for SaaS.</vt:lpstr>
      <vt:lpstr>5. Multitenant. Perfect for ISVs.</vt:lpstr>
      <vt:lpstr>Use Cases</vt:lpstr>
      <vt:lpstr>Oracle Multitenant</vt:lpstr>
      <vt:lpstr>Key Benefits</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APEX in 12c</dc:title>
  <dc:creator>David Peake</dc:creator>
  <cp:keywords>APEX, 12c</cp:keywords>
  <dc:description>This APEX specific 12c presentation is not to be distributed to people outside of the APEX Development Team. Once 12c is GA then the deck will be made public.</dc:description>
  <cp:lastModifiedBy>Windows User</cp:lastModifiedBy>
  <cp:revision>671</cp:revision>
  <cp:lastPrinted>2012-11-08T19:00:47Z</cp:lastPrinted>
  <dcterms:created xsi:type="dcterms:W3CDTF">2012-09-17T20:25:03Z</dcterms:created>
  <dcterms:modified xsi:type="dcterms:W3CDTF">2018-12-15T17:29:42Z</dcterms:modified>
  <cp:contentStatus>Not for Distribution</cp:contentStatus>
</cp:coreProperties>
</file>